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57" r:id="rId4"/>
    <p:sldId id="259" r:id="rId5"/>
    <p:sldId id="262" r:id="rId6"/>
    <p:sldId id="266" r:id="rId7"/>
    <p:sldId id="267" r:id="rId8"/>
    <p:sldId id="268" r:id="rId9"/>
    <p:sldId id="269" r:id="rId10"/>
    <p:sldId id="270" r:id="rId11"/>
    <p:sldId id="263" r:id="rId12"/>
    <p:sldId id="274" r:id="rId13"/>
    <p:sldId id="265" r:id="rId14"/>
    <p:sldId id="260" r:id="rId15"/>
    <p:sldId id="258" r:id="rId16"/>
    <p:sldId id="264" r:id="rId17"/>
    <p:sldId id="27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26" autoAdjust="0"/>
  </p:normalViewPr>
  <p:slideViewPr>
    <p:cSldViewPr snapToGrid="0">
      <p:cViewPr varScale="1">
        <p:scale>
          <a:sx n="96" d="100"/>
          <a:sy n="96" d="100"/>
        </p:scale>
        <p:origin x="60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B942EA-63EA-4D9F-BB9C-18DBFAF1371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64E35C7-8E39-4D6D-89AA-868431F9AD52}">
      <dgm:prSet/>
      <dgm:spPr/>
      <dgm:t>
        <a:bodyPr/>
        <a:lstStyle/>
        <a:p>
          <a:r>
            <a:rPr lang="en-US"/>
            <a:t>Do due diligence on customer before high-vale item transactions </a:t>
          </a:r>
        </a:p>
      </dgm:t>
    </dgm:pt>
    <dgm:pt modelId="{3D783212-10F8-46B0-9B70-3A8DDB26DB0B}" type="parTrans" cxnId="{870669CE-61D5-4C6F-9263-D21E7818279E}">
      <dgm:prSet/>
      <dgm:spPr/>
      <dgm:t>
        <a:bodyPr/>
        <a:lstStyle/>
        <a:p>
          <a:endParaRPr lang="en-US"/>
        </a:p>
      </dgm:t>
    </dgm:pt>
    <dgm:pt modelId="{C3280067-DF4A-4C99-8C99-6963CCA9B7ED}" type="sibTrans" cxnId="{870669CE-61D5-4C6F-9263-D21E7818279E}">
      <dgm:prSet/>
      <dgm:spPr/>
      <dgm:t>
        <a:bodyPr/>
        <a:lstStyle/>
        <a:p>
          <a:endParaRPr lang="en-US"/>
        </a:p>
      </dgm:t>
    </dgm:pt>
    <dgm:pt modelId="{5FAB2EE9-3D2B-4692-8CD6-EDEDCEE20CAD}">
      <dgm:prSet/>
      <dgm:spPr/>
      <dgm:t>
        <a:bodyPr/>
        <a:lstStyle/>
        <a:p>
          <a:r>
            <a:rPr lang="en-US"/>
            <a:t>Establish customer/buyer review and credit rating system (share across platforms) </a:t>
          </a:r>
        </a:p>
      </dgm:t>
    </dgm:pt>
    <dgm:pt modelId="{64E7504A-F87D-46E2-ABA5-974D05EA7B0E}" type="parTrans" cxnId="{866EAE81-FDA9-452F-9A3A-118678CA183D}">
      <dgm:prSet/>
      <dgm:spPr/>
      <dgm:t>
        <a:bodyPr/>
        <a:lstStyle/>
        <a:p>
          <a:endParaRPr lang="en-US"/>
        </a:p>
      </dgm:t>
    </dgm:pt>
    <dgm:pt modelId="{8E9C9324-5CB7-45E5-8E25-3AFC3DDC1795}" type="sibTrans" cxnId="{866EAE81-FDA9-452F-9A3A-118678CA183D}">
      <dgm:prSet/>
      <dgm:spPr/>
      <dgm:t>
        <a:bodyPr/>
        <a:lstStyle/>
        <a:p>
          <a:endParaRPr lang="en-US"/>
        </a:p>
      </dgm:t>
    </dgm:pt>
    <dgm:pt modelId="{206909F0-0C76-4784-8566-5F39645E55E2}">
      <dgm:prSet/>
      <dgm:spPr/>
      <dgm:t>
        <a:bodyPr/>
        <a:lstStyle/>
        <a:p>
          <a:r>
            <a:rPr lang="en-US"/>
            <a:t>Token deposit for expensive items (deposit will be refunded if order not canceled)  </a:t>
          </a:r>
        </a:p>
      </dgm:t>
    </dgm:pt>
    <dgm:pt modelId="{BB6A63F2-8DE5-49ED-B73B-D0E2B8A9E469}" type="parTrans" cxnId="{CAFB92EE-0490-48F7-8068-D15A6EE6C934}">
      <dgm:prSet/>
      <dgm:spPr/>
      <dgm:t>
        <a:bodyPr/>
        <a:lstStyle/>
        <a:p>
          <a:endParaRPr lang="en-US"/>
        </a:p>
      </dgm:t>
    </dgm:pt>
    <dgm:pt modelId="{17C498D8-891F-4978-BD73-E9B36322EB0B}" type="sibTrans" cxnId="{CAFB92EE-0490-48F7-8068-D15A6EE6C934}">
      <dgm:prSet/>
      <dgm:spPr/>
      <dgm:t>
        <a:bodyPr/>
        <a:lstStyle/>
        <a:p>
          <a:endParaRPr lang="en-US"/>
        </a:p>
      </dgm:t>
    </dgm:pt>
    <dgm:pt modelId="{55F87AB5-4DFE-4D5F-B3C4-46A9717149EB}">
      <dgm:prSet/>
      <dgm:spPr/>
      <dgm:t>
        <a:bodyPr/>
        <a:lstStyle/>
        <a:p>
          <a:r>
            <a:rPr lang="en-US"/>
            <a:t>Remove COD payment option for expensive items</a:t>
          </a:r>
        </a:p>
      </dgm:t>
    </dgm:pt>
    <dgm:pt modelId="{871C9E68-D3F5-4212-9936-5194170E8A02}" type="parTrans" cxnId="{8691A8D0-664C-4CD2-9922-852031E3EB28}">
      <dgm:prSet/>
      <dgm:spPr/>
      <dgm:t>
        <a:bodyPr/>
        <a:lstStyle/>
        <a:p>
          <a:endParaRPr lang="en-US"/>
        </a:p>
      </dgm:t>
    </dgm:pt>
    <dgm:pt modelId="{39E39298-C4F3-460A-96C8-BFF94C6EEA30}" type="sibTrans" cxnId="{8691A8D0-664C-4CD2-9922-852031E3EB28}">
      <dgm:prSet/>
      <dgm:spPr/>
      <dgm:t>
        <a:bodyPr/>
        <a:lstStyle/>
        <a:p>
          <a:endParaRPr lang="en-US"/>
        </a:p>
      </dgm:t>
    </dgm:pt>
    <dgm:pt modelId="{B15E27FD-4197-4DC1-BD46-985CA13B2320}">
      <dgm:prSet/>
      <dgm:spPr/>
      <dgm:t>
        <a:bodyPr/>
        <a:lstStyle/>
        <a:p>
          <a:r>
            <a:rPr lang="en-US"/>
            <a:t>Improve high-value listing qualities </a:t>
          </a:r>
        </a:p>
      </dgm:t>
    </dgm:pt>
    <dgm:pt modelId="{F5575EC9-7382-418C-8543-7F81386E756D}" type="parTrans" cxnId="{172C663A-A9F8-4350-B385-4470E1ECC5A5}">
      <dgm:prSet/>
      <dgm:spPr/>
      <dgm:t>
        <a:bodyPr/>
        <a:lstStyle/>
        <a:p>
          <a:endParaRPr lang="en-US"/>
        </a:p>
      </dgm:t>
    </dgm:pt>
    <dgm:pt modelId="{35AE10CD-FE80-4BBF-A6D3-CAB09DA414F3}" type="sibTrans" cxnId="{172C663A-A9F8-4350-B385-4470E1ECC5A5}">
      <dgm:prSet/>
      <dgm:spPr/>
      <dgm:t>
        <a:bodyPr/>
        <a:lstStyle/>
        <a:p>
          <a:endParaRPr lang="en-US"/>
        </a:p>
      </dgm:t>
    </dgm:pt>
    <dgm:pt modelId="{9D76CB38-C0CB-48BF-AE64-752740EFC660}">
      <dgm:prSet/>
      <dgm:spPr/>
      <dgm:t>
        <a:bodyPr/>
        <a:lstStyle/>
        <a:p>
          <a:r>
            <a:rPr lang="en-US"/>
            <a:t>Local distribution, demonstration, and logistics in business hubs</a:t>
          </a:r>
        </a:p>
      </dgm:t>
    </dgm:pt>
    <dgm:pt modelId="{E4D98329-0C81-436F-A607-F8C3AA255457}" type="parTrans" cxnId="{07752542-D99D-4458-9D81-9BB24514D48B}">
      <dgm:prSet/>
      <dgm:spPr/>
      <dgm:t>
        <a:bodyPr/>
        <a:lstStyle/>
        <a:p>
          <a:endParaRPr lang="en-US"/>
        </a:p>
      </dgm:t>
    </dgm:pt>
    <dgm:pt modelId="{EF511A1C-44A1-4192-987D-9C92A17D59F6}" type="sibTrans" cxnId="{07752542-D99D-4458-9D81-9BB24514D48B}">
      <dgm:prSet/>
      <dgm:spPr/>
      <dgm:t>
        <a:bodyPr/>
        <a:lstStyle/>
        <a:p>
          <a:endParaRPr lang="en-US"/>
        </a:p>
      </dgm:t>
    </dgm:pt>
    <dgm:pt modelId="{A07A5A23-D9D3-4219-A940-2C6A9CBE0799}" type="pres">
      <dgm:prSet presAssocID="{60B942EA-63EA-4D9F-BB9C-18DBFAF13711}" presName="diagram" presStyleCnt="0">
        <dgm:presLayoutVars>
          <dgm:dir/>
          <dgm:resizeHandles val="exact"/>
        </dgm:presLayoutVars>
      </dgm:prSet>
      <dgm:spPr/>
    </dgm:pt>
    <dgm:pt modelId="{9CBE0B46-2CC3-4343-8430-58B7B8B76DB7}" type="pres">
      <dgm:prSet presAssocID="{E64E35C7-8E39-4D6D-89AA-868431F9AD52}" presName="node" presStyleLbl="node1" presStyleIdx="0" presStyleCnt="6">
        <dgm:presLayoutVars>
          <dgm:bulletEnabled val="1"/>
        </dgm:presLayoutVars>
      </dgm:prSet>
      <dgm:spPr/>
    </dgm:pt>
    <dgm:pt modelId="{06A4B1DD-4929-4C8A-A05E-F221227E47C5}" type="pres">
      <dgm:prSet presAssocID="{C3280067-DF4A-4C99-8C99-6963CCA9B7ED}" presName="sibTrans" presStyleCnt="0"/>
      <dgm:spPr/>
    </dgm:pt>
    <dgm:pt modelId="{D92F3F60-E1A7-4D25-9D75-685DC6B9CE91}" type="pres">
      <dgm:prSet presAssocID="{5FAB2EE9-3D2B-4692-8CD6-EDEDCEE20CAD}" presName="node" presStyleLbl="node1" presStyleIdx="1" presStyleCnt="6">
        <dgm:presLayoutVars>
          <dgm:bulletEnabled val="1"/>
        </dgm:presLayoutVars>
      </dgm:prSet>
      <dgm:spPr/>
    </dgm:pt>
    <dgm:pt modelId="{7A4FCBDE-BF22-4759-95A2-E432780BE690}" type="pres">
      <dgm:prSet presAssocID="{8E9C9324-5CB7-45E5-8E25-3AFC3DDC1795}" presName="sibTrans" presStyleCnt="0"/>
      <dgm:spPr/>
    </dgm:pt>
    <dgm:pt modelId="{816B4759-7C91-46BF-870A-C0E4299660E1}" type="pres">
      <dgm:prSet presAssocID="{206909F0-0C76-4784-8566-5F39645E55E2}" presName="node" presStyleLbl="node1" presStyleIdx="2" presStyleCnt="6">
        <dgm:presLayoutVars>
          <dgm:bulletEnabled val="1"/>
        </dgm:presLayoutVars>
      </dgm:prSet>
      <dgm:spPr/>
    </dgm:pt>
    <dgm:pt modelId="{C09EEC51-8F9D-4866-88B7-A022D360BA26}" type="pres">
      <dgm:prSet presAssocID="{17C498D8-891F-4978-BD73-E9B36322EB0B}" presName="sibTrans" presStyleCnt="0"/>
      <dgm:spPr/>
    </dgm:pt>
    <dgm:pt modelId="{554DEE4A-0FF6-4923-A9A5-EB0621C869AB}" type="pres">
      <dgm:prSet presAssocID="{55F87AB5-4DFE-4D5F-B3C4-46A9717149EB}" presName="node" presStyleLbl="node1" presStyleIdx="3" presStyleCnt="6">
        <dgm:presLayoutVars>
          <dgm:bulletEnabled val="1"/>
        </dgm:presLayoutVars>
      </dgm:prSet>
      <dgm:spPr/>
    </dgm:pt>
    <dgm:pt modelId="{9127E648-B5A0-4CEC-A09A-1FBC65D0AC93}" type="pres">
      <dgm:prSet presAssocID="{39E39298-C4F3-460A-96C8-BFF94C6EEA30}" presName="sibTrans" presStyleCnt="0"/>
      <dgm:spPr/>
    </dgm:pt>
    <dgm:pt modelId="{DD6132DD-D88D-40FA-ADE1-A9643AF4D9F5}" type="pres">
      <dgm:prSet presAssocID="{B15E27FD-4197-4DC1-BD46-985CA13B2320}" presName="node" presStyleLbl="node1" presStyleIdx="4" presStyleCnt="6">
        <dgm:presLayoutVars>
          <dgm:bulletEnabled val="1"/>
        </dgm:presLayoutVars>
      </dgm:prSet>
      <dgm:spPr/>
    </dgm:pt>
    <dgm:pt modelId="{AE5E7DEE-154C-4E3D-A4B5-5EFE2BCFFE96}" type="pres">
      <dgm:prSet presAssocID="{35AE10CD-FE80-4BBF-A6D3-CAB09DA414F3}" presName="sibTrans" presStyleCnt="0"/>
      <dgm:spPr/>
    </dgm:pt>
    <dgm:pt modelId="{A8095A96-A0D4-428A-B418-BF1A628EF653}" type="pres">
      <dgm:prSet presAssocID="{9D76CB38-C0CB-48BF-AE64-752740EFC660}" presName="node" presStyleLbl="node1" presStyleIdx="5" presStyleCnt="6">
        <dgm:presLayoutVars>
          <dgm:bulletEnabled val="1"/>
        </dgm:presLayoutVars>
      </dgm:prSet>
      <dgm:spPr/>
    </dgm:pt>
  </dgm:ptLst>
  <dgm:cxnLst>
    <dgm:cxn modelId="{83FBA30B-1A86-4ABC-B961-CB93550EDCC6}" type="presOf" srcId="{55F87AB5-4DFE-4D5F-B3C4-46A9717149EB}" destId="{554DEE4A-0FF6-4923-A9A5-EB0621C869AB}" srcOrd="0" destOrd="0" presId="urn:microsoft.com/office/officeart/2005/8/layout/default"/>
    <dgm:cxn modelId="{3359A20E-005E-4DA5-958A-834B8E473310}" type="presOf" srcId="{60B942EA-63EA-4D9F-BB9C-18DBFAF13711}" destId="{A07A5A23-D9D3-4219-A940-2C6A9CBE0799}" srcOrd="0" destOrd="0" presId="urn:microsoft.com/office/officeart/2005/8/layout/default"/>
    <dgm:cxn modelId="{172C663A-A9F8-4350-B385-4470E1ECC5A5}" srcId="{60B942EA-63EA-4D9F-BB9C-18DBFAF13711}" destId="{B15E27FD-4197-4DC1-BD46-985CA13B2320}" srcOrd="4" destOrd="0" parTransId="{F5575EC9-7382-418C-8543-7F81386E756D}" sibTransId="{35AE10CD-FE80-4BBF-A6D3-CAB09DA414F3}"/>
    <dgm:cxn modelId="{1B68423B-363C-4371-B9F0-848F86E09294}" type="presOf" srcId="{9D76CB38-C0CB-48BF-AE64-752740EFC660}" destId="{A8095A96-A0D4-428A-B418-BF1A628EF653}" srcOrd="0" destOrd="0" presId="urn:microsoft.com/office/officeart/2005/8/layout/default"/>
    <dgm:cxn modelId="{07752542-D99D-4458-9D81-9BB24514D48B}" srcId="{60B942EA-63EA-4D9F-BB9C-18DBFAF13711}" destId="{9D76CB38-C0CB-48BF-AE64-752740EFC660}" srcOrd="5" destOrd="0" parTransId="{E4D98329-0C81-436F-A607-F8C3AA255457}" sibTransId="{EF511A1C-44A1-4192-987D-9C92A17D59F6}"/>
    <dgm:cxn modelId="{2BB0B548-BCE5-49DF-BB2D-8C6D76C785B1}" type="presOf" srcId="{B15E27FD-4197-4DC1-BD46-985CA13B2320}" destId="{DD6132DD-D88D-40FA-ADE1-A9643AF4D9F5}" srcOrd="0" destOrd="0" presId="urn:microsoft.com/office/officeart/2005/8/layout/default"/>
    <dgm:cxn modelId="{866EAE81-FDA9-452F-9A3A-118678CA183D}" srcId="{60B942EA-63EA-4D9F-BB9C-18DBFAF13711}" destId="{5FAB2EE9-3D2B-4692-8CD6-EDEDCEE20CAD}" srcOrd="1" destOrd="0" parTransId="{64E7504A-F87D-46E2-ABA5-974D05EA7B0E}" sibTransId="{8E9C9324-5CB7-45E5-8E25-3AFC3DDC1795}"/>
    <dgm:cxn modelId="{F95E33A9-60CD-4C77-BB3F-42201B02FEAE}" type="presOf" srcId="{E64E35C7-8E39-4D6D-89AA-868431F9AD52}" destId="{9CBE0B46-2CC3-4343-8430-58B7B8B76DB7}" srcOrd="0" destOrd="0" presId="urn:microsoft.com/office/officeart/2005/8/layout/default"/>
    <dgm:cxn modelId="{870669CE-61D5-4C6F-9263-D21E7818279E}" srcId="{60B942EA-63EA-4D9F-BB9C-18DBFAF13711}" destId="{E64E35C7-8E39-4D6D-89AA-868431F9AD52}" srcOrd="0" destOrd="0" parTransId="{3D783212-10F8-46B0-9B70-3A8DDB26DB0B}" sibTransId="{C3280067-DF4A-4C99-8C99-6963CCA9B7ED}"/>
    <dgm:cxn modelId="{8691A8D0-664C-4CD2-9922-852031E3EB28}" srcId="{60B942EA-63EA-4D9F-BB9C-18DBFAF13711}" destId="{55F87AB5-4DFE-4D5F-B3C4-46A9717149EB}" srcOrd="3" destOrd="0" parTransId="{871C9E68-D3F5-4212-9936-5194170E8A02}" sibTransId="{39E39298-C4F3-460A-96C8-BFF94C6EEA30}"/>
    <dgm:cxn modelId="{ABDB52E3-0F08-40C9-884C-E9CA14EBFA3B}" type="presOf" srcId="{5FAB2EE9-3D2B-4692-8CD6-EDEDCEE20CAD}" destId="{D92F3F60-E1A7-4D25-9D75-685DC6B9CE91}" srcOrd="0" destOrd="0" presId="urn:microsoft.com/office/officeart/2005/8/layout/default"/>
    <dgm:cxn modelId="{CAFB92EE-0490-48F7-8068-D15A6EE6C934}" srcId="{60B942EA-63EA-4D9F-BB9C-18DBFAF13711}" destId="{206909F0-0C76-4784-8566-5F39645E55E2}" srcOrd="2" destOrd="0" parTransId="{BB6A63F2-8DE5-49ED-B73B-D0E2B8A9E469}" sibTransId="{17C498D8-891F-4978-BD73-E9B36322EB0B}"/>
    <dgm:cxn modelId="{CB5F0DF9-9D86-4E32-B23E-CFB19B79D162}" type="presOf" srcId="{206909F0-0C76-4784-8566-5F39645E55E2}" destId="{816B4759-7C91-46BF-870A-C0E4299660E1}" srcOrd="0" destOrd="0" presId="urn:microsoft.com/office/officeart/2005/8/layout/default"/>
    <dgm:cxn modelId="{0C8469E1-1C56-4BBC-A37D-397EF52682F8}" type="presParOf" srcId="{A07A5A23-D9D3-4219-A940-2C6A9CBE0799}" destId="{9CBE0B46-2CC3-4343-8430-58B7B8B76DB7}" srcOrd="0" destOrd="0" presId="urn:microsoft.com/office/officeart/2005/8/layout/default"/>
    <dgm:cxn modelId="{B4A2FF4E-BFE8-410C-B1DF-6C07CA7FC653}" type="presParOf" srcId="{A07A5A23-D9D3-4219-A940-2C6A9CBE0799}" destId="{06A4B1DD-4929-4C8A-A05E-F221227E47C5}" srcOrd="1" destOrd="0" presId="urn:microsoft.com/office/officeart/2005/8/layout/default"/>
    <dgm:cxn modelId="{D2AD0AB5-7415-497E-8C88-306C5D0D70CE}" type="presParOf" srcId="{A07A5A23-D9D3-4219-A940-2C6A9CBE0799}" destId="{D92F3F60-E1A7-4D25-9D75-685DC6B9CE91}" srcOrd="2" destOrd="0" presId="urn:microsoft.com/office/officeart/2005/8/layout/default"/>
    <dgm:cxn modelId="{730DE62C-DBDF-4ED0-BF4D-FC25DC1DE243}" type="presParOf" srcId="{A07A5A23-D9D3-4219-A940-2C6A9CBE0799}" destId="{7A4FCBDE-BF22-4759-95A2-E432780BE690}" srcOrd="3" destOrd="0" presId="urn:microsoft.com/office/officeart/2005/8/layout/default"/>
    <dgm:cxn modelId="{47EDE34B-7E4D-4AF2-AC06-A655D3E0DCA1}" type="presParOf" srcId="{A07A5A23-D9D3-4219-A940-2C6A9CBE0799}" destId="{816B4759-7C91-46BF-870A-C0E4299660E1}" srcOrd="4" destOrd="0" presId="urn:microsoft.com/office/officeart/2005/8/layout/default"/>
    <dgm:cxn modelId="{14D38E2C-CDE1-43C1-8CDF-EE57A1D485C7}" type="presParOf" srcId="{A07A5A23-D9D3-4219-A940-2C6A9CBE0799}" destId="{C09EEC51-8F9D-4866-88B7-A022D360BA26}" srcOrd="5" destOrd="0" presId="urn:microsoft.com/office/officeart/2005/8/layout/default"/>
    <dgm:cxn modelId="{6B1889D1-F874-414E-81B8-35DABD14BA92}" type="presParOf" srcId="{A07A5A23-D9D3-4219-A940-2C6A9CBE0799}" destId="{554DEE4A-0FF6-4923-A9A5-EB0621C869AB}" srcOrd="6" destOrd="0" presId="urn:microsoft.com/office/officeart/2005/8/layout/default"/>
    <dgm:cxn modelId="{ECE7572C-9D8C-4D4F-936A-8F9781373998}" type="presParOf" srcId="{A07A5A23-D9D3-4219-A940-2C6A9CBE0799}" destId="{9127E648-B5A0-4CEC-A09A-1FBC65D0AC93}" srcOrd="7" destOrd="0" presId="urn:microsoft.com/office/officeart/2005/8/layout/default"/>
    <dgm:cxn modelId="{949ED228-282D-454D-9482-A06725747030}" type="presParOf" srcId="{A07A5A23-D9D3-4219-A940-2C6A9CBE0799}" destId="{DD6132DD-D88D-40FA-ADE1-A9643AF4D9F5}" srcOrd="8" destOrd="0" presId="urn:microsoft.com/office/officeart/2005/8/layout/default"/>
    <dgm:cxn modelId="{F683A34D-DD96-49DE-B7C3-2B8B398FA269}" type="presParOf" srcId="{A07A5A23-D9D3-4219-A940-2C6A9CBE0799}" destId="{AE5E7DEE-154C-4E3D-A4B5-5EFE2BCFFE96}" srcOrd="9" destOrd="0" presId="urn:microsoft.com/office/officeart/2005/8/layout/default"/>
    <dgm:cxn modelId="{98DACC1C-5B2F-46A3-B4DA-4BD14E5830C6}" type="presParOf" srcId="{A07A5A23-D9D3-4219-A940-2C6A9CBE0799}" destId="{A8095A96-A0D4-428A-B418-BF1A628EF65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E0B46-2CC3-4343-8430-58B7B8B76DB7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 due diligence on customer before high-vale item transactions </a:t>
          </a:r>
        </a:p>
      </dsp:txBody>
      <dsp:txXfrm>
        <a:off x="0" y="39687"/>
        <a:ext cx="3286125" cy="1971675"/>
      </dsp:txXfrm>
    </dsp:sp>
    <dsp:sp modelId="{D92F3F60-E1A7-4D25-9D75-685DC6B9CE91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Establish customer/buyer review and credit rating system (share across platforms) </a:t>
          </a:r>
        </a:p>
      </dsp:txBody>
      <dsp:txXfrm>
        <a:off x="3614737" y="39687"/>
        <a:ext cx="3286125" cy="1971675"/>
      </dsp:txXfrm>
    </dsp:sp>
    <dsp:sp modelId="{816B4759-7C91-46BF-870A-C0E4299660E1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Token deposit for expensive items (deposit will be refunded if order not canceled)  </a:t>
          </a:r>
        </a:p>
      </dsp:txBody>
      <dsp:txXfrm>
        <a:off x="7229475" y="39687"/>
        <a:ext cx="3286125" cy="1971675"/>
      </dsp:txXfrm>
    </dsp:sp>
    <dsp:sp modelId="{554DEE4A-0FF6-4923-A9A5-EB0621C869AB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Remove COD payment option for expensive items</a:t>
          </a:r>
        </a:p>
      </dsp:txBody>
      <dsp:txXfrm>
        <a:off x="0" y="2339975"/>
        <a:ext cx="3286125" cy="1971675"/>
      </dsp:txXfrm>
    </dsp:sp>
    <dsp:sp modelId="{DD6132DD-D88D-40FA-ADE1-A9643AF4D9F5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Improve high-value listing qualities </a:t>
          </a:r>
        </a:p>
      </dsp:txBody>
      <dsp:txXfrm>
        <a:off x="3614737" y="2339975"/>
        <a:ext cx="3286125" cy="1971675"/>
      </dsp:txXfrm>
    </dsp:sp>
    <dsp:sp modelId="{A8095A96-A0D4-428A-B418-BF1A628EF653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Local distribution, demonstration, and logistics in business hubs</a:t>
          </a:r>
        </a:p>
      </dsp:txBody>
      <dsp:txXfrm>
        <a:off x="7229475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8B239-4836-4422-8CCB-32AE8F313C2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ECE5F-87D0-4693-BB49-DBB90C92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0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According to Nielsen’s Global Connected Commerce Survey (Business Insider), 83% of consumers in India preferred using COD as a payment mode for online purchase;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ECE5F-87D0-4693-BB49-DBB90C92AD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18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FFF4A-A96F-4C74-970C-7B94A41AC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AE8CE-CD3A-463F-83C0-10CE186F0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A1576-F822-4821-BE47-072E29724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7167-FDF7-413E-B456-73B6E0934CB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B7AA5-9681-4244-8483-6B44E4D8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7F79D-4025-4193-8EEE-1D506FC7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CCDE-1337-45A8-BC4F-556946FB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7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E0D0-9E44-4C5A-9410-8902E2E2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F4541-A223-43C9-8F62-9C580C5FB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48C74-56FF-4560-A1BD-F21554B7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7167-FDF7-413E-B456-73B6E0934CB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0B5F7-42FF-42A0-911B-81D40DDD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E3CE3-03B8-43E9-9292-F3CDBAC9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CCDE-1337-45A8-BC4F-556946FB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2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C42D9E-948C-4D28-8E8B-A03E4D51E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AB8CE-0A6C-4D2D-9592-0BB948022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CD7E1-4366-4A84-95CF-6834FEFE1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7167-FDF7-413E-B456-73B6E0934CB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B13C5-11C1-4951-9337-748A7490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9A237-6CAD-41E1-A82F-F8DD05D3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CCDE-1337-45A8-BC4F-556946FB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9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C5CE-F135-4DEF-AAD8-0EB3F097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C30D9-66DA-4873-96D1-336CC3D54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5FEC2-1714-48AA-8457-204A0BEB3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7167-FDF7-413E-B456-73B6E0934CB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A5464-F165-40C0-B014-E206CAF4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6B616-C965-4B05-94E7-9BDB8313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CCDE-1337-45A8-BC4F-556946FB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3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57B9B-0142-4351-AAC2-16C5E289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1F6BA-919D-4DE7-9376-E96ADF7F6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E3F3D-7967-4CE4-AF1E-67CE98850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7167-FDF7-413E-B456-73B6E0934CB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CAC94-90D4-4452-A487-3E543F3F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55849-4EFF-4BA8-A570-42DC0585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CCDE-1337-45A8-BC4F-556946FB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5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E736-ACAD-4EDB-832D-2E5BC2B6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FB508-A303-45B1-9028-BA58B571B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D275E-EE03-4542-AC33-34D3CF056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58BF2-2F27-4254-B6DA-44DE1F848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7167-FDF7-413E-B456-73B6E0934CB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4184B-DF30-471D-9352-CD787B57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20C30-2807-44CD-827E-8761C517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CCDE-1337-45A8-BC4F-556946FB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9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67A5F-67FD-461B-9D0C-AB2FC764D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BFC41-9CCE-4A83-A565-3142B4B4D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F3608-8CE8-4A3F-9DF4-201F34E43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E4F9AA-45DB-43BB-8FC0-A476DB17A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2E1E9-30AD-4960-B578-4FDEB1181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9E0360-32A0-4F66-835A-B5B13F2C5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7167-FDF7-413E-B456-73B6E0934CB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24E4E-4765-4C59-8229-3287094E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34064-6648-44BF-B7E4-FD022C86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CCDE-1337-45A8-BC4F-556946FB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4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F082-40AC-4927-80B4-28D9A903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474C3-535B-4024-8AF8-40ECD925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7167-FDF7-413E-B456-73B6E0934CB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D1640-2C48-4BBA-A9F4-8E761843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5557A-438B-44C3-B2B9-BF86A718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CCDE-1337-45A8-BC4F-556946FB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8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FEB2CA-4EEA-4469-971F-5AA00B5F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7167-FDF7-413E-B456-73B6E0934CB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C32C8-D5AC-4E43-A45B-D4F5318C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2B367-9A2E-4FB4-BA15-27D505BD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CCDE-1337-45A8-BC4F-556946FB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2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F286-103B-4A4C-90F4-5E3637DD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CC116-A773-467D-9F74-DE49344DD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31F8B-958E-464D-B0A0-FF0DCEADD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BDEA7-3CDB-497B-807A-11203B70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7167-FDF7-413E-B456-73B6E0934CB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42273-F3B8-430A-9B9B-CF654B309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2798B-D4B3-4371-BCB0-53C65A60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CCDE-1337-45A8-BC4F-556946FB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9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A689-401F-40CC-AC08-CC9632609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13A09-B048-4033-B145-942A0E863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3EC40-E1D2-49B1-86EB-8FB471C72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5E19C-F927-45DB-9C04-7CC7E79C2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7167-FDF7-413E-B456-73B6E0934CB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23E24-0607-41FE-BBF0-9C7BCD56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59C80-5D8C-4ED2-87F6-B3348518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CCDE-1337-45A8-BC4F-556946FB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9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08ADED-5537-41FD-B11C-5FA3F16E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E-Commerce Business Analysis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8476C-3912-4FE4-8A92-EBDB8CF07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4EFBF-127E-474A-87C0-E549F3444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A7167-FDF7-413E-B456-73B6E0934CB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4EA96-00C7-4D2E-BB74-839EB5808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5ED02-1AC3-4042-8A56-E31766645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0CCDE-1337-45A8-BC4F-556946FB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3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1E78-6A13-469F-9D07-D3A451948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8052" y="1754141"/>
            <a:ext cx="4958094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E-commerce </a:t>
            </a:r>
            <a:r>
              <a:rPr lang="en-US" sz="5400" dirty="0" err="1"/>
              <a:t>Xyz</a:t>
            </a:r>
            <a:r>
              <a:rPr lang="en-US" sz="5400" dirty="0"/>
              <a:t> Corp Business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CA581-07B1-4D08-954A-0BFF64864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r"/>
            <a:r>
              <a:rPr lang="en-US" sz="2000" dirty="0"/>
              <a:t>By Allen Lu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352FFEFC-0852-4DC9-B3FA-312266F83B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42" r="24447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5131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9A35411-0EE2-4606-843D-30DD6958D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AC61CA-6AFF-4DA8-BB11-47F58987C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00" y="820526"/>
            <a:ext cx="3179261" cy="2511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42BE3E-AA37-4E96-A703-4C394AE37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230" y="3545727"/>
            <a:ext cx="3179263" cy="2471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BC9ADA-3DB9-4AA7-91B3-6D24334DF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01" y="3525858"/>
            <a:ext cx="3179261" cy="25116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04001D-3D2F-429D-AF00-D9BFF443E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4232" y="824499"/>
            <a:ext cx="3179261" cy="2503668"/>
          </a:xfrm>
          <a:prstGeom prst="rect">
            <a:avLst/>
          </a:prstGeom>
        </p:spPr>
      </p:pic>
      <p:sp>
        <p:nvSpPr>
          <p:cNvPr id="20" name="Freeform 6">
            <a:extLst>
              <a:ext uri="{FF2B5EF4-FFF2-40B4-BE49-F238E27FC236}">
                <a16:creationId xmlns:a16="http://schemas.microsoft.com/office/drawing/2014/main" id="{F0635F50-873F-429B-A47B-01987BE81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41D050CA-E613-4479-9147-D0B3C94F5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A71E2B72-D29B-4AB9-8D70-6C8C71DF5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55C51D-012A-466E-B025-CCBB16CF1CE2}"/>
              </a:ext>
            </a:extLst>
          </p:cNvPr>
          <p:cNvSpPr txBox="1"/>
          <p:nvPr/>
        </p:nvSpPr>
        <p:spPr>
          <a:xfrm>
            <a:off x="7835105" y="3072208"/>
            <a:ext cx="3264916" cy="2660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The Pattern persists in less-expensive categories when items get relatively pricy </a:t>
            </a: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CE77A619-B358-4FA1-8190-C3A0F00C0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8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C1230848-B69B-44C1-9349-725EEBDA0F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30" b="132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85BF4E-4677-4A28-9A68-3F34F4A4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Recommendations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790691C-A67C-476A-A155-5111B3AEC7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99275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8146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A954-A46E-4673-8ECE-0DEDCEBA5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977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Appendix Pages</a:t>
            </a:r>
          </a:p>
        </p:txBody>
      </p:sp>
    </p:spTree>
    <p:extLst>
      <p:ext uri="{BB962C8B-B14F-4D97-AF65-F5344CB8AC3E}">
        <p14:creationId xmlns:p14="http://schemas.microsoft.com/office/powerpoint/2010/main" val="1411860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019D1A-7F8C-49F5-9A09-59934AFD5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76" y="1202532"/>
            <a:ext cx="3635679" cy="2414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A83BB0-63D1-4EEC-A201-935CB213B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239" y="1202528"/>
            <a:ext cx="3590386" cy="2414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9512C0-4562-4FFC-B1C5-9C54F488F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880" y="1202529"/>
            <a:ext cx="3552096" cy="24145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D70A37-60AB-45FA-A8DD-FCAAE2C59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3880" y="4105276"/>
            <a:ext cx="3491649" cy="24145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DE771C-F9C2-461E-82C6-730F7EE11B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3608" y="4105275"/>
            <a:ext cx="3491649" cy="241292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520CBF7-09E5-4706-AFA6-B2F5BBE6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197393"/>
            <a:ext cx="10640627" cy="507370"/>
          </a:xfrm>
        </p:spPr>
        <p:txBody>
          <a:bodyPr>
            <a:noAutofit/>
          </a:bodyPr>
          <a:lstStyle/>
          <a:p>
            <a:r>
              <a:rPr lang="en-US" sz="3200" dirty="0"/>
              <a:t>Computer, Mobile &amp; Tablets Merchants Suffer the Most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8F1FE7-5022-4683-A036-63C49CF818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214" y="3947152"/>
            <a:ext cx="3593841" cy="257105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FF3CE22-89C7-49FF-BFBA-993F58829D1F}"/>
              </a:ext>
            </a:extLst>
          </p:cNvPr>
          <p:cNvSpPr/>
          <p:nvPr/>
        </p:nvSpPr>
        <p:spPr>
          <a:xfrm>
            <a:off x="310718" y="736847"/>
            <a:ext cx="4234649" cy="60558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30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A684A-59B2-477B-A2D5-0C157C459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Cash-on-Delivery (COD): Pros &amp; Cons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CBF94D-FC1C-4E03-AE79-0DC7FD739AE8}"/>
              </a:ext>
            </a:extLst>
          </p:cNvPr>
          <p:cNvSpPr txBox="1"/>
          <p:nvPr/>
        </p:nvSpPr>
        <p:spPr>
          <a:xfrm>
            <a:off x="638879" y="1918075"/>
            <a:ext cx="7099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Reasons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Lack of awareness and infrastructure for online Payment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Limited access to smartphone, tablet, and online bank accounts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993DA-7442-4D4C-AD1D-D688A0AAA166}"/>
              </a:ext>
            </a:extLst>
          </p:cNvPr>
          <p:cNvSpPr txBox="1"/>
          <p:nvPr/>
        </p:nvSpPr>
        <p:spPr>
          <a:xfrm>
            <a:off x="638879" y="3018509"/>
            <a:ext cx="75907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Pros of COD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risk of money loss (seller default or late)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Sense of security (validate product before payment)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dependency on payment cards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payment frauds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Flexible Payment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1FD5E8-96EC-4216-B9E9-4797204841EF}"/>
              </a:ext>
            </a:extLst>
          </p:cNvPr>
          <p:cNvSpPr txBox="1"/>
          <p:nvPr/>
        </p:nvSpPr>
        <p:spPr>
          <a:xfrm>
            <a:off x="638879" y="4903807"/>
            <a:ext cx="7993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 of COD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Vulnerable to losses (return without payment or frauds)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Additional business costs (courier expense) </a:t>
            </a:r>
          </a:p>
        </p:txBody>
      </p:sp>
    </p:spTree>
    <p:extLst>
      <p:ext uri="{BB962C8B-B14F-4D97-AF65-F5344CB8AC3E}">
        <p14:creationId xmlns:p14="http://schemas.microsoft.com/office/powerpoint/2010/main" val="3722644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41C4-0F5F-4128-BE95-B8D80112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dirty="0"/>
              <a:t>Canceled Orders almost as many as Completed Ones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0C607A-9C92-48CC-A649-9E45BA43F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40" y="2283014"/>
            <a:ext cx="5505014" cy="36057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F674B9-2EC9-43AF-B420-CECC3B145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4" y="2283014"/>
            <a:ext cx="5526106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12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BA7E-68F2-4A77-B8D4-C5AD1F77C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1" y="3581696"/>
            <a:ext cx="4962036" cy="224942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dirty="0"/>
              <a:t>COD is the most widely used payment method, While </a:t>
            </a:r>
            <a:r>
              <a:rPr lang="en-US" sz="4000" dirty="0" err="1"/>
              <a:t>Payaxis</a:t>
            </a:r>
            <a:r>
              <a:rPr lang="en-US" sz="4000" dirty="0"/>
              <a:t> the most popular for high-value transactions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87C26-BAFD-45F4-973C-8C39D5375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781" y="774174"/>
            <a:ext cx="5702113" cy="2181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E76FA0-D55F-4F24-8EB2-00105E2DE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411" y="3581696"/>
            <a:ext cx="5452048" cy="194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90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6EDC-2766-4336-92F9-3E329C69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From around $40 USD, </a:t>
            </a:r>
            <a:r>
              <a:rPr lang="en-US" sz="3200" b="1" dirty="0" err="1"/>
              <a:t>Payaxis</a:t>
            </a:r>
            <a:r>
              <a:rPr lang="en-US" sz="3200" b="1" dirty="0"/>
              <a:t> and </a:t>
            </a:r>
            <a:r>
              <a:rPr lang="en-US" sz="3200" b="1" dirty="0" err="1"/>
              <a:t>Easypay</a:t>
            </a:r>
            <a:r>
              <a:rPr lang="en-US" sz="3200" b="1" dirty="0"/>
              <a:t> Took over the Lead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7402DC-2D11-4A2A-A582-348F0A1A5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2119898"/>
            <a:ext cx="5179507" cy="35189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9723AC-63D8-421B-9780-190C90E0F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337" y="2119898"/>
            <a:ext cx="6190767" cy="351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63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6FAF9C-2E96-4DBC-BD33-3406C68FA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38" y="309142"/>
            <a:ext cx="9667875" cy="349250"/>
          </a:xfrm>
        </p:spPr>
        <p:txBody>
          <a:bodyPr>
            <a:normAutofit fontScale="90000"/>
          </a:bodyPr>
          <a:lstStyle/>
          <a:p>
            <a:r>
              <a:rPr lang="en-US" dirty="0"/>
              <a:t>Exception: School &amp; Education Category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B119F9-C434-4933-B6F3-EACFA5CCB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33" y="2023552"/>
            <a:ext cx="5051265" cy="3500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4DC8A9-FDA2-4B29-A98F-2CC867CF7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506" y="974234"/>
            <a:ext cx="3632023" cy="27994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1BBAA5-A07B-4720-B537-41E2A75E1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506" y="3875516"/>
            <a:ext cx="3632023" cy="279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7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3950-68B9-4EAE-8A2A-7A1383A44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9F2D4-50BD-44F7-873D-B520257C6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Over half million transactions </a:t>
            </a:r>
          </a:p>
          <a:p>
            <a:r>
              <a:rPr lang="en-US" sz="2400" dirty="0"/>
              <a:t>The largest E-commerce site in a developing country</a:t>
            </a:r>
          </a:p>
          <a:p>
            <a:r>
              <a:rPr lang="en-US" sz="2400" dirty="0"/>
              <a:t>Fields/Columns of Data: category, order status, price, </a:t>
            </a:r>
            <a:r>
              <a:rPr lang="en-US" sz="2400" dirty="0" err="1"/>
              <a:t>sku</a:t>
            </a:r>
            <a:r>
              <a:rPr lang="en-US" sz="2400" dirty="0"/>
              <a:t>, </a:t>
            </a:r>
            <a:r>
              <a:rPr lang="en-US" sz="2400" dirty="0" err="1"/>
              <a:t>orderID</a:t>
            </a:r>
            <a:r>
              <a:rPr lang="en-US" sz="2400" dirty="0"/>
              <a:t>, </a:t>
            </a:r>
            <a:r>
              <a:rPr lang="en-US" sz="2400" dirty="0" err="1"/>
              <a:t>itemID</a:t>
            </a:r>
            <a:r>
              <a:rPr lang="en-US" sz="2400" dirty="0"/>
              <a:t>, date, </a:t>
            </a:r>
            <a:r>
              <a:rPr lang="en-US" sz="2400" dirty="0" err="1"/>
              <a:t>qty_ordered</a:t>
            </a:r>
            <a:r>
              <a:rPr lang="en-US" sz="2400" dirty="0"/>
              <a:t>, discount</a:t>
            </a:r>
          </a:p>
          <a:p>
            <a:r>
              <a:rPr lang="en-US" sz="2400" dirty="0"/>
              <a:t>The Purpose of this Analysis: identify order cancelation patterns and recommendations on how to reduce order cancelation rate  </a:t>
            </a:r>
          </a:p>
          <a:p>
            <a:r>
              <a:rPr lang="en-US" sz="2400" dirty="0"/>
              <a:t>Data Source: </a:t>
            </a:r>
          </a:p>
          <a:p>
            <a:pPr marL="0" indent="0">
              <a:buNone/>
            </a:pPr>
            <a:r>
              <a:rPr lang="en-US" sz="2400" dirty="0"/>
              <a:t>		https://www.kaggle.com/zusmani/pakistans-largest-ecommerce-dataset </a:t>
            </a:r>
          </a:p>
        </p:txBody>
      </p:sp>
    </p:spTree>
    <p:extLst>
      <p:ext uri="{BB962C8B-B14F-4D97-AF65-F5344CB8AC3E}">
        <p14:creationId xmlns:p14="http://schemas.microsoft.com/office/powerpoint/2010/main" val="384827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F4C20-9535-4656-B994-570DC061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Electronics: the Best-Selling Categories 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9F1ED-4962-4FE0-8A1E-63FE50473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4" y="1884667"/>
            <a:ext cx="11597951" cy="4208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41C5CE-DB3B-4B41-83EC-5FA2FF757901}"/>
              </a:ext>
            </a:extLst>
          </p:cNvPr>
          <p:cNvSpPr txBox="1"/>
          <p:nvPr/>
        </p:nvSpPr>
        <p:spPr>
          <a:xfrm>
            <a:off x="8975035" y="1884667"/>
            <a:ext cx="201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Order Amount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224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258C8-CE4D-495E-92EF-D11A40086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4" y="1152144"/>
            <a:ext cx="3888999" cy="3072393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dirty="0"/>
              <a:t>Canceled Order Amount much higher than Complete ones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CA050-8095-414B-8E1F-8A55569E8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062" y="1001704"/>
            <a:ext cx="6675500" cy="2231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1DB374-A017-4AE0-9497-3F3DDB9A2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683" y="3729512"/>
            <a:ext cx="6805519" cy="230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58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BFB6FCE-F806-4B5B-AF20-ACE93DEB6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95513"/>
            <a:ext cx="5226050" cy="3398838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5A2C6977-7B6B-4A7A-B282-DFBD8F546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850" y="2195513"/>
            <a:ext cx="5218113" cy="339883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FE604FE-8958-4ACD-B891-6931148F9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More Expensive Items are more likely to be Returned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2B21AC-87F1-4E83-87F7-66AC95BAD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1156" y="2195513"/>
            <a:ext cx="1390844" cy="332920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B6A6A54-F9A7-45D9-9F19-E603A97202B2}"/>
              </a:ext>
            </a:extLst>
          </p:cNvPr>
          <p:cNvSpPr/>
          <p:nvPr/>
        </p:nvSpPr>
        <p:spPr>
          <a:xfrm>
            <a:off x="590198" y="2366288"/>
            <a:ext cx="945304" cy="3228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08A8A7-BA04-4986-BFB6-797A6D4E589A}"/>
              </a:ext>
            </a:extLst>
          </p:cNvPr>
          <p:cNvSpPr/>
          <p:nvPr/>
        </p:nvSpPr>
        <p:spPr>
          <a:xfrm>
            <a:off x="2191836" y="2366287"/>
            <a:ext cx="945304" cy="3228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BFA518-2DB7-4409-84BB-C18A37D127C1}"/>
              </a:ext>
            </a:extLst>
          </p:cNvPr>
          <p:cNvSpPr/>
          <p:nvPr/>
        </p:nvSpPr>
        <p:spPr>
          <a:xfrm>
            <a:off x="3709358" y="2366286"/>
            <a:ext cx="1121434" cy="3228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0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8F4CD8-8BE8-4132-B2DA-570F32DCF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Average Prices of Cancelation items in 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Mobile &amp; Tablets, Computing, Appliances, Entertainment Categories are significantly </a:t>
            </a:r>
            <a:r>
              <a:rPr lang="en-US" sz="28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higher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CDC69-96B8-49E0-A615-9203F7FC3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218" y="467208"/>
            <a:ext cx="6928168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0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B68D4-578D-4F45-A484-B186F7FC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b="1"/>
              <a:t>$80 USD, the turning point in Mobiles &amp; Tablets Category 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4B8DEE-6DB9-43EF-B4C7-2CE6F9DD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12" y="2642616"/>
            <a:ext cx="4713443" cy="36057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8A05CC-D79D-4075-9E45-11F6B1C1E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256" y="2642616"/>
            <a:ext cx="4775873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82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D456E-954B-468E-805F-2BE8A5536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b="1"/>
              <a:t>Over $200 USD, Customers getting “pickier” in Appliances 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917AB2-79E1-4266-B7F1-D66730A9B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145" y="2642616"/>
            <a:ext cx="4682837" cy="36057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DEEA17-5D77-4E32-90C8-5BEBB95E4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413" y="2642616"/>
            <a:ext cx="4713443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6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34434-5885-4DE2-B958-5BD842C73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590716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Similar Pattern in Entertainment Category</a:t>
            </a: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A32957-4F3B-4BF4-A60F-A31B5B596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198" y="2182753"/>
            <a:ext cx="5375387" cy="4206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A6BDBF-0A95-4085-93D5-5ABBCA13C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47" y="2182751"/>
            <a:ext cx="5409956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04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5926</TotalTime>
  <Words>391</Words>
  <Application>Microsoft Office PowerPoint</Application>
  <PresentationFormat>Widescreen</PresentationFormat>
  <Paragraphs>46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E-commerce Xyz Corp Business Analysis</vt:lpstr>
      <vt:lpstr>Background</vt:lpstr>
      <vt:lpstr>Electronics: the Best-Selling Categories </vt:lpstr>
      <vt:lpstr>Canceled Order Amount much higher than Complete ones </vt:lpstr>
      <vt:lpstr>The More Expensive Items are more likely to be Returned  </vt:lpstr>
      <vt:lpstr>Average Prices of Cancelation items in Mobile &amp; Tablets, Computing, Appliances, Entertainment Categories are significantly higher </vt:lpstr>
      <vt:lpstr>$80 USD, the turning point in Mobiles &amp; Tablets Category </vt:lpstr>
      <vt:lpstr>Over $200 USD, Customers getting “pickier” in Appliances </vt:lpstr>
      <vt:lpstr>Similar Pattern in Entertainment Category</vt:lpstr>
      <vt:lpstr>PowerPoint Presentation</vt:lpstr>
      <vt:lpstr>Recommendations</vt:lpstr>
      <vt:lpstr>Appendix Pages</vt:lpstr>
      <vt:lpstr>Computer, Mobile &amp; Tablets Merchants Suffer the Most</vt:lpstr>
      <vt:lpstr>Cash-on-Delivery (COD): Pros &amp; Cons</vt:lpstr>
      <vt:lpstr>Canceled Orders almost as many as Completed Ones</vt:lpstr>
      <vt:lpstr>COD is the most widely used payment method, While Payaxis the most popular for high-value transactions</vt:lpstr>
      <vt:lpstr>From around $40 USD, Payaxis and Easypay Took over the Lead </vt:lpstr>
      <vt:lpstr>Exception: School &amp; Education Category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Business Analysis</dc:title>
  <dc:creator>Tiffany Lyu</dc:creator>
  <cp:lastModifiedBy>Tiffany Lyu</cp:lastModifiedBy>
  <cp:revision>33</cp:revision>
  <dcterms:created xsi:type="dcterms:W3CDTF">2022-01-13T03:08:42Z</dcterms:created>
  <dcterms:modified xsi:type="dcterms:W3CDTF">2022-02-07T16:24:37Z</dcterms:modified>
</cp:coreProperties>
</file>