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65" r:id="rId3"/>
    <p:sldId id="272" r:id="rId4"/>
    <p:sldId id="266" r:id="rId5"/>
    <p:sldId id="268" r:id="rId6"/>
    <p:sldId id="269" r:id="rId7"/>
    <p:sldId id="273" r:id="rId8"/>
    <p:sldId id="270" r:id="rId9"/>
    <p:sldId id="271"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0031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8/27/2024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755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8/27/2024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7727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1040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3905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9737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679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0365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4389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918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4283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8/27/2024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39285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55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pressbooks.nscc.ca/nscccommtrades/chapter/active-listening/" TargetMode="External"/><Relationship Id="rId7" Type="http://schemas.openxmlformats.org/officeDocument/2006/relationships/hyperlink" Target="https://l21c.trubox.ca/2016/753" TargetMode="Externa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hyperlink" Target="https://maken.wikiwijs.nl/160556/English_Class_Arrangement_week_4" TargetMode="External"/><Relationship Id="rId4" Type="http://schemas.openxmlformats.org/officeDocument/2006/relationships/image" Target="../media/image7.jpeg"/><Relationship Id="rId9" Type="http://schemas.openxmlformats.org/officeDocument/2006/relationships/hyperlink" Target="https://www.pngall.com/feedback-png/download/6668"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iblnews.org/how-to-equip-managers-to-lead-remote-teams-and-reap-productivity-gains/" TargetMode="External"/><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86E09C-F7E9-6A37-37E9-25D9524D19DC}"/>
              </a:ext>
            </a:extLst>
          </p:cNvPr>
          <p:cNvPicPr>
            <a:picLocks noChangeAspect="1"/>
          </p:cNvPicPr>
          <p:nvPr/>
        </p:nvPicPr>
        <p:blipFill>
          <a:blip r:embed="rId2"/>
          <a:srcRect t="15481" r="-2" b="-2"/>
          <a:stretch/>
        </p:blipFill>
        <p:spPr>
          <a:xfrm>
            <a:off x="-1" y="10"/>
            <a:ext cx="12191999" cy="6857990"/>
          </a:xfrm>
          <a:prstGeom prst="rect">
            <a:avLst/>
          </a:prstGeom>
        </p:spPr>
      </p:pic>
      <p:sp>
        <p:nvSpPr>
          <p:cNvPr id="10" name="Rectangle 9">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35791" y="3331444"/>
            <a:ext cx="6470692" cy="1229306"/>
          </a:xfrm>
        </p:spPr>
        <p:txBody>
          <a:bodyPr>
            <a:normAutofit/>
          </a:bodyPr>
          <a:lstStyle/>
          <a:p>
            <a:r>
              <a:rPr lang="en-US" sz="3100" dirty="0">
                <a:solidFill>
                  <a:schemeClr val="tx1"/>
                </a:solidFill>
              </a:rPr>
              <a:t>BARRIERS OF COMMUNICATION</a:t>
            </a:r>
            <a:br>
              <a:rPr lang="en-US" sz="3100" dirty="0">
                <a:solidFill>
                  <a:schemeClr val="tx1"/>
                </a:solidFill>
              </a:rPr>
            </a:br>
            <a:r>
              <a:rPr lang="en-US" sz="2400" dirty="0">
                <a:solidFill>
                  <a:schemeClr val="tx1"/>
                </a:solidFill>
              </a:rPr>
              <a:t>ENGLISH LAB ACTIVITY</a:t>
            </a:r>
            <a:endParaRPr lang="en-US" sz="3100" dirty="0">
              <a:solidFill>
                <a:schemeClr val="tx1"/>
              </a:solidFill>
            </a:endParaRPr>
          </a:p>
        </p:txBody>
      </p:sp>
      <p:sp>
        <p:nvSpPr>
          <p:cNvPr id="3" name="SubTitle"/>
          <p:cNvSpPr>
            <a:spLocks noGrp="1"/>
          </p:cNvSpPr>
          <p:nvPr>
            <p:ph type="subTitle" idx="1"/>
          </p:nvPr>
        </p:nvSpPr>
        <p:spPr>
          <a:xfrm>
            <a:off x="735791" y="4735799"/>
            <a:ext cx="6470693" cy="605256"/>
          </a:xfrm>
        </p:spPr>
        <p:txBody>
          <a:bodyPr>
            <a:noAutofit/>
          </a:bodyPr>
          <a:lstStyle/>
          <a:p>
            <a:pPr>
              <a:spcBef>
                <a:spcPts val="600"/>
              </a:spcBef>
              <a:spcAft>
                <a:spcPts val="0"/>
              </a:spcAft>
            </a:pPr>
            <a:r>
              <a:rPr lang="en-US" sz="800" dirty="0"/>
              <a:t>Jasdeep Singh</a:t>
            </a:r>
          </a:p>
          <a:p>
            <a:pPr>
              <a:spcBef>
                <a:spcPts val="600"/>
              </a:spcBef>
              <a:spcAft>
                <a:spcPts val="0"/>
              </a:spcAft>
            </a:pPr>
            <a:r>
              <a:rPr lang="en-US" sz="800" dirty="0"/>
              <a:t>2421076</a:t>
            </a:r>
          </a:p>
          <a:p>
            <a:pPr>
              <a:spcBef>
                <a:spcPts val="600"/>
              </a:spcBef>
              <a:spcAft>
                <a:spcPts val="0"/>
              </a:spcAft>
            </a:pPr>
            <a:r>
              <a:rPr lang="en-US" sz="800" dirty="0"/>
              <a:t>b. Tech (it)</a:t>
            </a:r>
          </a:p>
        </p:txBody>
      </p:sp>
      <p:cxnSp>
        <p:nvCxnSpPr>
          <p:cNvPr id="12" name="!!Straight Connector">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72393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E6FEC0-0F78-3A9D-D303-0465771765A3}"/>
              </a:ext>
            </a:extLst>
          </p:cNvPr>
          <p:cNvSpPr>
            <a:spLocks noGrp="1"/>
          </p:cNvSpPr>
          <p:nvPr>
            <p:ph type="title"/>
          </p:nvPr>
        </p:nvSpPr>
        <p:spPr/>
        <p:txBody>
          <a:bodyPr/>
          <a:lstStyle/>
          <a:p>
            <a:pPr algn="ctr"/>
            <a:r>
              <a:rPr lang="en-IN" dirty="0"/>
              <a:t>THANK YOU!</a:t>
            </a:r>
          </a:p>
        </p:txBody>
      </p:sp>
      <p:sp>
        <p:nvSpPr>
          <p:cNvPr id="5" name="Text Placeholder 4">
            <a:extLst>
              <a:ext uri="{FF2B5EF4-FFF2-40B4-BE49-F238E27FC236}">
                <a16:creationId xmlns:a16="http://schemas.microsoft.com/office/drawing/2014/main" id="{5D679103-9042-D55D-593C-DB98CEB9BEB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001563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Autofit/>
          </a:bodyPr>
          <a:lstStyle/>
          <a:p>
            <a:r>
              <a:rPr lang="en-US" sz="3600" dirty="0"/>
              <a:t>WHAT IS COMMUNICATION BARRIER ?</a:t>
            </a:r>
          </a:p>
        </p:txBody>
      </p:sp>
      <p:pic>
        <p:nvPicPr>
          <p:cNvPr id="6" name="Picture 5" descr="Multi-coloured dialogue boxes">
            <a:extLst>
              <a:ext uri="{FF2B5EF4-FFF2-40B4-BE49-F238E27FC236}">
                <a16:creationId xmlns:a16="http://schemas.microsoft.com/office/drawing/2014/main" id="{F12C7D19-85E1-98D5-74EC-9E14FBE2D7C1}"/>
              </a:ext>
            </a:extLst>
          </p:cNvPr>
          <p:cNvPicPr>
            <a:picLocks noChangeAspect="1"/>
          </p:cNvPicPr>
          <p:nvPr/>
        </p:nvPicPr>
        <p:blipFill>
          <a:blip r:embed="rId2"/>
          <a:srcRect l="20102" r="24377" b="-5"/>
          <a:stretch/>
        </p:blipFill>
        <p:spPr>
          <a:xfrm>
            <a:off x="20" y="10"/>
            <a:ext cx="4580077" cy="6400784"/>
          </a:xfrm>
          <a:prstGeom prst="rect">
            <a:avLst/>
          </a:prstGeom>
        </p:spPr>
      </p:pic>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4" y="2108201"/>
            <a:ext cx="5983606" cy="3760891"/>
          </a:xfrm>
        </p:spPr>
        <p:txBody>
          <a:bodyPr>
            <a:normAutofit/>
          </a:bodyPr>
          <a:lstStyle/>
          <a:p>
            <a:pPr lvl="0">
              <a:buFont typeface="Arial" panose="020B0604020202020204" pitchFamily="34" charset="0"/>
              <a:buChar char="•"/>
            </a:pPr>
            <a:r>
              <a:rPr lang="en-US" dirty="0"/>
              <a:t>Definition: Obstacles that interfere with the transmission, reception, and understanding of a message.</a:t>
            </a:r>
          </a:p>
          <a:p>
            <a:pPr lvl="0">
              <a:buFont typeface="Arial" panose="020B0604020202020204" pitchFamily="34" charset="0"/>
              <a:buChar char="•"/>
            </a:pPr>
            <a:r>
              <a:rPr lang="en-US" dirty="0"/>
              <a:t>Importance: Understanding barriers is key to improving communication effectiveness.</a:t>
            </a: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14209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Process of Communication | Organizational Behavior and Human Relations">
            <a:extLst>
              <a:ext uri="{FF2B5EF4-FFF2-40B4-BE49-F238E27FC236}">
                <a16:creationId xmlns:a16="http://schemas.microsoft.com/office/drawing/2014/main" id="{4A1B0AA5-F6F2-F63E-0E4C-B1A47220C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3688"/>
            <a:ext cx="12192000" cy="627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210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r>
              <a:rPr lang="en-US" sz="3900" dirty="0"/>
              <a:t>TYPES OF BARRIERS OF COMMUNICATION </a:t>
            </a:r>
          </a:p>
        </p:txBody>
      </p:sp>
      <p:pic>
        <p:nvPicPr>
          <p:cNvPr id="6" name="Picture 5" descr="Green dialogue boxes">
            <a:extLst>
              <a:ext uri="{FF2B5EF4-FFF2-40B4-BE49-F238E27FC236}">
                <a16:creationId xmlns:a16="http://schemas.microsoft.com/office/drawing/2014/main" id="{43FE81CD-29FF-C905-F45D-BA82153D1B39}"/>
              </a:ext>
            </a:extLst>
          </p:cNvPr>
          <p:cNvPicPr>
            <a:picLocks noChangeAspect="1"/>
          </p:cNvPicPr>
          <p:nvPr/>
        </p:nvPicPr>
        <p:blipFill>
          <a:blip r:embed="rId2"/>
          <a:srcRect l="17169" r="23194" b="7"/>
          <a:stretch/>
        </p:blipFill>
        <p:spPr>
          <a:xfrm>
            <a:off x="20" y="10"/>
            <a:ext cx="4580077" cy="6400784"/>
          </a:xfrm>
          <a:prstGeom prst="rect">
            <a:avLst/>
          </a:prstGeom>
        </p:spPr>
      </p:pic>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4" y="2108201"/>
            <a:ext cx="5983606" cy="3760891"/>
          </a:xfrm>
        </p:spPr>
        <p:txBody>
          <a:bodyPr>
            <a:normAutofit/>
          </a:bodyPr>
          <a:lstStyle/>
          <a:p>
            <a:pPr>
              <a:buFont typeface="Arial" panose="020B0604020202020204" pitchFamily="34" charset="0"/>
              <a:buChar char="•"/>
            </a:pPr>
            <a:r>
              <a:rPr lang="en-US" dirty="0"/>
              <a:t>Physical Barriers: Noise, distance, poor equipment.</a:t>
            </a:r>
          </a:p>
          <a:p>
            <a:pPr>
              <a:buFont typeface="Arial" panose="020B0604020202020204" pitchFamily="34" charset="0"/>
              <a:buChar char="•"/>
            </a:pPr>
            <a:r>
              <a:rPr lang="en-US" dirty="0"/>
              <a:t> Language Barriers: Vocabulary, jargon, accents. </a:t>
            </a:r>
          </a:p>
          <a:p>
            <a:pPr>
              <a:buFont typeface="Arial" panose="020B0604020202020204" pitchFamily="34" charset="0"/>
              <a:buChar char="•"/>
            </a:pPr>
            <a:r>
              <a:rPr lang="en-US" dirty="0"/>
              <a:t>Psychological Barriers: Stress, emotions, prejudice. </a:t>
            </a:r>
          </a:p>
          <a:p>
            <a:pPr>
              <a:buFont typeface="Arial" panose="020B0604020202020204" pitchFamily="34" charset="0"/>
              <a:buChar char="•"/>
            </a:pPr>
            <a:r>
              <a:rPr lang="en-US" dirty="0"/>
              <a:t>Cultural Barriers: Differing norms, values, traditions. </a:t>
            </a: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3632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cNvSpPr>
            <a:spLocks noGrp="1"/>
          </p:cNvSpPr>
          <p:nvPr>
            <p:ph type="ctrTitle"/>
          </p:nvPr>
        </p:nvSpPr>
        <p:spPr>
          <a:xfrm>
            <a:off x="1097280" y="286603"/>
            <a:ext cx="10058400" cy="1450757"/>
          </a:xfrm>
        </p:spPr>
        <p:txBody>
          <a:bodyPr anchor="ctr">
            <a:normAutofit/>
          </a:bodyPr>
          <a:lstStyle/>
          <a:p>
            <a:r>
              <a:rPr lang="en-US" sz="4700">
                <a:solidFill>
                  <a:srgbClr val="FFFFFF"/>
                </a:solidFill>
              </a:rPr>
              <a:t>IMPACT OF BARRIERS COMMUNICATION</a:t>
            </a:r>
          </a:p>
        </p:txBody>
      </p:sp>
      <p:sp>
        <p:nvSpPr>
          <p:cNvPr id="3" name="Content Placeholder"/>
          <p:cNvSpPr>
            <a:spLocks noGrp="1"/>
          </p:cNvSpPr>
          <p:nvPr>
            <p:ph idx="1"/>
          </p:nvPr>
        </p:nvSpPr>
        <p:spPr>
          <a:xfrm>
            <a:off x="452284" y="2191603"/>
            <a:ext cx="11179277" cy="3677385"/>
          </a:xfrm>
        </p:spPr>
        <p:txBody>
          <a:bodyPr anchor="ctr">
            <a:normAutofit/>
          </a:bodyPr>
          <a:lstStyle/>
          <a:p>
            <a:pPr>
              <a:lnSpc>
                <a:spcPct val="110000"/>
              </a:lnSpc>
              <a:buFont typeface="Arial" panose="020B0604020202020204" pitchFamily="34" charset="0"/>
              <a:buChar char="•"/>
            </a:pPr>
            <a:r>
              <a:rPr lang="en-US" dirty="0"/>
              <a:t>Misinterpretation of messages.</a:t>
            </a:r>
          </a:p>
          <a:p>
            <a:pPr>
              <a:lnSpc>
                <a:spcPct val="110000"/>
              </a:lnSpc>
              <a:buFont typeface="Arial" panose="020B0604020202020204" pitchFamily="34" charset="0"/>
              <a:buChar char="•"/>
            </a:pPr>
            <a:r>
              <a:rPr lang="en-US" dirty="0"/>
              <a:t>Delayed decision making.</a:t>
            </a:r>
          </a:p>
          <a:p>
            <a:pPr>
              <a:lnSpc>
                <a:spcPct val="110000"/>
              </a:lnSpc>
              <a:buFont typeface="Arial" panose="020B0604020202020204" pitchFamily="34" charset="0"/>
              <a:buChar char="•"/>
            </a:pPr>
            <a:r>
              <a:rPr lang="en-US" dirty="0"/>
              <a:t>Decreased productivity and collaboration.</a:t>
            </a:r>
          </a:p>
        </p:txBody>
      </p:sp>
      <p:sp>
        <p:nvSpPr>
          <p:cNvPr id="13" name="Rectangle 12">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50" name="Picture 2" descr="11 Communication Mistakes in the Workplace | DeskAalerts">
            <a:extLst>
              <a:ext uri="{FF2B5EF4-FFF2-40B4-BE49-F238E27FC236}">
                <a16:creationId xmlns:a16="http://schemas.microsoft.com/office/drawing/2014/main" id="{35AFD38B-B9E9-534B-AC8B-BDF64B34A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0661" y="2269172"/>
            <a:ext cx="59309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170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36320" y="286603"/>
            <a:ext cx="10058400" cy="1450757"/>
          </a:xfrm>
        </p:spPr>
        <p:txBody>
          <a:bodyPr>
            <a:normAutofit/>
          </a:bodyPr>
          <a:lstStyle/>
          <a:p>
            <a:r>
              <a:rPr lang="en-US" sz="4700" dirty="0"/>
              <a:t>OVERCOMING OF BARRIERS OF COMMUNICATION </a:t>
            </a:r>
          </a:p>
        </p:txBody>
      </p:sp>
      <p:cxnSp>
        <p:nvCxnSpPr>
          <p:cNvPr id="13" name="Straight Connector 12">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05F9505C-FD22-CF4D-487E-32018BE6CA0F}"/>
              </a:ext>
            </a:extLst>
          </p:cNvPr>
          <p:cNvSpPr/>
          <p:nvPr/>
        </p:nvSpPr>
        <p:spPr>
          <a:xfrm>
            <a:off x="1037303" y="2922644"/>
            <a:ext cx="1907458" cy="1828795"/>
          </a:xfrm>
          <a:prstGeom prst="ellipse">
            <a:avLst/>
          </a:prstGeom>
          <a:blipFill>
            <a:blip r:embed="rId2">
              <a:extLst>
                <a:ext uri="{837473B0-CC2E-450A-ABE3-18F120FF3D39}">
                  <a1611:picAttrSrcUrl xmlns:a1611="http://schemas.microsoft.com/office/drawing/2016/11/main" r:id="rId3"/>
                </a:ext>
              </a:extLst>
            </a:blip>
            <a:stretch>
              <a:fillRect/>
            </a:stretch>
          </a:blip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7E9293C8-F1F0-FB6D-7712-87B9CBC8CE79}"/>
              </a:ext>
            </a:extLst>
          </p:cNvPr>
          <p:cNvSpPr/>
          <p:nvPr/>
        </p:nvSpPr>
        <p:spPr>
          <a:xfrm>
            <a:off x="3656113" y="2922644"/>
            <a:ext cx="1907458" cy="1828795"/>
          </a:xfrm>
          <a:prstGeom prst="ellipse">
            <a:avLst/>
          </a:prstGeom>
          <a:blipFill>
            <a:blip r:embed="rId4">
              <a:extLst>
                <a:ext uri="{837473B0-CC2E-450A-ABE3-18F120FF3D39}">
                  <a1611:picAttrSrcUrl xmlns:a1611="http://schemas.microsoft.com/office/drawing/2016/11/main" r:id="rId5"/>
                </a:ext>
              </a:extLst>
            </a:blip>
            <a:stretch>
              <a:fillRect/>
            </a:stretch>
          </a:blip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8BD8F56C-A296-CB0E-77A0-EF4E853A8C06}"/>
              </a:ext>
            </a:extLst>
          </p:cNvPr>
          <p:cNvSpPr/>
          <p:nvPr/>
        </p:nvSpPr>
        <p:spPr>
          <a:xfrm>
            <a:off x="6319654" y="2954601"/>
            <a:ext cx="1907458" cy="1828795"/>
          </a:xfrm>
          <a:prstGeom prst="ellipse">
            <a:avLst/>
          </a:prstGeom>
          <a:blipFill>
            <a:blip r:embed="rId6">
              <a:extLst>
                <a:ext uri="{837473B0-CC2E-450A-ABE3-18F120FF3D39}">
                  <a1611:picAttrSrcUrl xmlns:a1611="http://schemas.microsoft.com/office/drawing/2016/11/main" r:id="rId7"/>
                </a:ext>
              </a:extLst>
            </a:blip>
            <a:stretch>
              <a:fillRect/>
            </a:stretch>
          </a:blip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099C84A1-71B5-8938-A8D1-180C21A87B42}"/>
              </a:ext>
            </a:extLst>
          </p:cNvPr>
          <p:cNvSpPr/>
          <p:nvPr/>
        </p:nvSpPr>
        <p:spPr>
          <a:xfrm>
            <a:off x="8983195" y="2922644"/>
            <a:ext cx="1907458" cy="1828795"/>
          </a:xfrm>
          <a:prstGeom prst="ellipse">
            <a:avLst/>
          </a:prstGeom>
          <a:blipFill>
            <a:blip r:embed="rId8">
              <a:extLst>
                <a:ext uri="{837473B0-CC2E-450A-ABE3-18F120FF3D39}">
                  <a1611:picAttrSrcUrl xmlns:a1611="http://schemas.microsoft.com/office/drawing/2016/11/main" r:id="rId9"/>
                </a:ext>
              </a:extLst>
            </a:blip>
            <a:stretch>
              <a:fillRect/>
            </a:stretch>
          </a:blip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Content Placeholder">
            <a:extLst>
              <a:ext uri="{FF2B5EF4-FFF2-40B4-BE49-F238E27FC236}">
                <a16:creationId xmlns:a16="http://schemas.microsoft.com/office/drawing/2014/main" id="{92B86BA2-37D2-D4DB-F9B6-6A26E695EC58}"/>
              </a:ext>
            </a:extLst>
          </p:cNvPr>
          <p:cNvSpPr>
            <a:spLocks noGrp="1"/>
          </p:cNvSpPr>
          <p:nvPr>
            <p:ph idx="1"/>
          </p:nvPr>
        </p:nvSpPr>
        <p:spPr>
          <a:xfrm>
            <a:off x="8982211" y="5038354"/>
            <a:ext cx="1908442" cy="457200"/>
          </a:xfrm>
        </p:spPr>
        <p:txBody>
          <a:bodyPr anchor="t">
            <a:normAutofit fontScale="77500" lnSpcReduction="20000"/>
          </a:bodyPr>
          <a:lstStyle/>
          <a:p>
            <a:pPr marL="0" indent="0" algn="ctr">
              <a:lnSpc>
                <a:spcPct val="110000"/>
              </a:lnSpc>
              <a:buNone/>
            </a:pPr>
            <a:r>
              <a:rPr lang="en-US" dirty="0"/>
              <a:t>Open feedback channels</a:t>
            </a:r>
          </a:p>
        </p:txBody>
      </p:sp>
      <p:sp>
        <p:nvSpPr>
          <p:cNvPr id="14" name="Content Placeholder">
            <a:extLst>
              <a:ext uri="{FF2B5EF4-FFF2-40B4-BE49-F238E27FC236}">
                <a16:creationId xmlns:a16="http://schemas.microsoft.com/office/drawing/2014/main" id="{A48806E9-4CA6-9A0B-1B1A-BA5DA6FA9F3F}"/>
              </a:ext>
            </a:extLst>
          </p:cNvPr>
          <p:cNvSpPr txBox="1">
            <a:spLocks/>
          </p:cNvSpPr>
          <p:nvPr/>
        </p:nvSpPr>
        <p:spPr>
          <a:xfrm>
            <a:off x="1036811" y="5038354"/>
            <a:ext cx="1908442" cy="457200"/>
          </a:xfrm>
          <a:prstGeom prst="rect">
            <a:avLst/>
          </a:prstGeom>
        </p:spPr>
        <p:txBody>
          <a:bodyPr vert="horz" lIns="0" tIns="45720" rIns="0" bIns="45720" rtlCol="0" anchor="t">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10000"/>
              </a:lnSpc>
              <a:buFont typeface="Calibri" panose="020F0502020204030204" pitchFamily="34" charset="0"/>
              <a:buNone/>
            </a:pPr>
            <a:r>
              <a:rPr lang="en-US" sz="1400" dirty="0"/>
              <a:t>Active Listening</a:t>
            </a:r>
          </a:p>
        </p:txBody>
      </p:sp>
      <p:sp>
        <p:nvSpPr>
          <p:cNvPr id="16" name="Content Placeholder">
            <a:extLst>
              <a:ext uri="{FF2B5EF4-FFF2-40B4-BE49-F238E27FC236}">
                <a16:creationId xmlns:a16="http://schemas.microsoft.com/office/drawing/2014/main" id="{D90F610F-C6BF-DD89-4D67-C64F7A8AB46C}"/>
              </a:ext>
            </a:extLst>
          </p:cNvPr>
          <p:cNvSpPr txBox="1">
            <a:spLocks/>
          </p:cNvSpPr>
          <p:nvPr/>
        </p:nvSpPr>
        <p:spPr>
          <a:xfrm>
            <a:off x="6319654" y="5038354"/>
            <a:ext cx="1908442" cy="457200"/>
          </a:xfrm>
          <a:prstGeom prst="rect">
            <a:avLst/>
          </a:prstGeom>
        </p:spPr>
        <p:txBody>
          <a:bodyPr vert="horz" lIns="0" tIns="45720" rIns="0" bIns="45720" rtlCol="0" anchor="t">
            <a:normAutofit fontScale="70000" lnSpcReduction="20000"/>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10000"/>
              </a:lnSpc>
              <a:buFont typeface="Calibri" panose="020F0502020204030204" pitchFamily="34" charset="0"/>
              <a:buNone/>
            </a:pPr>
            <a:r>
              <a:rPr lang="en-US" dirty="0"/>
              <a:t>Cultural awareness and sensitivity</a:t>
            </a:r>
          </a:p>
        </p:txBody>
      </p:sp>
      <p:sp>
        <p:nvSpPr>
          <p:cNvPr id="17" name="Content Placeholder">
            <a:extLst>
              <a:ext uri="{FF2B5EF4-FFF2-40B4-BE49-F238E27FC236}">
                <a16:creationId xmlns:a16="http://schemas.microsoft.com/office/drawing/2014/main" id="{D2644BF9-1827-7BBF-35AD-2D542F49E089}"/>
              </a:ext>
            </a:extLst>
          </p:cNvPr>
          <p:cNvSpPr txBox="1">
            <a:spLocks/>
          </p:cNvSpPr>
          <p:nvPr/>
        </p:nvSpPr>
        <p:spPr>
          <a:xfrm>
            <a:off x="3656113" y="5038354"/>
            <a:ext cx="1908442" cy="457200"/>
          </a:xfrm>
          <a:prstGeom prst="rect">
            <a:avLst/>
          </a:prstGeom>
          <a:noFill/>
        </p:spPr>
        <p:txBody>
          <a:bodyPr vert="horz" lIns="0" tIns="45720" rIns="0" bIns="45720" rtlCol="0" anchor="t">
            <a:normAutofit fontScale="70000" lnSpcReduction="20000"/>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10000"/>
              </a:lnSpc>
              <a:buFont typeface="Calibri" panose="020F0502020204030204" pitchFamily="34" charset="0"/>
              <a:buNone/>
            </a:pPr>
            <a:r>
              <a:rPr lang="en-US" dirty="0"/>
              <a:t>Clear and concise language</a:t>
            </a:r>
          </a:p>
        </p:txBody>
      </p:sp>
    </p:spTree>
    <p:extLst>
      <p:ext uri="{BB962C8B-B14F-4D97-AF65-F5344CB8AC3E}">
        <p14:creationId xmlns:p14="http://schemas.microsoft.com/office/powerpoint/2010/main" val="3222620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3AF23E-A937-0776-B536-60C6D327F5D4}"/>
              </a:ext>
            </a:extLst>
          </p:cNvPr>
          <p:cNvSpPr>
            <a:spLocks noGrp="1"/>
          </p:cNvSpPr>
          <p:nvPr>
            <p:ph type="title"/>
          </p:nvPr>
        </p:nvSpPr>
        <p:spPr/>
        <p:txBody>
          <a:bodyPr/>
          <a:lstStyle/>
          <a:p>
            <a:r>
              <a:rPr lang="en-IN" dirty="0"/>
              <a:t>Real World Example</a:t>
            </a:r>
          </a:p>
        </p:txBody>
      </p:sp>
      <p:pic>
        <p:nvPicPr>
          <p:cNvPr id="8" name="Content Placeholder 7">
            <a:extLst>
              <a:ext uri="{FF2B5EF4-FFF2-40B4-BE49-F238E27FC236}">
                <a16:creationId xmlns:a16="http://schemas.microsoft.com/office/drawing/2014/main" id="{DA34C172-5FD3-CFD2-0432-09D938DC405A}"/>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046458" y="1687822"/>
            <a:ext cx="6760329" cy="3482355"/>
          </a:xfrm>
        </p:spPr>
      </p:pic>
      <p:sp>
        <p:nvSpPr>
          <p:cNvPr id="6" name="Text Placeholder 5">
            <a:extLst>
              <a:ext uri="{FF2B5EF4-FFF2-40B4-BE49-F238E27FC236}">
                <a16:creationId xmlns:a16="http://schemas.microsoft.com/office/drawing/2014/main" id="{D125954E-6C5C-8EB0-84EF-2CACCFDD4DCD}"/>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Scenario: Global team facing language and cultural barriers.</a:t>
            </a:r>
          </a:p>
          <a:p>
            <a:pPr marL="285750" indent="-285750">
              <a:buFont typeface="Arial" panose="020B0604020202020204" pitchFamily="34" charset="0"/>
              <a:buChar char="•"/>
            </a:pPr>
            <a:r>
              <a:rPr lang="en-US" dirty="0"/>
              <a:t>Solution: Implementing translation tools and cultural training.</a:t>
            </a:r>
          </a:p>
          <a:p>
            <a:pPr marL="285750" indent="-285750">
              <a:buFont typeface="Arial" panose="020B0604020202020204" pitchFamily="34" charset="0"/>
              <a:buChar char="•"/>
            </a:pPr>
            <a:r>
              <a:rPr lang="en-US" dirty="0"/>
              <a:t>Outcome: Improved communication and collaboration.</a:t>
            </a:r>
            <a:endParaRPr lang="en-IN" dirty="0"/>
          </a:p>
        </p:txBody>
      </p:sp>
    </p:spTree>
    <p:extLst>
      <p:ext uri="{BB962C8B-B14F-4D97-AF65-F5344CB8AC3E}">
        <p14:creationId xmlns:p14="http://schemas.microsoft.com/office/powerpoint/2010/main" val="447565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r>
              <a:rPr lang="en-US" dirty="0"/>
              <a:t>CONCLUSION </a:t>
            </a:r>
          </a:p>
        </p:txBody>
      </p:sp>
      <p:pic>
        <p:nvPicPr>
          <p:cNvPr id="6" name="Picture 5" descr="Different coloured question marks">
            <a:extLst>
              <a:ext uri="{FF2B5EF4-FFF2-40B4-BE49-F238E27FC236}">
                <a16:creationId xmlns:a16="http://schemas.microsoft.com/office/drawing/2014/main" id="{2193DCE9-BBEC-9BF0-EBC8-3B9B9DA2E445}"/>
              </a:ext>
            </a:extLst>
          </p:cNvPr>
          <p:cNvPicPr>
            <a:picLocks noChangeAspect="1"/>
          </p:cNvPicPr>
          <p:nvPr/>
        </p:nvPicPr>
        <p:blipFill>
          <a:blip r:embed="rId2"/>
          <a:srcRect l="29310" r="30438" b="-4"/>
          <a:stretch/>
        </p:blipFill>
        <p:spPr>
          <a:xfrm>
            <a:off x="20" y="10"/>
            <a:ext cx="4580077" cy="6400784"/>
          </a:xfrm>
          <a:prstGeom prst="rect">
            <a:avLst/>
          </a:prstGeom>
        </p:spPr>
      </p:pic>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4" y="2108201"/>
            <a:ext cx="5983606" cy="3760891"/>
          </a:xfrm>
        </p:spPr>
        <p:txBody>
          <a:bodyPr>
            <a:normAutofit/>
          </a:bodyPr>
          <a:lstStyle/>
          <a:p>
            <a:pPr lvl="0">
              <a:lnSpc>
                <a:spcPct val="110000"/>
              </a:lnSpc>
            </a:pPr>
            <a:r>
              <a:rPr lang="en-US" sz="1500" dirty="0"/>
              <a:t>So we conclude, let’s quickly recap the key points. We began by defining communication barriers as obstacles that interfere with the flow of information. We then discussed the four major types: physical, language, psychological, and cultural barriers, and explored their impact on communication, such as misinterpretation and reduced productivity. Finally, we looked at strategies to overcome these barriers, including active listening, clear language, cultural awareness, and open feedback channels.The key takeaway here is that communication is a </a:t>
            </a:r>
            <a:r>
              <a:rPr lang="en-US" sz="1500" dirty="0" err="1"/>
              <a:t>twoway</a:t>
            </a:r>
            <a:r>
              <a:rPr lang="en-US" sz="1500" dirty="0"/>
              <a:t> street. By being mindful of these barriers and actively working to overcome them, we can ensure that our messages are not just heard but understood. Remember, effective communication isn’t just </a:t>
            </a:r>
            <a:r>
              <a:rPr lang="en-US" sz="1500" dirty="0" err="1"/>
              <a:t>abou</a:t>
            </a:r>
            <a:r>
              <a:rPr lang="en-US" sz="1500" dirty="0"/>
              <a:t> </a:t>
            </a:r>
            <a:r>
              <a:rPr lang="en-US" sz="1500" dirty="0" err="1"/>
              <a:t>speakingit’s</a:t>
            </a:r>
            <a:r>
              <a:rPr lang="en-US" sz="1500" dirty="0"/>
              <a:t> about connecting.</a:t>
            </a: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7188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3D black question marks with one yellow question mark">
            <a:extLst>
              <a:ext uri="{FF2B5EF4-FFF2-40B4-BE49-F238E27FC236}">
                <a16:creationId xmlns:a16="http://schemas.microsoft.com/office/drawing/2014/main" id="{944998EE-ED4E-4438-1EC9-2DFAD0AED19B}"/>
              </a:ext>
            </a:extLst>
          </p:cNvPr>
          <p:cNvPicPr>
            <a:picLocks noChangeAspect="1"/>
          </p:cNvPicPr>
          <p:nvPr/>
        </p:nvPicPr>
        <p:blipFill>
          <a:blip r:embed="rId2"/>
          <a:srcRect l="49293" r="24572" b="-2"/>
          <a:stretch/>
        </p:blipFill>
        <p:spPr>
          <a:xfrm>
            <a:off x="20" y="10"/>
            <a:ext cx="4580077" cy="6400784"/>
          </a:xfrm>
          <a:prstGeom prst="rect">
            <a:avLst/>
          </a:prstGeom>
        </p:spPr>
      </p:pic>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a:extLst>
              <a:ext uri="{FF2B5EF4-FFF2-40B4-BE49-F238E27FC236}">
                <a16:creationId xmlns:a16="http://schemas.microsoft.com/office/drawing/2014/main" id="{714547D4-FD5B-9248-2A27-45467A69B2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854" y="1737360"/>
            <a:ext cx="6403223" cy="525826"/>
          </a:xfrm>
          <a:prstGeom prst="rect">
            <a:avLst/>
          </a:prstGeom>
        </p:spPr>
      </p:pic>
      <p:sp>
        <p:nvSpPr>
          <p:cNvPr id="2" name="Title"/>
          <p:cNvSpPr>
            <a:spLocks noGrp="1"/>
          </p:cNvSpPr>
          <p:nvPr>
            <p:ph type="ctrTitle"/>
          </p:nvPr>
        </p:nvSpPr>
        <p:spPr>
          <a:xfrm>
            <a:off x="5242903" y="2263186"/>
            <a:ext cx="5983605" cy="1450757"/>
          </a:xfrm>
        </p:spPr>
        <p:txBody>
          <a:bodyPr>
            <a:normAutofit/>
          </a:bodyPr>
          <a:lstStyle/>
          <a:p>
            <a:pPr algn="ctr"/>
            <a:r>
              <a:rPr lang="en-US" sz="4700" dirty="0"/>
              <a:t>QUESTION </a:t>
            </a:r>
            <a:br>
              <a:rPr lang="en-US" sz="4700" dirty="0"/>
            </a:br>
            <a:r>
              <a:rPr lang="en-US" sz="4700" dirty="0"/>
              <a:t>&amp; ANSWER </a:t>
            </a:r>
          </a:p>
        </p:txBody>
      </p:sp>
    </p:spTree>
    <p:extLst>
      <p:ext uri="{BB962C8B-B14F-4D97-AF65-F5344CB8AC3E}">
        <p14:creationId xmlns:p14="http://schemas.microsoft.com/office/powerpoint/2010/main" val="750684375"/>
      </p:ext>
    </p:extLst>
  </p:cSld>
  <p:clrMapOvr>
    <a:masterClrMapping/>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412424"/>
      </a:dk2>
      <a:lt2>
        <a:srgbClr val="E8E3E2"/>
      </a:lt2>
      <a:accent1>
        <a:srgbClr val="76AAB9"/>
      </a:accent1>
      <a:accent2>
        <a:srgbClr val="7C93BC"/>
      </a:accent2>
      <a:accent3>
        <a:srgbClr val="9794C8"/>
      </a:accent3>
      <a:accent4>
        <a:srgbClr val="9B7CBC"/>
      </a:accent4>
      <a:accent5>
        <a:srgbClr val="C292C8"/>
      </a:accent5>
      <a:accent6>
        <a:srgbClr val="BC7CA8"/>
      </a:accent6>
      <a:hlink>
        <a:srgbClr val="AB7564"/>
      </a:hlink>
      <a:folHlink>
        <a:srgbClr val="7F7F7F"/>
      </a:folHlink>
    </a:clrScheme>
    <a:fontScheme name="Retrospect">
      <a:majorFont>
        <a:latin typeface="Bembo"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Ligh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93</TotalTime>
  <Words>299</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Nova Light</vt:lpstr>
      <vt:lpstr>Bembo</vt:lpstr>
      <vt:lpstr>Calibri</vt:lpstr>
      <vt:lpstr>RetrospectVTI</vt:lpstr>
      <vt:lpstr>BARRIERS OF COMMUNICATION ENGLISH LAB ACTIVITY</vt:lpstr>
      <vt:lpstr>WHAT IS COMMUNICATION BARRIER ?</vt:lpstr>
      <vt:lpstr>PowerPoint Presentation</vt:lpstr>
      <vt:lpstr>TYPES OF BARRIERS OF COMMUNICATION </vt:lpstr>
      <vt:lpstr>IMPACT OF BARRIERS COMMUNICATION</vt:lpstr>
      <vt:lpstr>OVERCOMING OF BARRIERS OF COMMUNICATION </vt:lpstr>
      <vt:lpstr>Real World Example</vt:lpstr>
      <vt:lpstr>CONCLUSION </vt:lpstr>
      <vt:lpstr>QUESTION  &amp; ANSWER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BARRIERS OF COMMUNICATION</dc:title>
  <dc:creator>gurjit79ahluwalia@gmail.com</dc:creator>
  <cp:lastModifiedBy>Jasdeep Singh</cp:lastModifiedBy>
  <cp:revision>4</cp:revision>
  <dcterms:created xsi:type="dcterms:W3CDTF">2024-08-24T13:52:44Z</dcterms:created>
  <dcterms:modified xsi:type="dcterms:W3CDTF">2024-08-27T18:01:44Z</dcterms:modified>
</cp:coreProperties>
</file>