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y Chang" initials="DC" lastIdx="8" clrIdx="0">
    <p:extLst>
      <p:ext uri="{19B8F6BF-5375-455C-9EA6-DF929625EA0E}">
        <p15:presenceInfo xmlns:p15="http://schemas.microsoft.com/office/powerpoint/2012/main" userId="Debby C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19"/>
    <p:restoredTop sz="94721"/>
  </p:normalViewPr>
  <p:slideViewPr>
    <p:cSldViewPr snapToGrid="0" snapToObjects="1">
      <p:cViewPr varScale="1">
        <p:scale>
          <a:sx n="88" d="100"/>
          <a:sy n="88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6B231-60EB-4C49-AAEF-269B5DFF8A47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86CF6-1F11-0F42-9224-21A256809A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3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uip-amazon.com/5XEtAzI2yYvC/Code-Sample-Event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developer initiates an activity in AWS CI/CD pipeline such as push code changes. These activities create Amazon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CloudWatch events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Amazon EventBridge event rule detects the CloudWatch events and sends the event data to an Amazon Kinesis Firehose Delivery Stream. One event rule per event source.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event rule is also created to capture event data from Amazon CloudWatch Synthetics Canary if customer has set up the canary – only needed for MTTR.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Firehose uses a Lambda function for data transformation. It extracts relevant data and sends it to an Amazon S3 bucket.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Amazon Athena database queries the S3 data and returns the query result to an Amazon QuickSight.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Amazon QuickSight obtains the query result and builds dashboard displays for the management team.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3B235-0EC1-A945-8A73-E24DD50E92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0B15-2441-8C40-A7FF-E2A903BA0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EDCD3-FE1E-3A42-A167-0D7548E86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36C-3AF2-754D-B90D-CBD09313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6406-6A04-E148-9208-C65993B6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A83A-851E-1A44-9FCE-6FFD4813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80F3-24C0-CB47-9701-96650041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C93E1-0242-0D43-9778-62EBD48D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B7D1-6415-D741-8ED7-723B58C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DD59-7593-9648-BF09-F82F663A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32E3-4EBB-0146-BCB3-694DD543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1C21A-B8BD-4146-8AD7-8E9448250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2FC8A-61FE-DB4B-8F2A-FE5EDE2F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5535-45FC-9A44-81C9-97555F8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C401-C660-EF4F-B64A-0D14A2C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AEFD-3CC8-8F44-9371-5A08F340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6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5C4C-80D1-964F-8C27-E6533D3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3B0B-74C5-4245-AEBB-F2783844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5128-5C99-924A-8235-4D35BDF5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3A23-0936-5347-BCEE-94B0BBC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944D-764C-594E-89F2-A935820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3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4EC-30FA-784D-89FE-065ABF8A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2DC6-75AF-934A-8CD0-3860E57B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632-EFB6-984D-9E96-59FFF448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414A-1C2C-F74E-966B-28ED8607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5928-0931-B243-805D-290462A0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B84D-AA29-BF47-A2C3-00F3CC6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47C6-5414-4D49-B625-9F62F018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F339C-0A28-6E45-9806-D043A1E2E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00151-3BFF-394D-AA82-5EC5D874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515EA-2174-8A4C-9226-DDCFAF19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A7A2B-22F6-B34E-AAAA-F650C35A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B524-B009-1849-954B-63F1A2B2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1271-2C8E-744E-B3A6-F1F4D0BD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27E9-0BB9-684A-83E9-B98AEBE7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C2C89-FB2B-2848-9CBC-845ACD8AE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8A7B3-5BB6-F142-8991-B826A35EB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F6A90-BCA7-A844-BDD1-229C0142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0EB13-5D11-5449-9512-61522443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89CFB-D3AA-5D40-8CD5-82FB72E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C06F-E9D1-9848-8730-019EDC09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A42A-BD0A-6044-B98A-667A10B9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6F7CE-1782-F34B-8546-4418076A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4FECA-CEB6-EA48-989E-76920583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5ACDC-A542-1644-ACC8-03BEFDC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3CAD7-D680-3248-89AC-406C3A2F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454D-3F33-CF4C-AAEA-B9C5C328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DC62-3092-4F47-B1CE-3F896D09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02A2-C681-EC4D-883E-EDD4C9F3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3D7A2-001A-E546-90B4-92D80CF48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9759-F5A3-D041-9C49-871DE939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6F5AD-6FC4-0546-BCC8-1996C15E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A332-74A7-C049-9406-D84CFB5A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51D8-6D19-DF4B-9F98-C7AC0FFE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6044-1EBB-F64A-B5BC-EF7CA4262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DFA7-FA61-E240-8E13-D17D1C0D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6980-11CA-3B45-AE34-01194C85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CDDE-3E46-2544-ACD5-1F7475E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CE0F-973C-2D41-A199-7D2984F7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5F298-9AE0-F440-B542-5F54802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FAE3-2B3B-D548-B56B-CE84E653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3DF35-730C-C244-B98A-CB1C9F822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02BD-3636-C34F-81A0-C5C670484C61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7E14-3D8F-1644-8351-8BCD9C2C7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0F83-AAFE-764D-9B87-A488A02A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hyperlink" Target="https://docs.aws.amazon.com/architecture-diagrams/latest/mobile-apps-location-based-engagement/mobile-apps-location-based-engagement.html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svg"/><Relationship Id="rId27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rchitecture/" TargetMode="External"/><Relationship Id="rId2" Type="http://schemas.openxmlformats.org/officeDocument/2006/relationships/hyperlink" Target="https://aws.amazon.com/architecture/ic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architecture/well-architected/?wa-lens-whitepapers.sort-by=item.additionalFields.sortDate&amp;wa-lens-whitepapers.sort-order=de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1271BE9C-FDD5-DC4D-9BA5-3B7493EA2D8F}"/>
              </a:ext>
            </a:extLst>
          </p:cNvPr>
          <p:cNvSpPr txBox="1"/>
          <p:nvPr/>
        </p:nvSpPr>
        <p:spPr>
          <a:xfrm>
            <a:off x="95668" y="134489"/>
            <a:ext cx="62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Mobile Apps for Location-based Engagement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1DD42CEA-08C0-B743-AC84-1AA6A123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92" y="6406198"/>
            <a:ext cx="585391" cy="348070"/>
          </a:xfrm>
          <a:prstGeom prst="rect">
            <a:avLst/>
          </a:prstGeom>
        </p:spPr>
      </p:pic>
      <p:sp>
        <p:nvSpPr>
          <p:cNvPr id="104" name="AWS copyright text">
            <a:extLst>
              <a:ext uri="{FF2B5EF4-FFF2-40B4-BE49-F238E27FC236}">
                <a16:creationId xmlns:a16="http://schemas.microsoft.com/office/drawing/2014/main" id="{E926D9DC-0FDF-1C44-85C5-53E31AA8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619133"/>
            <a:ext cx="4036484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2021,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BEBEF-567F-BD43-B598-F246075C6BF3}"/>
              </a:ext>
            </a:extLst>
          </p:cNvPr>
          <p:cNvSpPr txBox="1"/>
          <p:nvPr/>
        </p:nvSpPr>
        <p:spPr>
          <a:xfrm>
            <a:off x="106287" y="437918"/>
            <a:ext cx="486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the architecture description, refer to the </a:t>
            </a:r>
            <a:r>
              <a:rPr lang="en-US" sz="1400" dirty="0">
                <a:hlinkClick r:id="rId5"/>
              </a:rPr>
              <a:t>full diagram</a:t>
            </a:r>
            <a:r>
              <a:rPr lang="en-US" sz="1400" dirty="0"/>
              <a:t>.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4C0DDD7-E4CF-8E4C-B6BB-078A9033154A}"/>
              </a:ext>
            </a:extLst>
          </p:cNvPr>
          <p:cNvSpPr/>
          <p:nvPr/>
        </p:nvSpPr>
        <p:spPr>
          <a:xfrm>
            <a:off x="4897783" y="1266049"/>
            <a:ext cx="5417290" cy="4620153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43A9BF1E-23E4-C242-BAF6-F55F398F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873" y="1266051"/>
            <a:ext cx="330200" cy="330200"/>
          </a:xfrm>
          <a:prstGeom prst="rect">
            <a:avLst/>
          </a:prstGeom>
        </p:spPr>
      </p:pic>
      <p:pic>
        <p:nvPicPr>
          <p:cNvPr id="107" name="Graphic 15">
            <a:extLst>
              <a:ext uri="{FF2B5EF4-FFF2-40B4-BE49-F238E27FC236}">
                <a16:creationId xmlns:a16="http://schemas.microsoft.com/office/drawing/2014/main" id="{9CBEC2EB-7ED4-9049-BCD0-147C9083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39" y="31239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32">
            <a:extLst>
              <a:ext uri="{FF2B5EF4-FFF2-40B4-BE49-F238E27FC236}">
                <a16:creationId xmlns:a16="http://schemas.microsoft.com/office/drawing/2014/main" id="{86DD0F3C-F2C4-B64E-8CED-25BA5D93B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614" y="36048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</a:t>
            </a:r>
          </a:p>
        </p:txBody>
      </p:sp>
      <p:sp>
        <p:nvSpPr>
          <p:cNvPr id="111" name="TextBox 42">
            <a:extLst>
              <a:ext uri="{FF2B5EF4-FFF2-40B4-BE49-F238E27FC236}">
                <a16:creationId xmlns:a16="http://schemas.microsoft.com/office/drawing/2014/main" id="{9F8FCDE4-B093-A64B-A8F3-77903D89E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478" y="4829798"/>
            <a:ext cx="153768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Location SDK</a:t>
            </a:r>
          </a:p>
        </p:txBody>
      </p:sp>
      <p:pic>
        <p:nvPicPr>
          <p:cNvPr id="112" name="Graphic 43">
            <a:extLst>
              <a:ext uri="{FF2B5EF4-FFF2-40B4-BE49-F238E27FC236}">
                <a16:creationId xmlns:a16="http://schemas.microsoft.com/office/drawing/2014/main" id="{C7F93E8A-4B11-0B4B-932A-01C9EC3AF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69" y="44480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22">
            <a:extLst>
              <a:ext uri="{FF2B5EF4-FFF2-40B4-BE49-F238E27FC236}">
                <a16:creationId xmlns:a16="http://schemas.microsoft.com/office/drawing/2014/main" id="{59332B46-AF04-4045-A77E-50F9E4502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6" y="31239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D9F3506-1D69-1D4B-9E36-E8BF51932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392" y="3600784"/>
            <a:ext cx="5040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F14F14-173D-9D41-AE12-DCFE9F3A8C5E}"/>
              </a:ext>
            </a:extLst>
          </p:cNvPr>
          <p:cNvSpPr/>
          <p:nvPr/>
        </p:nvSpPr>
        <p:spPr>
          <a:xfrm>
            <a:off x="2538567" y="3002683"/>
            <a:ext cx="2171575" cy="280732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CC8591F-05A2-E34B-BB83-CF901E05F12B}"/>
              </a:ext>
            </a:extLst>
          </p:cNvPr>
          <p:cNvCxnSpPr>
            <a:cxnSpLocks/>
            <a:stCxn id="113" idx="3"/>
            <a:endCxn id="107" idx="1"/>
          </p:cNvCxnSpPr>
          <p:nvPr/>
        </p:nvCxnSpPr>
        <p:spPr>
          <a:xfrm>
            <a:off x="2401656" y="3358902"/>
            <a:ext cx="6015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9">
            <a:extLst>
              <a:ext uri="{FF2B5EF4-FFF2-40B4-BE49-F238E27FC236}">
                <a16:creationId xmlns:a16="http://schemas.microsoft.com/office/drawing/2014/main" id="{7B452DAD-4DBE-1248-8715-628A6F4F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90" y="3123040"/>
            <a:ext cx="477170" cy="47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2">
            <a:extLst>
              <a:ext uri="{FF2B5EF4-FFF2-40B4-BE49-F238E27FC236}">
                <a16:creationId xmlns:a16="http://schemas.microsoft.com/office/drawing/2014/main" id="{D07E887D-4F25-E945-864E-636EF2BF3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946" y="3604883"/>
            <a:ext cx="14275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Amplify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F66C3F1-B71C-8C48-841D-2755278A7C25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3393283" y="3361625"/>
            <a:ext cx="625807" cy="54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24">
            <a:extLst>
              <a:ext uri="{FF2B5EF4-FFF2-40B4-BE49-F238E27FC236}">
                <a16:creationId xmlns:a16="http://schemas.microsoft.com/office/drawing/2014/main" id="{5EFDECB6-D45B-6843-AF29-0708730B3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16" y="1520164"/>
            <a:ext cx="385704" cy="38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25">
            <a:extLst>
              <a:ext uri="{FF2B5EF4-FFF2-40B4-BE49-F238E27FC236}">
                <a16:creationId xmlns:a16="http://schemas.microsoft.com/office/drawing/2014/main" id="{101C1CE7-1A54-8B47-808D-7C3F06734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293" y="187649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pic>
        <p:nvPicPr>
          <p:cNvPr id="122" name="Graphic 19">
            <a:extLst>
              <a:ext uri="{FF2B5EF4-FFF2-40B4-BE49-F238E27FC236}">
                <a16:creationId xmlns:a16="http://schemas.microsoft.com/office/drawing/2014/main" id="{923D9C97-0782-B24D-8264-D513964B3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36" y="1487118"/>
            <a:ext cx="477170" cy="47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id="{A34154A7-4C6A-A041-B2F6-FA023900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735" y="1998336"/>
            <a:ext cx="1301372" cy="2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Amplify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86CAB-8969-BB4C-9F72-9ADBE5C172E2}"/>
              </a:ext>
            </a:extLst>
          </p:cNvPr>
          <p:cNvCxnSpPr>
            <a:cxnSpLocks/>
          </p:cNvCxnSpPr>
          <p:nvPr/>
        </p:nvCxnSpPr>
        <p:spPr>
          <a:xfrm>
            <a:off x="3417507" y="1717722"/>
            <a:ext cx="5163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7E1F53-233F-3E4F-8F38-34035E6C969B}"/>
              </a:ext>
            </a:extLst>
          </p:cNvPr>
          <p:cNvSpPr/>
          <p:nvPr/>
        </p:nvSpPr>
        <p:spPr>
          <a:xfrm>
            <a:off x="2523719" y="1282655"/>
            <a:ext cx="2186423" cy="164571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26" name="Graphic 23">
            <a:extLst>
              <a:ext uri="{FF2B5EF4-FFF2-40B4-BE49-F238E27FC236}">
                <a16:creationId xmlns:a16="http://schemas.microsoft.com/office/drawing/2014/main" id="{150718C1-EC3D-8149-8BD3-730611A8B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5726" y="1482772"/>
            <a:ext cx="482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40">
            <a:extLst>
              <a:ext uri="{FF2B5EF4-FFF2-40B4-BE49-F238E27FC236}">
                <a16:creationId xmlns:a16="http://schemas.microsoft.com/office/drawing/2014/main" id="{CA2D26E7-1EAB-2C40-BA90-E33E787A7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836" y="1901717"/>
            <a:ext cx="92049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algn="ctr" eaLnBrk="1" hangingPunct="1"/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A462C5-E98E-7B42-BB91-258CFDE739E2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2401656" y="1713016"/>
            <a:ext cx="6073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9692FFD-15FF-EA4E-8621-FDEF703B70EE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4411006" y="1725703"/>
            <a:ext cx="994766" cy="1288003"/>
          </a:xfrm>
          <a:prstGeom prst="bentConnector2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452039B-76D2-A843-BE41-9F809B1DC663}"/>
              </a:ext>
            </a:extLst>
          </p:cNvPr>
          <p:cNvSpPr/>
          <p:nvPr/>
        </p:nvSpPr>
        <p:spPr>
          <a:xfrm>
            <a:off x="5075428" y="4251974"/>
            <a:ext cx="2223838" cy="155803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31" name="Graphic 32">
            <a:extLst>
              <a:ext uri="{FF2B5EF4-FFF2-40B4-BE49-F238E27FC236}">
                <a16:creationId xmlns:a16="http://schemas.microsoft.com/office/drawing/2014/main" id="{B6E71D0E-01F8-9F43-BBF1-783E6C5A4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88" y="3123822"/>
            <a:ext cx="462960" cy="46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15">
            <a:extLst>
              <a:ext uri="{FF2B5EF4-FFF2-40B4-BE49-F238E27FC236}">
                <a16:creationId xmlns:a16="http://schemas.microsoft.com/office/drawing/2014/main" id="{274F216A-9272-9F4B-B5DF-B3F4130BA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937" y="3600784"/>
            <a:ext cx="12798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0CA8121-BE74-4B41-81E3-E41EC7C8ACD5}"/>
              </a:ext>
            </a:extLst>
          </p:cNvPr>
          <p:cNvCxnSpPr>
            <a:cxnSpLocks/>
          </p:cNvCxnSpPr>
          <p:nvPr/>
        </p:nvCxnSpPr>
        <p:spPr bwMode="auto">
          <a:xfrm>
            <a:off x="4523873" y="3361625"/>
            <a:ext cx="69400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23">
            <a:extLst>
              <a:ext uri="{FF2B5EF4-FFF2-40B4-BE49-F238E27FC236}">
                <a16:creationId xmlns:a16="http://schemas.microsoft.com/office/drawing/2014/main" id="{77F12891-5CDE-9F4C-AA7D-014EA95D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00" y="1689450"/>
            <a:ext cx="462960" cy="46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2">
            <a:extLst>
              <a:ext uri="{FF2B5EF4-FFF2-40B4-BE49-F238E27FC236}">
                <a16:creationId xmlns:a16="http://schemas.microsoft.com/office/drawing/2014/main" id="{1AAEE5C0-B166-9C42-B827-DB9EB69D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404" y="2152410"/>
            <a:ext cx="147710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6" name="TextBox 17">
            <a:extLst>
              <a:ext uri="{FF2B5EF4-FFF2-40B4-BE49-F238E27FC236}">
                <a16:creationId xmlns:a16="http://schemas.microsoft.com/office/drawing/2014/main" id="{DD65A892-B00B-794F-A5F0-CA3A5071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637" y="3803082"/>
            <a:ext cx="136207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37" name="Graphic 13">
            <a:extLst>
              <a:ext uri="{FF2B5EF4-FFF2-40B4-BE49-F238E27FC236}">
                <a16:creationId xmlns:a16="http://schemas.microsoft.com/office/drawing/2014/main" id="{C7A39A5A-B1E5-5F42-B6D8-07BE9DA3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74" y="33516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E3A7A4C-8254-FF4E-9AA4-7FF1BD1F018F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5769688" y="3455445"/>
            <a:ext cx="630386" cy="1247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AD023A6-4A1F-F548-99CB-604DEC2F0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783" y="4876465"/>
            <a:ext cx="11858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Track</a:t>
            </a:r>
          </a:p>
        </p:txBody>
      </p:sp>
      <p:pic>
        <p:nvPicPr>
          <p:cNvPr id="140" name="Graphic 6">
            <a:extLst>
              <a:ext uri="{FF2B5EF4-FFF2-40B4-BE49-F238E27FC236}">
                <a16:creationId xmlns:a16="http://schemas.microsoft.com/office/drawing/2014/main" id="{1EA22051-C136-0C47-8DF3-B6C851E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262114" y="44413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57FB58C4-38E6-0041-B784-32FA98360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621" y="4895610"/>
            <a:ext cx="8951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Geofence</a:t>
            </a:r>
          </a:p>
        </p:txBody>
      </p:sp>
      <p:pic>
        <p:nvPicPr>
          <p:cNvPr id="142" name="Graphic 27">
            <a:extLst>
              <a:ext uri="{FF2B5EF4-FFF2-40B4-BE49-F238E27FC236}">
                <a16:creationId xmlns:a16="http://schemas.microsoft.com/office/drawing/2014/main" id="{F701D6BF-4BED-2247-A3FD-8B8FA97E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404986" y="44413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142">
            <a:extLst>
              <a:ext uri="{FF2B5EF4-FFF2-40B4-BE49-F238E27FC236}">
                <a16:creationId xmlns:a16="http://schemas.microsoft.com/office/drawing/2014/main" id="{6E627DEE-19C9-414D-80E0-753FF5FC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573707" y="4473775"/>
            <a:ext cx="462960" cy="46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7">
            <a:extLst>
              <a:ext uri="{FF2B5EF4-FFF2-40B4-BE49-F238E27FC236}">
                <a16:creationId xmlns:a16="http://schemas.microsoft.com/office/drawing/2014/main" id="{158F1800-6F1D-C542-8DBB-16BA7D18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776" y="4081689"/>
            <a:ext cx="117698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45" name="Graphic 13">
            <a:extLst>
              <a:ext uri="{FF2B5EF4-FFF2-40B4-BE49-F238E27FC236}">
                <a16:creationId xmlns:a16="http://schemas.microsoft.com/office/drawing/2014/main" id="{D0B16228-FC67-B641-92EF-3B9FE481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36" y="360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19">
            <a:extLst>
              <a:ext uri="{FF2B5EF4-FFF2-40B4-BE49-F238E27FC236}">
                <a16:creationId xmlns:a16="http://schemas.microsoft.com/office/drawing/2014/main" id="{EA473D6B-3385-5144-B79D-45AE146B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78" y="44255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1">
            <a:extLst>
              <a:ext uri="{FF2B5EF4-FFF2-40B4-BE49-F238E27FC236}">
                <a16:creationId xmlns:a16="http://schemas.microsoft.com/office/drawing/2014/main" id="{ABA3C41E-972C-184B-AC4A-94B81355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672" y="4891671"/>
            <a:ext cx="149602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148" name="TextBox 20">
            <a:extLst>
              <a:ext uri="{FF2B5EF4-FFF2-40B4-BE49-F238E27FC236}">
                <a16:creationId xmlns:a16="http://schemas.microsoft.com/office/drawing/2014/main" id="{7EC334CA-781F-8749-B9CF-F795D2881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372" y="5574012"/>
            <a:ext cx="645796" cy="2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Map</a:t>
            </a:r>
          </a:p>
        </p:txBody>
      </p:sp>
      <p:pic>
        <p:nvPicPr>
          <p:cNvPr id="149" name="Graphic 25">
            <a:extLst>
              <a:ext uri="{FF2B5EF4-FFF2-40B4-BE49-F238E27FC236}">
                <a16:creationId xmlns:a16="http://schemas.microsoft.com/office/drawing/2014/main" id="{46F5C00D-7F24-9347-B97C-32FE3CDD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5262114" y="51308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A1A7112-B4C6-6542-B0B8-0E54BE1F1A7E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3603269" y="4670200"/>
            <a:ext cx="1631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E26B00B-A08A-374C-931F-896582D13744}"/>
              </a:ext>
            </a:extLst>
          </p:cNvPr>
          <p:cNvCxnSpPr>
            <a:cxnSpLocks/>
            <a:stCxn id="140" idx="3"/>
            <a:endCxn id="142" idx="1"/>
          </p:cNvCxnSpPr>
          <p:nvPr/>
        </p:nvCxnSpPr>
        <p:spPr>
          <a:xfrm>
            <a:off x="5719314" y="4669989"/>
            <a:ext cx="68567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52BEED4-D49B-104E-AA9A-1FCF23902C7D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6900374" y="4654131"/>
            <a:ext cx="8986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4332D6A-9841-B349-8CB3-71425EDFEF97}"/>
              </a:ext>
            </a:extLst>
          </p:cNvPr>
          <p:cNvCxnSpPr>
            <a:cxnSpLocks/>
            <a:endCxn id="115" idx="2"/>
          </p:cNvCxnSpPr>
          <p:nvPr/>
        </p:nvCxnSpPr>
        <p:spPr>
          <a:xfrm rot="5400000">
            <a:off x="6416643" y="2421456"/>
            <a:ext cx="596267" cy="6180841"/>
          </a:xfrm>
          <a:prstGeom prst="bentConnector3">
            <a:avLst>
              <a:gd name="adj1" fmla="val 138339"/>
            </a:avLst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2B648BA-A82E-5645-9DC7-F5467B8C3716}"/>
              </a:ext>
            </a:extLst>
          </p:cNvPr>
          <p:cNvCxnSpPr>
            <a:cxnSpLocks/>
            <a:stCxn id="136" idx="2"/>
            <a:endCxn id="142" idx="0"/>
          </p:cNvCxnSpPr>
          <p:nvPr/>
        </p:nvCxnSpPr>
        <p:spPr>
          <a:xfrm>
            <a:off x="6628674" y="4056998"/>
            <a:ext cx="4912" cy="3843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261B2F18-B78C-994D-82FE-302527A58340}"/>
              </a:ext>
            </a:extLst>
          </p:cNvPr>
          <p:cNvCxnSpPr>
            <a:cxnSpLocks/>
            <a:endCxn id="134" idx="1"/>
          </p:cNvCxnSpPr>
          <p:nvPr/>
        </p:nvCxnSpPr>
        <p:spPr>
          <a:xfrm rot="5400000" flipH="1" flipV="1">
            <a:off x="5601512" y="1931467"/>
            <a:ext cx="1063725" cy="104265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0E17CAC-022C-A543-BA12-DECD0B3CE30F}"/>
              </a:ext>
            </a:extLst>
          </p:cNvPr>
          <p:cNvCxnSpPr>
            <a:cxnSpLocks/>
            <a:stCxn id="145" idx="0"/>
          </p:cNvCxnSpPr>
          <p:nvPr/>
        </p:nvCxnSpPr>
        <p:spPr>
          <a:xfrm rot="16200000" flipV="1">
            <a:off x="7338665" y="1751412"/>
            <a:ext cx="387150" cy="331979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NumBox 1">
            <a:extLst>
              <a:ext uri="{FF2B5EF4-FFF2-40B4-BE49-F238E27FC236}">
                <a16:creationId xmlns:a16="http://schemas.microsoft.com/office/drawing/2014/main" id="{563F2651-0528-1C4D-8A65-B09290CA3513}"/>
              </a:ext>
            </a:extLst>
          </p:cNvPr>
          <p:cNvSpPr/>
          <p:nvPr/>
        </p:nvSpPr>
        <p:spPr>
          <a:xfrm>
            <a:off x="4383220" y="2586076"/>
            <a:ext cx="274320" cy="274320"/>
          </a:xfrm>
          <a:prstGeom prst="roundRect">
            <a:avLst/>
          </a:prstGeom>
          <a:solidFill>
            <a:srgbClr val="007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32974CAE-7CD0-C749-9BE7-88E0694FEF38}"/>
              </a:ext>
            </a:extLst>
          </p:cNvPr>
          <p:cNvCxnSpPr>
            <a:cxnSpLocks/>
            <a:stCxn id="111" idx="2"/>
            <a:endCxn id="149" idx="1"/>
          </p:cNvCxnSpPr>
          <p:nvPr/>
        </p:nvCxnSpPr>
        <p:spPr>
          <a:xfrm rot="16200000" flipH="1">
            <a:off x="4177331" y="4274703"/>
            <a:ext cx="275773" cy="189379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NumBox 1">
            <a:extLst>
              <a:ext uri="{FF2B5EF4-FFF2-40B4-BE49-F238E27FC236}">
                <a16:creationId xmlns:a16="http://schemas.microsoft.com/office/drawing/2014/main" id="{2B123ABF-DC87-E245-86CD-08DCCC67CF76}"/>
              </a:ext>
            </a:extLst>
          </p:cNvPr>
          <p:cNvSpPr/>
          <p:nvPr/>
        </p:nvSpPr>
        <p:spPr>
          <a:xfrm>
            <a:off x="5019327" y="2777549"/>
            <a:ext cx="274320" cy="274320"/>
          </a:xfrm>
          <a:prstGeom prst="roundRect">
            <a:avLst/>
          </a:prstGeom>
          <a:solidFill>
            <a:srgbClr val="007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160" name="NumBox 6">
            <a:extLst>
              <a:ext uri="{FF2B5EF4-FFF2-40B4-BE49-F238E27FC236}">
                <a16:creationId xmlns:a16="http://schemas.microsoft.com/office/drawing/2014/main" id="{07094961-8DA9-AE46-8A11-9DE5227D8355}"/>
              </a:ext>
            </a:extLst>
          </p:cNvPr>
          <p:cNvSpPr/>
          <p:nvPr/>
        </p:nvSpPr>
        <p:spPr>
          <a:xfrm>
            <a:off x="6316978" y="1472510"/>
            <a:ext cx="274320" cy="274320"/>
          </a:xfrm>
          <a:prstGeom prst="roundRect">
            <a:avLst/>
          </a:prstGeom>
          <a:solidFill>
            <a:srgbClr val="007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161" name="NumBox 6">
            <a:extLst>
              <a:ext uri="{FF2B5EF4-FFF2-40B4-BE49-F238E27FC236}">
                <a16:creationId xmlns:a16="http://schemas.microsoft.com/office/drawing/2014/main" id="{AB0C281A-2BC3-4F41-A9D8-1622A81533B5}"/>
              </a:ext>
            </a:extLst>
          </p:cNvPr>
          <p:cNvSpPr/>
          <p:nvPr/>
        </p:nvSpPr>
        <p:spPr>
          <a:xfrm>
            <a:off x="6189640" y="4128781"/>
            <a:ext cx="274320" cy="274320"/>
          </a:xfrm>
          <a:prstGeom prst="roundRect">
            <a:avLst/>
          </a:prstGeom>
          <a:solidFill>
            <a:srgbClr val="007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62" name="NumBox 6">
            <a:extLst>
              <a:ext uri="{FF2B5EF4-FFF2-40B4-BE49-F238E27FC236}">
                <a16:creationId xmlns:a16="http://schemas.microsoft.com/office/drawing/2014/main" id="{A0A59E08-7C32-CB4A-A3E6-D6B1FE444786}"/>
              </a:ext>
            </a:extLst>
          </p:cNvPr>
          <p:cNvSpPr/>
          <p:nvPr/>
        </p:nvSpPr>
        <p:spPr>
          <a:xfrm>
            <a:off x="3487553" y="3035839"/>
            <a:ext cx="274320" cy="274320"/>
          </a:xfrm>
          <a:prstGeom prst="roundRect">
            <a:avLst/>
          </a:prstGeom>
          <a:solidFill>
            <a:srgbClr val="007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63" name="NumBox 6">
            <a:extLst>
              <a:ext uri="{FF2B5EF4-FFF2-40B4-BE49-F238E27FC236}">
                <a16:creationId xmlns:a16="http://schemas.microsoft.com/office/drawing/2014/main" id="{7D84186E-DE00-F34F-840D-849101DD8D64}"/>
              </a:ext>
            </a:extLst>
          </p:cNvPr>
          <p:cNvSpPr/>
          <p:nvPr/>
        </p:nvSpPr>
        <p:spPr>
          <a:xfrm>
            <a:off x="7642050" y="4099990"/>
            <a:ext cx="274320" cy="274320"/>
          </a:xfrm>
          <a:prstGeom prst="roundRect">
            <a:avLst/>
          </a:prstGeom>
          <a:solidFill>
            <a:srgbClr val="007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164" name="NumBox 6">
            <a:extLst>
              <a:ext uri="{FF2B5EF4-FFF2-40B4-BE49-F238E27FC236}">
                <a16:creationId xmlns:a16="http://schemas.microsoft.com/office/drawing/2014/main" id="{7B7B55C6-8F87-8342-B16A-651D5DC58A39}"/>
              </a:ext>
            </a:extLst>
          </p:cNvPr>
          <p:cNvSpPr/>
          <p:nvPr/>
        </p:nvSpPr>
        <p:spPr>
          <a:xfrm>
            <a:off x="8790199" y="3358902"/>
            <a:ext cx="274320" cy="274320"/>
          </a:xfrm>
          <a:prstGeom prst="roundRect">
            <a:avLst/>
          </a:prstGeom>
          <a:solidFill>
            <a:srgbClr val="007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12B70806-3C5A-D547-AECC-6672870EB7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337654" y="5161252"/>
            <a:ext cx="431044" cy="431044"/>
          </a:xfrm>
          <a:prstGeom prst="rect">
            <a:avLst/>
          </a:prstGeom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DB1DCF46-7173-DF43-8FCD-B2A29EA8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314" y="5576422"/>
            <a:ext cx="166375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5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1000" dirty="0"/>
              <a:t>Amazon Location Service</a:t>
            </a:r>
          </a:p>
        </p:txBody>
      </p:sp>
      <p:sp>
        <p:nvSpPr>
          <p:cNvPr id="167" name="TextBox 42">
            <a:extLst>
              <a:ext uri="{FF2B5EF4-FFF2-40B4-BE49-F238E27FC236}">
                <a16:creationId xmlns:a16="http://schemas.microsoft.com/office/drawing/2014/main" id="{6BC5FBFB-EAC4-7742-8251-ACCB68530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704" y="2625485"/>
            <a:ext cx="157191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Location SDK</a:t>
            </a:r>
          </a:p>
        </p:txBody>
      </p:sp>
      <p:pic>
        <p:nvPicPr>
          <p:cNvPr id="168" name="Graphic 43">
            <a:extLst>
              <a:ext uri="{FF2B5EF4-FFF2-40B4-BE49-F238E27FC236}">
                <a16:creationId xmlns:a16="http://schemas.microsoft.com/office/drawing/2014/main" id="{00C1D3F8-5FB2-EF49-97B5-0BB0398C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73" y="21968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10CBA2AB-58A2-3F42-A328-035FFB45E604}"/>
              </a:ext>
            </a:extLst>
          </p:cNvPr>
          <p:cNvCxnSpPr>
            <a:cxnSpLocks/>
            <a:stCxn id="168" idx="1"/>
            <a:endCxn id="149" idx="1"/>
          </p:cNvCxnSpPr>
          <p:nvPr/>
        </p:nvCxnSpPr>
        <p:spPr>
          <a:xfrm rot="10800000" flipH="1" flipV="1">
            <a:off x="3091972" y="2431783"/>
            <a:ext cx="2170141" cy="2927703"/>
          </a:xfrm>
          <a:prstGeom prst="bentConnector3">
            <a:avLst>
              <a:gd name="adj1" fmla="val -22062"/>
            </a:avLst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7B932FA0-0BF4-AB42-A41A-EDC4E6B205C5}"/>
              </a:ext>
            </a:extLst>
          </p:cNvPr>
          <p:cNvCxnSpPr>
            <a:cxnSpLocks/>
            <a:stCxn id="146" idx="3"/>
            <a:endCxn id="145" idx="1"/>
          </p:cNvCxnSpPr>
          <p:nvPr/>
        </p:nvCxnSpPr>
        <p:spPr>
          <a:xfrm flipV="1">
            <a:off x="8256178" y="3833483"/>
            <a:ext cx="707358" cy="820648"/>
          </a:xfrm>
          <a:prstGeom prst="bentConnector3">
            <a:avLst>
              <a:gd name="adj1" fmla="val 50000"/>
            </a:avLst>
          </a:prstGeom>
          <a:ln w="12700">
            <a:headEnd type="none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7003622C-03FC-324F-A1ED-9654D6605C96}"/>
              </a:ext>
            </a:extLst>
          </p:cNvPr>
          <p:cNvCxnSpPr>
            <a:cxnSpLocks/>
            <a:stCxn id="143" idx="0"/>
            <a:endCxn id="145" idx="3"/>
          </p:cNvCxnSpPr>
          <p:nvPr/>
        </p:nvCxnSpPr>
        <p:spPr>
          <a:xfrm rot="16200000" flipV="1">
            <a:off x="9292816" y="3961403"/>
            <a:ext cx="640292" cy="384451"/>
          </a:xfrm>
          <a:prstGeom prst="bentConnector2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1">
            <a:extLst>
              <a:ext uri="{FF2B5EF4-FFF2-40B4-BE49-F238E27FC236}">
                <a16:creationId xmlns:a16="http://schemas.microsoft.com/office/drawing/2014/main" id="{DF428228-D6DF-6F40-8E14-6EC0871BD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769" y="4915442"/>
            <a:ext cx="12089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161E2D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Pinpoint</a:t>
            </a:r>
          </a:p>
        </p:txBody>
      </p:sp>
    </p:spTree>
    <p:extLst>
      <p:ext uri="{BB962C8B-B14F-4D97-AF65-F5344CB8AC3E}">
        <p14:creationId xmlns:p14="http://schemas.microsoft.com/office/powerpoint/2010/main" val="6443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6148-E3E5-664B-8A24-89C2726A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401065"/>
            <a:ext cx="10515600" cy="98241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B9B0-CBBE-A041-9695-C3789648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service icons, refer to </a:t>
            </a:r>
            <a:r>
              <a:rPr lang="en-US" dirty="0">
                <a:hlinkClick r:id="rId2"/>
              </a:rPr>
              <a:t>AWS Architecture Icons</a:t>
            </a:r>
            <a:r>
              <a:rPr lang="en-US" dirty="0"/>
              <a:t>.</a:t>
            </a:r>
          </a:p>
          <a:p>
            <a:r>
              <a:rPr lang="en-US" dirty="0"/>
              <a:t>For more architecture diagrams, refer to </a:t>
            </a:r>
            <a:r>
              <a:rPr lang="en-US" dirty="0">
                <a:hlinkClick r:id="rId3"/>
              </a:rPr>
              <a:t>AWS Architecture Center</a:t>
            </a:r>
            <a:r>
              <a:rPr lang="en-US" dirty="0"/>
              <a:t>.</a:t>
            </a:r>
          </a:p>
          <a:p>
            <a:r>
              <a:rPr lang="en-US" dirty="0"/>
              <a:t>For more AWS best practices, refer to </a:t>
            </a:r>
            <a:r>
              <a:rPr lang="en-US" dirty="0">
                <a:hlinkClick r:id="rId4"/>
              </a:rPr>
              <a:t>AWS Well-Architected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C8BDD-2AC7-FD49-B718-D5C3842239D0}"/>
              </a:ext>
            </a:extLst>
          </p:cNvPr>
          <p:cNvSpPr txBox="1"/>
          <p:nvPr/>
        </p:nvSpPr>
        <p:spPr>
          <a:xfrm>
            <a:off x="673768" y="1174282"/>
            <a:ext cx="97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started with customizing your architecture diagram, refer to the following resources.</a:t>
            </a:r>
          </a:p>
        </p:txBody>
      </p:sp>
    </p:spTree>
    <p:extLst>
      <p:ext uri="{BB962C8B-B14F-4D97-AF65-F5344CB8AC3E}">
        <p14:creationId xmlns:p14="http://schemas.microsoft.com/office/powerpoint/2010/main" val="249575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66892</TotalTime>
  <Words>265</Words>
  <Application>Microsoft Macintosh PowerPoint</Application>
  <PresentationFormat>Widescreen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Apps for Location-based Engagement</dc:title>
  <dc:subject/>
  <dc:creator>Amazon Web Services </dc:creator>
  <cp:keywords/>
  <dc:description/>
  <cp:lastModifiedBy>Janelle Nolan</cp:lastModifiedBy>
  <cp:revision>93</cp:revision>
  <dcterms:created xsi:type="dcterms:W3CDTF">2020-07-21T19:38:25Z</dcterms:created>
  <dcterms:modified xsi:type="dcterms:W3CDTF">2022-05-25T19:08:34Z</dcterms:modified>
  <cp:category/>
</cp:coreProperties>
</file>