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Line 64"/>
          <p:cNvSpPr/>
          <p:nvPr/>
        </p:nvSpPr>
        <p:spPr>
          <a:xfrm>
            <a:off x="572833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4" name="Group 43"/>
          <p:cNvGrpSpPr/>
          <p:nvPr/>
        </p:nvGrpSpPr>
        <p:grpSpPr>
          <a:xfrm rot="0">
            <a:off x="4196080" y="3065427"/>
            <a:ext cx="793445" cy="641104"/>
            <a:chOff x="1406" y="1924"/>
            <a:chExt cx="500" cy="404"/>
          </a:xfrm>
        </p:grpSpPr>
        <p:sp>
          <p:nvSpPr>
            <p:cNvPr id="2109" name="AutoShape 41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10" name="AutoShape 42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Line 28"/>
          <p:cNvSpPr/>
          <p:nvPr/>
        </p:nvSpPr>
        <p:spPr>
          <a:xfrm>
            <a:off x="7239635" y="2331720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6" name="Group 9"/>
          <p:cNvGrpSpPr/>
          <p:nvPr/>
        </p:nvGrpSpPr>
        <p:grpSpPr>
          <a:xfrm rot="0">
            <a:off x="6193241" y="1327150"/>
            <a:ext cx="399244" cy="434975"/>
            <a:chOff x="3732" y="1049"/>
            <a:chExt cx="292" cy="318"/>
          </a:xfrm>
        </p:grpSpPr>
        <p:sp>
          <p:nvSpPr>
            <p:cNvPr id="2107" name="AutoShape 5"/>
            <p:cNvSpPr/>
            <p:nvPr/>
          </p:nvSpPr>
          <p:spPr>
            <a:xfrm rot="5400000">
              <a:off x="3719" y="1062"/>
              <a:ext cx="318" cy="292"/>
            </a:xfrm>
            <a:prstGeom prst="flowChartPreparation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8" name="AutoShape 8"/>
            <p:cNvSpPr/>
            <p:nvPr/>
          </p:nvSpPr>
          <p:spPr>
            <a:xfrm rot="5400000">
              <a:off x="3741" y="1062"/>
              <a:ext cx="273" cy="292"/>
            </a:xfrm>
            <a:prstGeom prst="flowChartPreparation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7" name="Line 12"/>
          <p:cNvSpPr/>
          <p:nvPr/>
        </p:nvSpPr>
        <p:spPr>
          <a:xfrm>
            <a:off x="6374765" y="176022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8" name="Group 32"/>
          <p:cNvGrpSpPr/>
          <p:nvPr/>
        </p:nvGrpSpPr>
        <p:grpSpPr>
          <a:xfrm rot="0">
            <a:off x="5511165" y="2152650"/>
            <a:ext cx="1765300" cy="396875"/>
            <a:chOff x="2199" y="1321"/>
            <a:chExt cx="1112" cy="250"/>
          </a:xfrm>
        </p:grpSpPr>
        <p:sp>
          <p:nvSpPr>
            <p:cNvPr id="2105" name="Freeform 21"/>
            <p:cNvSpPr/>
            <p:nvPr/>
          </p:nvSpPr>
          <p:spPr>
            <a:xfrm>
              <a:off x="2199" y="1321"/>
              <a:ext cx="1112" cy="250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3" y="4"/>
                </a:cxn>
                <a:cxn ang="0">
                  <a:pos x="145" y="4"/>
                </a:cxn>
                <a:cxn ang="0">
                  <a:pos x="148" y="5"/>
                </a:cxn>
                <a:cxn ang="0">
                  <a:pos x="150" y="7"/>
                </a:cxn>
                <a:cxn ang="0">
                  <a:pos x="152" y="9"/>
                </a:cxn>
                <a:cxn ang="0">
                  <a:pos x="153" y="11"/>
                </a:cxn>
                <a:cxn ang="0">
                  <a:pos x="154" y="13"/>
                </a:cxn>
                <a:cxn ang="0">
                  <a:pos x="154" y="16"/>
                </a:cxn>
                <a:cxn ang="0">
                  <a:pos x="154" y="19"/>
                </a:cxn>
                <a:cxn ang="0">
                  <a:pos x="154" y="21"/>
                </a:cxn>
                <a:cxn ang="0">
                  <a:pos x="153" y="24"/>
                </a:cxn>
                <a:cxn ang="0">
                  <a:pos x="152" y="26"/>
                </a:cxn>
                <a:cxn ang="0">
                  <a:pos x="150" y="28"/>
                </a:cxn>
                <a:cxn ang="0">
                  <a:pos x="148" y="29"/>
                </a:cxn>
                <a:cxn ang="0">
                  <a:pos x="145" y="30"/>
                </a:cxn>
                <a:cxn ang="0">
                  <a:pos x="143" y="31"/>
                </a:cxn>
                <a:cxn ang="0">
                  <a:pos x="141" y="35"/>
                </a:cxn>
                <a:cxn ang="0">
                  <a:pos x="13" y="31"/>
                </a:cxn>
                <a:cxn ang="0">
                  <a:pos x="11" y="31"/>
                </a:cxn>
                <a:cxn ang="0">
                  <a:pos x="8" y="30"/>
                </a:cxn>
                <a:cxn ang="0">
                  <a:pos x="6" y="29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1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1" y="12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3" y="4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24"/>
            <p:cNvSpPr/>
            <p:nvPr/>
          </p:nvSpPr>
          <p:spPr>
            <a:xfrm>
              <a:off x="2220" y="1340"/>
              <a:ext cx="1066" cy="212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1" y="3"/>
                </a:cxn>
                <a:cxn ang="0">
                  <a:pos x="133" y="3"/>
                </a:cxn>
                <a:cxn ang="0">
                  <a:pos x="136" y="4"/>
                </a:cxn>
                <a:cxn ang="0">
                  <a:pos x="138" y="5"/>
                </a:cxn>
                <a:cxn ang="0">
                  <a:pos x="139" y="6"/>
                </a:cxn>
                <a:cxn ang="0">
                  <a:pos x="141" y="8"/>
                </a:cxn>
                <a:cxn ang="0">
                  <a:pos x="142" y="10"/>
                </a:cxn>
                <a:cxn ang="0">
                  <a:pos x="142" y="12"/>
                </a:cxn>
                <a:cxn ang="0">
                  <a:pos x="142" y="14"/>
                </a:cxn>
                <a:cxn ang="0">
                  <a:pos x="142" y="15"/>
                </a:cxn>
                <a:cxn ang="0">
                  <a:pos x="141" y="17"/>
                </a:cxn>
                <a:cxn ang="0">
                  <a:pos x="139" y="19"/>
                </a:cxn>
                <a:cxn ang="0">
                  <a:pos x="138" y="20"/>
                </a:cxn>
                <a:cxn ang="0">
                  <a:pos x="136" y="21"/>
                </a:cxn>
                <a:cxn ang="0">
                  <a:pos x="133" y="22"/>
                </a:cxn>
                <a:cxn ang="0">
                  <a:pos x="131" y="22"/>
                </a:cxn>
                <a:cxn ang="0">
                  <a:pos x="130" y="25"/>
                </a:cxn>
                <a:cxn ang="0">
                  <a:pos x="12" y="22"/>
                </a:cxn>
                <a:cxn ang="0">
                  <a:pos x="10" y="22"/>
                </a:cxn>
                <a:cxn ang="0">
                  <a:pos x="8" y="21"/>
                </a:cxn>
                <a:cxn ang="0">
                  <a:pos x="5" y="21"/>
                </a:cxn>
                <a:cxn ang="0">
                  <a:pos x="4" y="19"/>
                </a:cxn>
                <a:cxn ang="0">
                  <a:pos x="2" y="18"/>
                </a:cxn>
                <a:cxn ang="0">
                  <a:pos x="1" y="16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8" y="4"/>
                </a:cxn>
                <a:cxn ang="0">
                  <a:pos x="10" y="3"/>
                </a:cxn>
                <a:cxn ang="0">
                  <a:pos x="12" y="3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9" name="Line 26"/>
          <p:cNvSpPr/>
          <p:nvPr/>
        </p:nvSpPr>
        <p:spPr>
          <a:xfrm flipH="1">
            <a:off x="5007610" y="234124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0" name="Group 35"/>
          <p:cNvGrpSpPr/>
          <p:nvPr/>
        </p:nvGrpSpPr>
        <p:grpSpPr>
          <a:xfrm rot="0">
            <a:off x="4215765" y="2106613"/>
            <a:ext cx="791845" cy="465138"/>
            <a:chOff x="1383" y="1292"/>
            <a:chExt cx="499" cy="293"/>
          </a:xfrm>
        </p:grpSpPr>
        <p:sp>
          <p:nvSpPr>
            <p:cNvPr id="2102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3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4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1" name="Line 36"/>
          <p:cNvSpPr/>
          <p:nvPr/>
        </p:nvSpPr>
        <p:spPr>
          <a:xfrm>
            <a:off x="4575810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2" name="Group 37"/>
          <p:cNvGrpSpPr/>
          <p:nvPr/>
        </p:nvGrpSpPr>
        <p:grpSpPr>
          <a:xfrm rot="0">
            <a:off x="7744460" y="2106613"/>
            <a:ext cx="791845" cy="465138"/>
            <a:chOff x="1383" y="1292"/>
            <a:chExt cx="499" cy="293"/>
          </a:xfrm>
        </p:grpSpPr>
        <p:sp>
          <p:nvSpPr>
            <p:cNvPr id="2099" name="AutoShape 38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0" name="AutoShape 39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1" name="AutoShape 40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3" name="Line 44"/>
          <p:cNvSpPr/>
          <p:nvPr/>
        </p:nvSpPr>
        <p:spPr>
          <a:xfrm>
            <a:off x="457581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64" name="Freeform 48"/>
          <p:cNvSpPr/>
          <p:nvPr/>
        </p:nvSpPr>
        <p:spPr>
          <a:xfrm>
            <a:off x="3429635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5" name="Freeform 49"/>
          <p:cNvSpPr/>
          <p:nvPr/>
        </p:nvSpPr>
        <p:spPr>
          <a:xfrm flipH="1">
            <a:off x="5007610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66" name="Group 53"/>
          <p:cNvGrpSpPr/>
          <p:nvPr/>
        </p:nvGrpSpPr>
        <p:grpSpPr>
          <a:xfrm rot="0">
            <a:off x="2955290" y="4151313"/>
            <a:ext cx="874713" cy="704850"/>
            <a:chOff x="589" y="2580"/>
            <a:chExt cx="551" cy="444"/>
          </a:xfrm>
        </p:grpSpPr>
        <p:sp>
          <p:nvSpPr>
            <p:cNvPr id="2097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8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7" name="Line 54"/>
          <p:cNvSpPr/>
          <p:nvPr/>
        </p:nvSpPr>
        <p:spPr>
          <a:xfrm>
            <a:off x="342328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8" name="Group 57"/>
          <p:cNvGrpSpPr/>
          <p:nvPr/>
        </p:nvGrpSpPr>
        <p:grpSpPr>
          <a:xfrm rot="0">
            <a:off x="2955290" y="5153073"/>
            <a:ext cx="934720" cy="513937"/>
            <a:chOff x="589" y="3211"/>
            <a:chExt cx="589" cy="324"/>
          </a:xfrm>
        </p:grpSpPr>
        <p:sp>
          <p:nvSpPr>
            <p:cNvPr id="2095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6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69" name="Group 58"/>
          <p:cNvGrpSpPr/>
          <p:nvPr/>
        </p:nvGrpSpPr>
        <p:grpSpPr>
          <a:xfrm rot="0">
            <a:off x="4070985" y="4179618"/>
            <a:ext cx="934720" cy="513937"/>
            <a:chOff x="589" y="3211"/>
            <a:chExt cx="589" cy="324"/>
          </a:xfrm>
        </p:grpSpPr>
        <p:sp>
          <p:nvSpPr>
            <p:cNvPr id="2093" name="AutoShape 59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4" name="AutoShape 60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0" name="Group 61"/>
          <p:cNvGrpSpPr/>
          <p:nvPr/>
        </p:nvGrpSpPr>
        <p:grpSpPr>
          <a:xfrm rot="0">
            <a:off x="5260340" y="4158933"/>
            <a:ext cx="874713" cy="704850"/>
            <a:chOff x="589" y="2580"/>
            <a:chExt cx="551" cy="444"/>
          </a:xfrm>
        </p:grpSpPr>
        <p:sp>
          <p:nvSpPr>
            <p:cNvPr id="2091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2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1" name="Group 65"/>
          <p:cNvGrpSpPr/>
          <p:nvPr/>
        </p:nvGrpSpPr>
        <p:grpSpPr>
          <a:xfrm rot="0">
            <a:off x="5223510" y="5153073"/>
            <a:ext cx="934720" cy="513937"/>
            <a:chOff x="589" y="3211"/>
            <a:chExt cx="589" cy="324"/>
          </a:xfrm>
        </p:grpSpPr>
        <p:sp>
          <p:nvSpPr>
            <p:cNvPr id="2089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0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2" name="Group 68"/>
          <p:cNvGrpSpPr/>
          <p:nvPr/>
        </p:nvGrpSpPr>
        <p:grpSpPr>
          <a:xfrm rot="0">
            <a:off x="7708265" y="3074952"/>
            <a:ext cx="793445" cy="641104"/>
            <a:chOff x="1406" y="1924"/>
            <a:chExt cx="500" cy="404"/>
          </a:xfrm>
        </p:grpSpPr>
        <p:sp>
          <p:nvSpPr>
            <p:cNvPr id="2087" name="AutoShape 69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8" name="AutoShape 70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3" name="Line 71"/>
          <p:cNvSpPr/>
          <p:nvPr/>
        </p:nvSpPr>
        <p:spPr>
          <a:xfrm>
            <a:off x="8140065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74" name="Freeform 72"/>
          <p:cNvSpPr/>
          <p:nvPr/>
        </p:nvSpPr>
        <p:spPr>
          <a:xfrm>
            <a:off x="6160135" y="3771900"/>
            <a:ext cx="1763395" cy="75692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10" y="467"/>
              </a:cxn>
              <a:cxn ang="0">
                <a:pos x="1111" y="0"/>
              </a:cxn>
            </a:cxnLst>
            <a:pathLst>
              <a:path w="1111" h="477">
                <a:moveTo>
                  <a:pt x="0" y="477"/>
                </a:moveTo>
                <a:lnTo>
                  <a:pt x="710" y="467"/>
                </a:lnTo>
                <a:lnTo>
                  <a:pt x="1111" y="0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75" name="Line 73"/>
          <p:cNvSpPr/>
          <p:nvPr/>
        </p:nvSpPr>
        <p:spPr>
          <a:xfrm flipH="1">
            <a:off x="7204710" y="337629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6" name="Group 74"/>
          <p:cNvGrpSpPr/>
          <p:nvPr/>
        </p:nvGrpSpPr>
        <p:grpSpPr>
          <a:xfrm rot="0">
            <a:off x="6268085" y="3136948"/>
            <a:ext cx="934720" cy="513937"/>
            <a:chOff x="589" y="3211"/>
            <a:chExt cx="589" cy="324"/>
          </a:xfrm>
        </p:grpSpPr>
        <p:sp>
          <p:nvSpPr>
            <p:cNvPr id="2085" name="AutoShape 7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6" name="AutoShape 7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7" name="Line 77"/>
          <p:cNvSpPr/>
          <p:nvPr/>
        </p:nvSpPr>
        <p:spPr>
          <a:xfrm>
            <a:off x="810514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8" name="Group 78"/>
          <p:cNvGrpSpPr/>
          <p:nvPr/>
        </p:nvGrpSpPr>
        <p:grpSpPr>
          <a:xfrm rot="0">
            <a:off x="7636510" y="4158933"/>
            <a:ext cx="874713" cy="704850"/>
            <a:chOff x="589" y="2580"/>
            <a:chExt cx="551" cy="444"/>
          </a:xfrm>
        </p:grpSpPr>
        <p:sp>
          <p:nvSpPr>
            <p:cNvPr id="2083" name="AutoShape 79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4" name="AutoShape 80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9" name="Line 81"/>
          <p:cNvSpPr/>
          <p:nvPr/>
        </p:nvSpPr>
        <p:spPr>
          <a:xfrm>
            <a:off x="8105140" y="485140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80" name="Group 82"/>
          <p:cNvGrpSpPr/>
          <p:nvPr/>
        </p:nvGrpSpPr>
        <p:grpSpPr>
          <a:xfrm rot="0">
            <a:off x="7600315" y="5187998"/>
            <a:ext cx="934720" cy="513937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/>
          <p:cNvGrpSpPr/>
          <p:nvPr/>
        </p:nvGrpSpPr>
        <p:grpSpPr>
          <a:xfrm>
            <a:off x="1297370" y="2018164"/>
            <a:ext cx="9324528" cy="2821757"/>
            <a:chOff x="-108520" y="2924944"/>
            <a:chExt cx="9324528" cy="28217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-108520" y="3212355"/>
              <a:ext cx="9324528" cy="2534346"/>
              <a:chOff x="0" y="3349959"/>
              <a:chExt cx="9324528" cy="2534346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0" y="4509120"/>
                <a:ext cx="1115616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16200000">
                <a:off x="413792" y="5175448"/>
                <a:ext cx="1403648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57471" y="5877272"/>
                <a:ext cx="172901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2843808" y="4941168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835099" y="4941168"/>
                <a:ext cx="58477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3419872" y="3681536"/>
                <a:ext cx="0" cy="1259632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419872" y="3703145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5056302" y="3681536"/>
                <a:ext cx="0" cy="1455804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056302" y="5137340"/>
                <a:ext cx="145991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6490089" y="4311352"/>
                <a:ext cx="0" cy="797051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481380" y="4311352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8137564" y="3349959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8137564" y="3376746"/>
                <a:ext cx="118696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KSO_Shape"/>
            <p:cNvSpPr/>
            <p:nvPr/>
          </p:nvSpPr>
          <p:spPr>
            <a:xfrm rot="5400000">
              <a:off x="305203" y="4233233"/>
              <a:ext cx="288168" cy="276161"/>
            </a:xfrm>
            <a:custGeom>
              <a:avLst/>
              <a:gdLst/>
              <a:ahLst/>
              <a:cxnLst/>
              <a:rect l="l" t="t" r="r" b="b"/>
              <a:pathLst>
                <a:path w="1056529" h="1289138">
                  <a:moveTo>
                    <a:pt x="532049" y="0"/>
                  </a:moveTo>
                  <a:cubicBezTo>
                    <a:pt x="556036" y="0"/>
                    <a:pt x="580024" y="21509"/>
                    <a:pt x="598326" y="64527"/>
                  </a:cubicBezTo>
                  <a:lnTo>
                    <a:pt x="637123" y="155716"/>
                  </a:lnTo>
                  <a:lnTo>
                    <a:pt x="900272" y="815646"/>
                  </a:lnTo>
                  <a:lnTo>
                    <a:pt x="898583" y="814429"/>
                  </a:lnTo>
                  <a:lnTo>
                    <a:pt x="1044424" y="1179716"/>
                  </a:lnTo>
                  <a:cubicBezTo>
                    <a:pt x="1062241" y="1224336"/>
                    <a:pt x="1059762" y="1257212"/>
                    <a:pt x="1041112" y="1273690"/>
                  </a:cubicBezTo>
                  <a:cubicBezTo>
                    <a:pt x="1040954" y="1274425"/>
                    <a:pt x="1040516" y="1274887"/>
                    <a:pt x="1040066" y="1275336"/>
                  </a:cubicBezTo>
                  <a:cubicBezTo>
                    <a:pt x="1022948" y="1292456"/>
                    <a:pt x="990619" y="1294370"/>
                    <a:pt x="947138" y="1277017"/>
                  </a:cubicBezTo>
                  <a:lnTo>
                    <a:pt x="528130" y="1109797"/>
                  </a:lnTo>
                  <a:lnTo>
                    <a:pt x="109124" y="1277016"/>
                  </a:lnTo>
                  <a:cubicBezTo>
                    <a:pt x="65643" y="1294369"/>
                    <a:pt x="33314" y="1292455"/>
                    <a:pt x="16196" y="1275335"/>
                  </a:cubicBezTo>
                  <a:cubicBezTo>
                    <a:pt x="15746" y="1274886"/>
                    <a:pt x="15308" y="1274424"/>
                    <a:pt x="15150" y="1273689"/>
                  </a:cubicBezTo>
                  <a:cubicBezTo>
                    <a:pt x="2252" y="1262294"/>
                    <a:pt x="-2911" y="1243056"/>
                    <a:pt x="1607" y="1217605"/>
                  </a:cubicBezTo>
                  <a:lnTo>
                    <a:pt x="452425" y="87037"/>
                  </a:lnTo>
                  <a:lnTo>
                    <a:pt x="462002" y="64527"/>
                  </a:lnTo>
                  <a:cubicBezTo>
                    <a:pt x="480783" y="20379"/>
                    <a:pt x="505554" y="-1114"/>
                    <a:pt x="530163" y="424"/>
                  </a:cubicBezTo>
                  <a:cubicBezTo>
                    <a:pt x="530789" y="17"/>
                    <a:pt x="531420" y="0"/>
                    <a:pt x="53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9" name="组合 1028"/>
            <p:cNvGrpSpPr/>
            <p:nvPr/>
          </p:nvGrpSpPr>
          <p:grpSpPr>
            <a:xfrm>
              <a:off x="1115336" y="2924944"/>
              <a:ext cx="7164568" cy="2517368"/>
              <a:chOff x="1115336" y="2924944"/>
              <a:chExt cx="7164568" cy="2517368"/>
            </a:xfrm>
          </p:grpSpPr>
          <p:sp>
            <p:nvSpPr>
              <p:cNvPr id="87" name="KSO_Shape"/>
              <p:cNvSpPr/>
              <p:nvPr/>
            </p:nvSpPr>
            <p:spPr>
              <a:xfrm>
                <a:off x="2582494" y="5163604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KSO_Shape"/>
              <p:cNvSpPr/>
              <p:nvPr/>
            </p:nvSpPr>
            <p:spPr>
              <a:xfrm rot="5400000">
                <a:off x="3521373" y="3427461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KSO_Shape"/>
              <p:cNvSpPr/>
              <p:nvPr/>
            </p:nvSpPr>
            <p:spPr>
              <a:xfrm flipV="1">
                <a:off x="4805448" y="4043329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28" name="组合 1027"/>
              <p:cNvGrpSpPr/>
              <p:nvPr/>
            </p:nvGrpSpPr>
            <p:grpSpPr>
              <a:xfrm>
                <a:off x="1115336" y="3226171"/>
                <a:ext cx="3771483" cy="2045048"/>
                <a:chOff x="1115336" y="3226171"/>
                <a:chExt cx="3771483" cy="2045048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1115336" y="3226171"/>
                  <a:ext cx="1547944" cy="1295773"/>
                  <a:chOff x="1223856" y="3877640"/>
                  <a:chExt cx="1547944" cy="1295773"/>
                </a:xfrm>
              </p:grpSpPr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9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23856" y="3877640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1" name="矩形 18"/>
                <p:cNvSpPr>
                  <a:spLocks noChangeArrowheads="1"/>
                </p:cNvSpPr>
                <p:nvPr/>
              </p:nvSpPr>
              <p:spPr bwMode="auto">
                <a:xfrm>
                  <a:off x="1223121" y="4373257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  <p:grpSp>
              <p:nvGrpSpPr>
                <p:cNvPr id="1027" name="组合 1026"/>
                <p:cNvGrpSpPr/>
                <p:nvPr/>
              </p:nvGrpSpPr>
              <p:grpSpPr>
                <a:xfrm>
                  <a:off x="3352269" y="3939357"/>
                  <a:ext cx="1534550" cy="1331862"/>
                  <a:chOff x="3352269" y="3939357"/>
                  <a:chExt cx="1534550" cy="1331862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352269" y="4472719"/>
                    <a:ext cx="1534550" cy="798500"/>
                    <a:chOff x="1284181" y="4374913"/>
                    <a:chExt cx="1534550" cy="798500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1298620" y="4374913"/>
                      <a:ext cx="1473180" cy="798500"/>
                      <a:chOff x="1165889" y="4310625"/>
                      <a:chExt cx="1473180" cy="798500"/>
                    </a:xfrm>
                  </p:grpSpPr>
                  <p:sp>
                    <p:nvSpPr>
                      <p:cNvPr id="108" name="Freeform 6"/>
                      <p:cNvSpPr/>
                      <p:nvPr/>
                    </p:nvSpPr>
                    <p:spPr bwMode="auto">
                      <a:xfrm rot="2624044">
                        <a:off x="1841451" y="4310625"/>
                        <a:ext cx="797618" cy="798500"/>
                      </a:xfrm>
                      <a:custGeom>
                        <a:avLst/>
                        <a:gdLst>
                          <a:gd name="T0" fmla="*/ 912 w 1310"/>
                          <a:gd name="T1" fmla="*/ 87 h 1310"/>
                          <a:gd name="T2" fmla="*/ 847 w 1310"/>
                          <a:gd name="T3" fmla="*/ 243 h 1310"/>
                          <a:gd name="T4" fmla="*/ 243 w 1310"/>
                          <a:gd name="T5" fmla="*/ 847 h 1310"/>
                          <a:gd name="T6" fmla="*/ 87 w 1310"/>
                          <a:gd name="T7" fmla="*/ 912 h 1310"/>
                          <a:gd name="T8" fmla="*/ 87 w 1310"/>
                          <a:gd name="T9" fmla="*/ 1224 h 1310"/>
                          <a:gd name="T10" fmla="*/ 399 w 1310"/>
                          <a:gd name="T11" fmla="*/ 1224 h 1310"/>
                          <a:gd name="T12" fmla="*/ 463 w 1310"/>
                          <a:gd name="T13" fmla="*/ 1068 h 1310"/>
                          <a:gd name="T14" fmla="*/ 463 w 1310"/>
                          <a:gd name="T15" fmla="*/ 1068 h 1310"/>
                          <a:gd name="T16" fmla="*/ 1068 w 1310"/>
                          <a:gd name="T17" fmla="*/ 463 h 1310"/>
                          <a:gd name="T18" fmla="*/ 1068 w 1310"/>
                          <a:gd name="T19" fmla="*/ 463 h 1310"/>
                          <a:gd name="T20" fmla="*/ 1224 w 1310"/>
                          <a:gd name="T21" fmla="*/ 399 h 1310"/>
                          <a:gd name="T22" fmla="*/ 1224 w 1310"/>
                          <a:gd name="T23" fmla="*/ 87 h 1310"/>
                          <a:gd name="T24" fmla="*/ 912 w 1310"/>
                          <a:gd name="T25" fmla="*/ 87 h 1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1310" h="1310">
                            <a:moveTo>
                              <a:pt x="912" y="87"/>
                            </a:moveTo>
                            <a:cubicBezTo>
                              <a:pt x="869" y="130"/>
                              <a:pt x="847" y="186"/>
                              <a:pt x="847" y="243"/>
                            </a:cubicBezTo>
                            <a:cubicBezTo>
                              <a:pt x="847" y="463"/>
                              <a:pt x="463" y="847"/>
                              <a:pt x="243" y="847"/>
                            </a:cubicBezTo>
                            <a:cubicBezTo>
                              <a:pt x="186" y="847"/>
                              <a:pt x="130" y="869"/>
                              <a:pt x="87" y="912"/>
                            </a:cubicBezTo>
                            <a:cubicBezTo>
                              <a:pt x="0" y="998"/>
                              <a:pt x="0" y="1138"/>
                              <a:pt x="87" y="1224"/>
                            </a:cubicBezTo>
                            <a:cubicBezTo>
                              <a:pt x="173" y="1310"/>
                              <a:pt x="313" y="1310"/>
                              <a:pt x="399" y="1224"/>
                            </a:cubicBezTo>
                            <a:cubicBezTo>
                              <a:pt x="442" y="1181"/>
                              <a:pt x="463" y="1125"/>
                              <a:pt x="463" y="1068"/>
                            </a:cubicBezTo>
                            <a:cubicBezTo>
                              <a:pt x="463" y="1068"/>
                              <a:pt x="463" y="1068"/>
                              <a:pt x="463" y="1068"/>
                            </a:cubicBezTo>
                            <a:cubicBezTo>
                              <a:pt x="463" y="847"/>
                              <a:pt x="847" y="463"/>
                              <a:pt x="1068" y="463"/>
                            </a:cubicBezTo>
                            <a:cubicBezTo>
                              <a:pt x="1068" y="463"/>
                              <a:pt x="1068" y="463"/>
                              <a:pt x="1068" y="463"/>
                            </a:cubicBezTo>
                            <a:cubicBezTo>
                              <a:pt x="1125" y="463"/>
                              <a:pt x="1181" y="442"/>
                              <a:pt x="1224" y="399"/>
                            </a:cubicBezTo>
                            <a:cubicBezTo>
                              <a:pt x="1310" y="313"/>
                              <a:pt x="1310" y="173"/>
                              <a:pt x="1224" y="87"/>
                            </a:cubicBezTo>
                            <a:cubicBezTo>
                              <a:pt x="1138" y="0"/>
                              <a:pt x="998" y="0"/>
                              <a:pt x="912" y="8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8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9" name="矩形 108"/>
                      <p:cNvSpPr/>
                      <p:nvPr/>
                    </p:nvSpPr>
                    <p:spPr>
                      <a:xfrm>
                        <a:off x="1165889" y="4526538"/>
                        <a:ext cx="1173863" cy="36956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0" name="Freeform 6"/>
                      <p:cNvSpPr/>
                      <p:nvPr/>
                    </p:nvSpPr>
                    <p:spPr bwMode="auto">
                      <a:xfrm rot="1259751">
                        <a:off x="2283899" y="4452949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1" name="Freeform 6"/>
                      <p:cNvSpPr/>
                      <p:nvPr/>
                    </p:nvSpPr>
                    <p:spPr bwMode="auto">
                      <a:xfrm rot="20340249" flipV="1">
                        <a:off x="2288407" y="4637178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7" name="矩形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4181" y="4607255"/>
                      <a:ext cx="1534550" cy="349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插入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a typeface="微软雅黑" charset="-122"/>
                        </a:rPr>
                        <a:t>相应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文字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2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3439724" y="3939357"/>
                    <a:ext cx="1359374" cy="64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endParaRPr lang="en-US" altLang="zh-CN" sz="1200" b="1" dirty="0" smtClean="0">
                      <a:solidFill>
                        <a:srgbClr val="8C8C8C"/>
                      </a:solidFill>
                      <a:ea typeface="微软雅黑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文字文字文字</a:t>
                    </a:r>
                    <a:endParaRPr lang="en-US" altLang="zh-CN" sz="1200" b="1" dirty="0">
                      <a:solidFill>
                        <a:srgbClr val="8C8C8C"/>
                      </a:solidFill>
                      <a:ea typeface="微软雅黑" charset="-122"/>
                    </a:endParaRPr>
                  </a:p>
                </p:txBody>
              </p:sp>
            </p:grpSp>
          </p:grpSp>
          <p:grpSp>
            <p:nvGrpSpPr>
              <p:cNvPr id="1025" name="组合 1024"/>
              <p:cNvGrpSpPr/>
              <p:nvPr/>
            </p:nvGrpSpPr>
            <p:grpSpPr>
              <a:xfrm>
                <a:off x="5125682" y="2924944"/>
                <a:ext cx="1534550" cy="1225462"/>
                <a:chOff x="5125682" y="2924944"/>
                <a:chExt cx="1534550" cy="1225462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5125682" y="2924944"/>
                  <a:ext cx="1534550" cy="798500"/>
                  <a:chOff x="1284181" y="4374913"/>
                  <a:chExt cx="1534550" cy="798500"/>
                </a:xfrm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11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6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84181" y="4607255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3" name="矩形 18"/>
                <p:cNvSpPr>
                  <a:spLocks noChangeArrowheads="1"/>
                </p:cNvSpPr>
                <p:nvPr/>
              </p:nvSpPr>
              <p:spPr bwMode="auto">
                <a:xfrm>
                  <a:off x="5172584" y="3505246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6745354" y="4149080"/>
                <a:ext cx="1534550" cy="798500"/>
                <a:chOff x="1284181" y="4374913"/>
                <a:chExt cx="1534550" cy="798500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1298620" y="4374913"/>
                  <a:ext cx="1473180" cy="798500"/>
                  <a:chOff x="1165889" y="4310625"/>
                  <a:chExt cx="1473180" cy="798500"/>
                </a:xfrm>
              </p:grpSpPr>
              <p:sp>
                <p:nvSpPr>
                  <p:cNvPr id="134" name="Freeform 6"/>
                  <p:cNvSpPr/>
                  <p:nvPr/>
                </p:nvSpPr>
                <p:spPr bwMode="auto">
                  <a:xfrm rot="2624044">
                    <a:off x="1841451" y="4310625"/>
                    <a:ext cx="797618" cy="798500"/>
                  </a:xfrm>
                  <a:custGeom>
                    <a:avLst/>
                    <a:gdLst>
                      <a:gd name="T0" fmla="*/ 912 w 1310"/>
                      <a:gd name="T1" fmla="*/ 87 h 1310"/>
                      <a:gd name="T2" fmla="*/ 847 w 1310"/>
                      <a:gd name="T3" fmla="*/ 243 h 1310"/>
                      <a:gd name="T4" fmla="*/ 243 w 1310"/>
                      <a:gd name="T5" fmla="*/ 847 h 1310"/>
                      <a:gd name="T6" fmla="*/ 87 w 1310"/>
                      <a:gd name="T7" fmla="*/ 912 h 1310"/>
                      <a:gd name="T8" fmla="*/ 87 w 1310"/>
                      <a:gd name="T9" fmla="*/ 1224 h 1310"/>
                      <a:gd name="T10" fmla="*/ 399 w 1310"/>
                      <a:gd name="T11" fmla="*/ 1224 h 1310"/>
                      <a:gd name="T12" fmla="*/ 463 w 1310"/>
                      <a:gd name="T13" fmla="*/ 1068 h 1310"/>
                      <a:gd name="T14" fmla="*/ 463 w 1310"/>
                      <a:gd name="T15" fmla="*/ 1068 h 1310"/>
                      <a:gd name="T16" fmla="*/ 1068 w 1310"/>
                      <a:gd name="T17" fmla="*/ 463 h 1310"/>
                      <a:gd name="T18" fmla="*/ 1068 w 1310"/>
                      <a:gd name="T19" fmla="*/ 463 h 1310"/>
                      <a:gd name="T20" fmla="*/ 1224 w 1310"/>
                      <a:gd name="T21" fmla="*/ 399 h 1310"/>
                      <a:gd name="T22" fmla="*/ 1224 w 1310"/>
                      <a:gd name="T23" fmla="*/ 87 h 1310"/>
                      <a:gd name="T24" fmla="*/ 912 w 1310"/>
                      <a:gd name="T25" fmla="*/ 87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10" h="1310">
                        <a:moveTo>
                          <a:pt x="912" y="87"/>
                        </a:moveTo>
                        <a:cubicBezTo>
                          <a:pt x="869" y="130"/>
                          <a:pt x="847" y="186"/>
                          <a:pt x="847" y="243"/>
                        </a:cubicBezTo>
                        <a:cubicBezTo>
                          <a:pt x="847" y="463"/>
                          <a:pt x="463" y="847"/>
                          <a:pt x="243" y="847"/>
                        </a:cubicBezTo>
                        <a:cubicBezTo>
                          <a:pt x="186" y="847"/>
                          <a:pt x="130" y="869"/>
                          <a:pt x="87" y="912"/>
                        </a:cubicBezTo>
                        <a:cubicBezTo>
                          <a:pt x="0" y="998"/>
                          <a:pt x="0" y="1138"/>
                          <a:pt x="87" y="1224"/>
                        </a:cubicBezTo>
                        <a:cubicBezTo>
                          <a:pt x="173" y="1310"/>
                          <a:pt x="313" y="1310"/>
                          <a:pt x="399" y="1224"/>
                        </a:cubicBezTo>
                        <a:cubicBezTo>
                          <a:pt x="442" y="1181"/>
                          <a:pt x="463" y="1125"/>
                          <a:pt x="463" y="1068"/>
                        </a:cubicBezTo>
                        <a:cubicBezTo>
                          <a:pt x="463" y="1068"/>
                          <a:pt x="463" y="1068"/>
                          <a:pt x="463" y="1068"/>
                        </a:cubicBezTo>
                        <a:cubicBezTo>
                          <a:pt x="463" y="847"/>
                          <a:pt x="847" y="463"/>
                          <a:pt x="1068" y="463"/>
                        </a:cubicBezTo>
                        <a:cubicBezTo>
                          <a:pt x="1068" y="463"/>
                          <a:pt x="1068" y="463"/>
                          <a:pt x="1068" y="463"/>
                        </a:cubicBezTo>
                        <a:cubicBezTo>
                          <a:pt x="1125" y="463"/>
                          <a:pt x="1181" y="442"/>
                          <a:pt x="1224" y="399"/>
                        </a:cubicBezTo>
                        <a:cubicBezTo>
                          <a:pt x="1310" y="313"/>
                          <a:pt x="1310" y="173"/>
                          <a:pt x="1224" y="87"/>
                        </a:cubicBezTo>
                        <a:cubicBezTo>
                          <a:pt x="1138" y="0"/>
                          <a:pt x="998" y="0"/>
                          <a:pt x="912" y="8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8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1165889" y="4526538"/>
                    <a:ext cx="1173863" cy="36956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Freeform 6"/>
                  <p:cNvSpPr/>
                  <p:nvPr/>
                </p:nvSpPr>
                <p:spPr bwMode="auto">
                  <a:xfrm rot="1259751">
                    <a:off x="2283899" y="4452949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6"/>
                  <p:cNvSpPr/>
                  <p:nvPr/>
                </p:nvSpPr>
                <p:spPr bwMode="auto">
                  <a:xfrm rot="20340249" flipV="1">
                    <a:off x="2288407" y="4637178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" name="矩形 18"/>
                <p:cNvSpPr>
                  <a:spLocks noChangeArrowheads="1"/>
                </p:cNvSpPr>
                <p:nvPr/>
              </p:nvSpPr>
              <p:spPr bwMode="auto">
                <a:xfrm>
                  <a:off x="1284181" y="4607255"/>
                  <a:ext cx="153455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插入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ea typeface="微软雅黑" charset="-122"/>
                    </a:rPr>
                    <a:t>相应</a:t>
                  </a: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文字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8" name="KSO_Shape"/>
              <p:cNvSpPr/>
              <p:nvPr/>
            </p:nvSpPr>
            <p:spPr>
              <a:xfrm rot="16200000" flipV="1">
                <a:off x="7337797" y="4017480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矩形 18"/>
              <p:cNvSpPr>
                <a:spLocks noChangeArrowheads="1"/>
              </p:cNvSpPr>
              <p:nvPr/>
            </p:nvSpPr>
            <p:spPr bwMode="auto">
              <a:xfrm>
                <a:off x="6732240" y="4797152"/>
                <a:ext cx="1359374" cy="645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endParaRPr lang="en-US" altLang="zh-CN" sz="1200" b="1" dirty="0" smtClean="0">
                  <a:solidFill>
                    <a:srgbClr val="8C8C8C"/>
                  </a:solidFill>
                  <a:ea typeface="微软雅黑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文字文字文字</a:t>
                </a:r>
                <a:endParaRPr lang="en-US" altLang="zh-CN" sz="1200" b="1" dirty="0">
                  <a:solidFill>
                    <a:srgbClr val="8C8C8C"/>
                  </a:solidFill>
                  <a:ea typeface="微软雅黑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07690" y="100965"/>
            <a:ext cx="452818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43600">
                <a:solidFill>
                  <a:schemeClr val="bg1">
                    <a:lumMod val="95000"/>
                  </a:schemeClr>
                </a:solidFill>
              </a:rPr>
              <a:t>Z</a:t>
            </a:r>
            <a:endParaRPr lang="" altLang="zh-CN" sz="4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Line 64"/>
          <p:cNvSpPr/>
          <p:nvPr/>
        </p:nvSpPr>
        <p:spPr>
          <a:xfrm>
            <a:off x="804989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3" name="Group 35"/>
          <p:cNvGrpSpPr/>
          <p:nvPr/>
        </p:nvGrpSpPr>
        <p:grpSpPr>
          <a:xfrm rot="0">
            <a:off x="6393815" y="3168015"/>
            <a:ext cx="980440" cy="477520"/>
            <a:chOff x="1383" y="1292"/>
            <a:chExt cx="499" cy="293"/>
          </a:xfrm>
        </p:grpSpPr>
        <p:sp>
          <p:nvSpPr>
            <p:cNvPr id="24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48"/>
          <p:cNvSpPr/>
          <p:nvPr/>
        </p:nvSpPr>
        <p:spPr>
          <a:xfrm>
            <a:off x="5725795" y="3388360"/>
            <a:ext cx="723900" cy="49466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" name="Freeform 49"/>
          <p:cNvSpPr/>
          <p:nvPr/>
        </p:nvSpPr>
        <p:spPr>
          <a:xfrm flipH="1">
            <a:off x="7310120" y="3388360"/>
            <a:ext cx="723900" cy="494030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1" name="Group 53"/>
          <p:cNvGrpSpPr/>
          <p:nvPr/>
        </p:nvGrpSpPr>
        <p:grpSpPr>
          <a:xfrm rot="0">
            <a:off x="4836160" y="3847465"/>
            <a:ext cx="1794510" cy="704850"/>
            <a:chOff x="589" y="2580"/>
            <a:chExt cx="551" cy="444"/>
          </a:xfrm>
        </p:grpSpPr>
        <p:sp>
          <p:nvSpPr>
            <p:cNvPr id="32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Line 54"/>
          <p:cNvSpPr/>
          <p:nvPr/>
        </p:nvSpPr>
        <p:spPr>
          <a:xfrm>
            <a:off x="574484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35" name="Group 57"/>
          <p:cNvGrpSpPr/>
          <p:nvPr/>
        </p:nvGrpSpPr>
        <p:grpSpPr>
          <a:xfrm rot="0">
            <a:off x="5131435" y="4848860"/>
            <a:ext cx="1225550" cy="513715"/>
            <a:chOff x="589" y="3211"/>
            <a:chExt cx="589" cy="324"/>
          </a:xfrm>
        </p:grpSpPr>
        <p:sp>
          <p:nvSpPr>
            <p:cNvPr id="36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61"/>
          <p:cNvGrpSpPr/>
          <p:nvPr/>
        </p:nvGrpSpPr>
        <p:grpSpPr>
          <a:xfrm rot="0">
            <a:off x="7143750" y="3855085"/>
            <a:ext cx="1770380" cy="704850"/>
            <a:chOff x="589" y="2580"/>
            <a:chExt cx="551" cy="444"/>
          </a:xfrm>
        </p:grpSpPr>
        <p:sp>
          <p:nvSpPr>
            <p:cNvPr id="42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65"/>
          <p:cNvGrpSpPr/>
          <p:nvPr/>
        </p:nvGrpSpPr>
        <p:grpSpPr>
          <a:xfrm rot="0">
            <a:off x="7379970" y="4848860"/>
            <a:ext cx="1264920" cy="513715"/>
            <a:chOff x="589" y="3211"/>
            <a:chExt cx="589" cy="324"/>
          </a:xfrm>
        </p:grpSpPr>
        <p:sp>
          <p:nvSpPr>
            <p:cNvPr id="45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80" name="Group 82"/>
          <p:cNvGrpSpPr/>
          <p:nvPr/>
        </p:nvGrpSpPr>
        <p:grpSpPr>
          <a:xfrm rot="0">
            <a:off x="5974080" y="2212975"/>
            <a:ext cx="1897380" cy="513715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Line 36"/>
          <p:cNvSpPr/>
          <p:nvPr/>
        </p:nvSpPr>
        <p:spPr>
          <a:xfrm>
            <a:off x="6884035" y="277114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48" name="Group 35"/>
          <p:cNvGrpSpPr/>
          <p:nvPr/>
        </p:nvGrpSpPr>
        <p:grpSpPr>
          <a:xfrm rot="0">
            <a:off x="6339840" y="1409700"/>
            <a:ext cx="1078230" cy="477520"/>
            <a:chOff x="1383" y="1292"/>
            <a:chExt cx="499" cy="293"/>
          </a:xfrm>
        </p:grpSpPr>
        <p:sp>
          <p:nvSpPr>
            <p:cNvPr id="49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0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1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82"/>
          <p:cNvGrpSpPr/>
          <p:nvPr/>
        </p:nvGrpSpPr>
        <p:grpSpPr>
          <a:xfrm rot="0">
            <a:off x="6377940" y="569008"/>
            <a:ext cx="934720" cy="513937"/>
            <a:chOff x="589" y="3211"/>
            <a:chExt cx="589" cy="324"/>
          </a:xfrm>
        </p:grpSpPr>
        <p:sp>
          <p:nvSpPr>
            <p:cNvPr id="53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4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5" name="Line 36"/>
          <p:cNvSpPr/>
          <p:nvPr/>
        </p:nvSpPr>
        <p:spPr>
          <a:xfrm>
            <a:off x="6878320" y="108013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6" name="Line 36"/>
          <p:cNvSpPr/>
          <p:nvPr/>
        </p:nvSpPr>
        <p:spPr>
          <a:xfrm>
            <a:off x="6878320" y="186309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7" name="文本框 56"/>
          <p:cNvSpPr txBox="1"/>
          <p:nvPr/>
        </p:nvSpPr>
        <p:spPr>
          <a:xfrm>
            <a:off x="6562725" y="660400"/>
            <a:ext cx="593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数据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9055" y="1477010"/>
            <a:ext cx="988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解协议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4080" y="2285365"/>
            <a:ext cx="1898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封装格式数据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66510" y="3209925"/>
            <a:ext cx="1056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解封装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2710" y="4030980"/>
            <a:ext cx="1233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音频码流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6780" y="403098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视频码流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083810" y="4910455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音频解码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53935" y="4942840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视</a:t>
            </a:r>
            <a:r>
              <a:rPr lang="en-US" altLang="zh-CN" sz="1600">
                <a:solidFill>
                  <a:schemeClr val="bg1"/>
                </a:solidFill>
              </a:rPr>
              <a:t>频解码</a:t>
            </a:r>
            <a:endParaRPr lang="en-US" altLang="zh-CN" sz="1600">
              <a:solidFill>
                <a:schemeClr val="bg1"/>
              </a:solidFill>
            </a:endParaRPr>
          </a:p>
        </p:txBody>
      </p:sp>
      <p:grpSp>
        <p:nvGrpSpPr>
          <p:cNvPr id="65" name="Group 35"/>
          <p:cNvGrpSpPr/>
          <p:nvPr/>
        </p:nvGrpSpPr>
        <p:grpSpPr>
          <a:xfrm rot="0">
            <a:off x="4968240" y="5633085"/>
            <a:ext cx="1564640" cy="477520"/>
            <a:chOff x="1383" y="1292"/>
            <a:chExt cx="499" cy="293"/>
          </a:xfrm>
        </p:grpSpPr>
        <p:sp>
          <p:nvSpPr>
            <p:cNvPr id="66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058410" y="5700395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音频采样数据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0" name="Line 54"/>
          <p:cNvSpPr/>
          <p:nvPr/>
        </p:nvSpPr>
        <p:spPr>
          <a:xfrm>
            <a:off x="5744845" y="5360035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76" name="Group 35"/>
          <p:cNvGrpSpPr/>
          <p:nvPr/>
        </p:nvGrpSpPr>
        <p:grpSpPr>
          <a:xfrm rot="0">
            <a:off x="7123430" y="5654040"/>
            <a:ext cx="1662430" cy="477520"/>
            <a:chOff x="1383" y="1292"/>
            <a:chExt cx="499" cy="293"/>
          </a:xfrm>
        </p:grpSpPr>
        <p:sp>
          <p:nvSpPr>
            <p:cNvPr id="77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8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9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7179945" y="5721350"/>
            <a:ext cx="159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视频像素数据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81" name="Line 54"/>
          <p:cNvSpPr/>
          <p:nvPr/>
        </p:nvSpPr>
        <p:spPr>
          <a:xfrm>
            <a:off x="8044180" y="5380990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82" name="直接连接符 81"/>
          <p:cNvCxnSpPr/>
          <p:nvPr/>
        </p:nvCxnSpPr>
        <p:spPr>
          <a:xfrm>
            <a:off x="2128520" y="1582420"/>
            <a:ext cx="2117090" cy="190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145665" y="873760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协议层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81530" y="12420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file</a:t>
            </a:r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</a:t>
            </a:r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http,rtmp</a:t>
            </a:r>
            <a:endParaRPr lang="en-US" altLang="zh-CN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2152015" y="299339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188210" y="228536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封装格式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层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106295" y="264668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mkv,mp4,mpegts,avi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2139950" y="432943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176145" y="362140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编解码层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094230" y="398272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h264,mpeg2,acc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2127250" y="586867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163445" y="516064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像素层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081530" y="55219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rbg24,yuv420p,pcm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1435" y="631063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https://github.com/lightfish-zhang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DejaVu Sans</vt:lpstr>
      <vt:lpstr>Droid Sans Fallback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lightfish</dc:creator>
  <cp:lastModifiedBy>lightfish</cp:lastModifiedBy>
  <cp:revision>20</cp:revision>
  <dcterms:created xsi:type="dcterms:W3CDTF">2019-01-15T02:10:38Z</dcterms:created>
  <dcterms:modified xsi:type="dcterms:W3CDTF">2019-01-15T02:10:38Z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