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handoutMasterIdLst>
    <p:handoutMasterId r:id="rId22"/>
  </p:handoutMasterIdLst>
  <p:sldIdLst>
    <p:sldId id="272" r:id="rId4"/>
    <p:sldId id="290" r:id="rId5"/>
    <p:sldId id="291" r:id="rId6"/>
    <p:sldId id="292" r:id="rId7"/>
    <p:sldId id="256" r:id="rId8"/>
    <p:sldId id="293" r:id="rId9"/>
    <p:sldId id="294" r:id="rId10"/>
    <p:sldId id="295" r:id="rId11"/>
    <p:sldId id="296" r:id="rId12"/>
    <p:sldId id="297" r:id="rId13"/>
    <p:sldId id="298" r:id="rId14"/>
    <p:sldId id="300" r:id="rId15"/>
    <p:sldId id="307" r:id="rId16"/>
    <p:sldId id="301" r:id="rId17"/>
    <p:sldId id="302" r:id="rId18"/>
    <p:sldId id="299" r:id="rId19"/>
    <p:sldId id="304" r:id="rId20"/>
    <p:sldId id="30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2" autoAdjust="0"/>
    <p:restoredTop sz="94660"/>
  </p:normalViewPr>
  <p:slideViewPr>
    <p:cSldViewPr snapToGrid="0">
      <p:cViewPr varScale="1">
        <p:scale>
          <a:sx n="79" d="100"/>
          <a:sy n="79" d="100"/>
        </p:scale>
        <p:origin x="138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15CD57-D0DA-4437-B6F4-3F441BE648CD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3AC9BA9A-2C5D-4946-9550-D4D9798FCE8A}">
      <dgm:prSet phldrT="[Текст]"/>
      <dgm:spPr/>
      <dgm:t>
        <a:bodyPr/>
        <a:lstStyle/>
        <a:p>
          <a:r>
            <a:rPr lang="ru-RU" dirty="0" smtClean="0"/>
            <a:t>Продукт</a:t>
          </a:r>
          <a:endParaRPr lang="en-US" dirty="0" smtClean="0"/>
        </a:p>
        <a:p>
          <a:r>
            <a:rPr lang="en-US" dirty="0" err="1" smtClean="0"/>
            <a:t>fw_products</a:t>
          </a:r>
          <a:endParaRPr lang="ru-RU" dirty="0"/>
        </a:p>
      </dgm:t>
    </dgm:pt>
    <dgm:pt modelId="{7BF198B5-47FA-4B30-9214-186A754464AF}" type="parTrans" cxnId="{A699D808-6BAA-4A6D-85BB-1454FB69552E}">
      <dgm:prSet/>
      <dgm:spPr/>
      <dgm:t>
        <a:bodyPr/>
        <a:lstStyle/>
        <a:p>
          <a:endParaRPr lang="ru-RU"/>
        </a:p>
      </dgm:t>
    </dgm:pt>
    <dgm:pt modelId="{29605A33-2AE7-4EDA-89CC-D4931152850E}" type="sibTrans" cxnId="{A699D808-6BAA-4A6D-85BB-1454FB69552E}">
      <dgm:prSet/>
      <dgm:spPr/>
      <dgm:t>
        <a:bodyPr/>
        <a:lstStyle/>
        <a:p>
          <a:endParaRPr lang="ru-RU"/>
        </a:p>
      </dgm:t>
    </dgm:pt>
    <dgm:pt modelId="{5D7BAF64-B8BB-49D1-AA13-32FCE42C9EC5}">
      <dgm:prSet phldrT="[Текст]"/>
      <dgm:spPr/>
      <dgm:t>
        <a:bodyPr/>
        <a:lstStyle/>
        <a:p>
          <a:r>
            <a:rPr lang="ru-RU" dirty="0" smtClean="0"/>
            <a:t>Услуга</a:t>
          </a:r>
          <a:endParaRPr lang="en-US" dirty="0" smtClean="0"/>
        </a:p>
        <a:p>
          <a:r>
            <a:rPr lang="en-US" dirty="0" err="1" smtClean="0"/>
            <a:t>fw_services</a:t>
          </a:r>
          <a:endParaRPr lang="ru-RU" dirty="0"/>
        </a:p>
      </dgm:t>
    </dgm:pt>
    <dgm:pt modelId="{615543C5-4885-4391-9352-DC91AB17CA08}" type="parTrans" cxnId="{68B04DD5-ED58-41CE-A9E3-D199722BFD85}">
      <dgm:prSet/>
      <dgm:spPr/>
      <dgm:t>
        <a:bodyPr/>
        <a:lstStyle/>
        <a:p>
          <a:endParaRPr lang="ru-RU"/>
        </a:p>
      </dgm:t>
    </dgm:pt>
    <dgm:pt modelId="{C650EA74-E2E6-4D63-92ED-7CA264A65635}" type="sibTrans" cxnId="{68B04DD5-ED58-41CE-A9E3-D199722BFD85}">
      <dgm:prSet/>
      <dgm:spPr/>
      <dgm:t>
        <a:bodyPr/>
        <a:lstStyle/>
        <a:p>
          <a:endParaRPr lang="ru-RU"/>
        </a:p>
      </dgm:t>
    </dgm:pt>
    <dgm:pt modelId="{C531414B-DA64-451D-B349-8D758EB1255E}">
      <dgm:prSet phldrT="[Текст]"/>
      <dgm:spPr/>
      <dgm:t>
        <a:bodyPr/>
        <a:lstStyle/>
        <a:p>
          <a:r>
            <a:rPr lang="ru-RU" dirty="0" smtClean="0"/>
            <a:t>Доп. услуга</a:t>
          </a:r>
          <a:endParaRPr lang="en-US" dirty="0" smtClean="0"/>
        </a:p>
        <a:p>
          <a:r>
            <a:rPr lang="en-US" dirty="0" err="1" smtClean="0"/>
            <a:t>fw_services</a:t>
          </a:r>
          <a:endParaRPr lang="ru-RU" dirty="0"/>
        </a:p>
      </dgm:t>
    </dgm:pt>
    <dgm:pt modelId="{36D4E54C-7EE7-40C5-BAC5-22AFF669F217}" type="parTrans" cxnId="{6A5016B3-1C01-4A30-8A72-7DDF140D0B01}">
      <dgm:prSet/>
      <dgm:spPr/>
      <dgm:t>
        <a:bodyPr/>
        <a:lstStyle/>
        <a:p>
          <a:endParaRPr lang="ru-RU"/>
        </a:p>
      </dgm:t>
    </dgm:pt>
    <dgm:pt modelId="{B81553EA-5CFD-4D95-8EAD-82B204E0D12E}" type="sibTrans" cxnId="{6A5016B3-1C01-4A30-8A72-7DDF140D0B01}">
      <dgm:prSet/>
      <dgm:spPr/>
      <dgm:t>
        <a:bodyPr/>
        <a:lstStyle/>
        <a:p>
          <a:endParaRPr lang="ru-RU"/>
        </a:p>
      </dgm:t>
    </dgm:pt>
    <dgm:pt modelId="{25B0A803-06F7-45D7-A26F-D6FD9F38134F}">
      <dgm:prSet/>
      <dgm:spPr/>
      <dgm:t>
        <a:bodyPr/>
        <a:lstStyle/>
        <a:p>
          <a:r>
            <a:rPr lang="ru-RU" dirty="0" smtClean="0"/>
            <a:t>Абон. приложение</a:t>
          </a:r>
          <a:endParaRPr lang="en-US" dirty="0" smtClean="0"/>
        </a:p>
        <a:p>
          <a:r>
            <a:rPr lang="en-US" dirty="0" err="1" smtClean="0"/>
            <a:t>fw_subscribers</a:t>
          </a:r>
          <a:endParaRPr lang="ru-RU" dirty="0"/>
        </a:p>
      </dgm:t>
    </dgm:pt>
    <dgm:pt modelId="{5FF441BD-42D1-4692-A603-323C7AAFE34A}" type="parTrans" cxnId="{6FC94191-B894-4C5E-A2F5-9FA156B220CE}">
      <dgm:prSet/>
      <dgm:spPr/>
      <dgm:t>
        <a:bodyPr/>
        <a:lstStyle/>
        <a:p>
          <a:endParaRPr lang="ru-RU"/>
        </a:p>
      </dgm:t>
    </dgm:pt>
    <dgm:pt modelId="{3A4691EB-6686-4C4B-95EF-118F94E951D4}" type="sibTrans" cxnId="{6FC94191-B894-4C5E-A2F5-9FA156B220CE}">
      <dgm:prSet/>
      <dgm:spPr/>
      <dgm:t>
        <a:bodyPr/>
        <a:lstStyle/>
        <a:p>
          <a:endParaRPr lang="ru-RU"/>
        </a:p>
      </dgm:t>
    </dgm:pt>
    <dgm:pt modelId="{BB515BB0-F2F7-4951-AD29-E6FE585962BB}">
      <dgm:prSet/>
      <dgm:spPr/>
      <dgm:t>
        <a:bodyPr/>
        <a:lstStyle/>
        <a:p>
          <a:r>
            <a:rPr lang="ru-RU" dirty="0" smtClean="0"/>
            <a:t>Контракт</a:t>
          </a:r>
          <a:endParaRPr lang="en-US" dirty="0" smtClean="0"/>
        </a:p>
        <a:p>
          <a:r>
            <a:rPr lang="en-US" dirty="0" err="1" smtClean="0"/>
            <a:t>fw_contracts</a:t>
          </a:r>
          <a:endParaRPr lang="ru-RU" dirty="0"/>
        </a:p>
      </dgm:t>
    </dgm:pt>
    <dgm:pt modelId="{8982513D-197C-41FD-BFD9-4F3052698094}" type="parTrans" cxnId="{5673AEB2-5988-4AFB-8F42-82E2C64231F0}">
      <dgm:prSet/>
      <dgm:spPr/>
      <dgm:t>
        <a:bodyPr/>
        <a:lstStyle/>
        <a:p>
          <a:endParaRPr lang="ru-RU"/>
        </a:p>
      </dgm:t>
    </dgm:pt>
    <dgm:pt modelId="{417921A0-FB1D-427A-9AE0-9DF507C707D1}" type="sibTrans" cxnId="{5673AEB2-5988-4AFB-8F42-82E2C64231F0}">
      <dgm:prSet/>
      <dgm:spPr/>
      <dgm:t>
        <a:bodyPr/>
        <a:lstStyle/>
        <a:p>
          <a:endParaRPr lang="ru-RU"/>
        </a:p>
      </dgm:t>
    </dgm:pt>
    <dgm:pt modelId="{BF138BA1-4277-4432-9658-BB1E233C673A}">
      <dgm:prSet/>
      <dgm:spPr/>
      <dgm:t>
        <a:bodyPr/>
        <a:lstStyle/>
        <a:p>
          <a:r>
            <a:rPr lang="ru-RU" dirty="0" smtClean="0"/>
            <a:t>Клиент</a:t>
          </a:r>
        </a:p>
        <a:p>
          <a:r>
            <a:rPr lang="en-US" dirty="0" err="1" smtClean="0"/>
            <a:t>fw_clients</a:t>
          </a:r>
          <a:endParaRPr lang="ru-RU" dirty="0"/>
        </a:p>
      </dgm:t>
    </dgm:pt>
    <dgm:pt modelId="{8509CB03-A528-4E7D-9EBF-A833EB9825AE}" type="parTrans" cxnId="{C05A0E2E-BCD0-440B-9307-0698BCD39C08}">
      <dgm:prSet/>
      <dgm:spPr/>
      <dgm:t>
        <a:bodyPr/>
        <a:lstStyle/>
        <a:p>
          <a:endParaRPr lang="ru-RU"/>
        </a:p>
      </dgm:t>
    </dgm:pt>
    <dgm:pt modelId="{C37B7F67-EC0A-41E9-A66C-D0C34A69C2D7}" type="sibTrans" cxnId="{C05A0E2E-BCD0-440B-9307-0698BCD39C08}">
      <dgm:prSet/>
      <dgm:spPr/>
      <dgm:t>
        <a:bodyPr/>
        <a:lstStyle/>
        <a:p>
          <a:endParaRPr lang="ru-RU"/>
        </a:p>
      </dgm:t>
    </dgm:pt>
    <dgm:pt modelId="{554683E4-792F-47AD-B56E-9308C458AF69}" type="pres">
      <dgm:prSet presAssocID="{2D15CD57-D0DA-4437-B6F4-3F441BE648CD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F374DCDD-52D1-4CDA-95D6-D53EB2130B1D}" type="pres">
      <dgm:prSet presAssocID="{BF138BA1-4277-4432-9658-BB1E233C673A}" presName="composite" presStyleCnt="0"/>
      <dgm:spPr/>
    </dgm:pt>
    <dgm:pt modelId="{7B82794D-B46D-40D9-AEC6-A6D401ECAAE7}" type="pres">
      <dgm:prSet presAssocID="{BF138BA1-4277-4432-9658-BB1E233C673A}" presName="bentUpArrow1" presStyleLbl="alignImgPlace1" presStyleIdx="0" presStyleCnt="5" custScaleX="59183" custScaleY="97635"/>
      <dgm:spPr/>
    </dgm:pt>
    <dgm:pt modelId="{22A52F45-AD29-490A-8D2C-5CBACEE44F4A}" type="pres">
      <dgm:prSet presAssocID="{BF138BA1-4277-4432-9658-BB1E233C673A}" presName="ParentText" presStyleLbl="node1" presStyleIdx="0" presStyleCnt="6" custScaleX="18476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635129-5517-4FD4-A67D-C0FFF2B66C14}" type="pres">
      <dgm:prSet presAssocID="{BF138BA1-4277-4432-9658-BB1E233C673A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352A717A-98B5-421B-B5BE-3ADF3E092940}" type="pres">
      <dgm:prSet presAssocID="{C37B7F67-EC0A-41E9-A66C-D0C34A69C2D7}" presName="sibTrans" presStyleCnt="0"/>
      <dgm:spPr/>
    </dgm:pt>
    <dgm:pt modelId="{0D25417E-BB21-42D4-817C-7521D859D71B}" type="pres">
      <dgm:prSet presAssocID="{BB515BB0-F2F7-4951-AD29-E6FE585962BB}" presName="composite" presStyleCnt="0"/>
      <dgm:spPr/>
    </dgm:pt>
    <dgm:pt modelId="{D8C74959-8C0C-433F-85AF-059D4110E558}" type="pres">
      <dgm:prSet presAssocID="{BB515BB0-F2F7-4951-AD29-E6FE585962BB}" presName="bentUpArrow1" presStyleLbl="alignImgPlace1" presStyleIdx="1" presStyleCnt="5" custScaleX="59183" custScaleY="97635"/>
      <dgm:spPr/>
    </dgm:pt>
    <dgm:pt modelId="{97D6C13E-DE4E-4561-902E-2E7B063604F1}" type="pres">
      <dgm:prSet presAssocID="{BB515BB0-F2F7-4951-AD29-E6FE585962BB}" presName="ParentText" presStyleLbl="node1" presStyleIdx="1" presStyleCnt="6" custScaleX="18476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F18DDD5-9DEC-4B5C-A2B2-612340ADE39F}" type="pres">
      <dgm:prSet presAssocID="{BB515BB0-F2F7-4951-AD29-E6FE585962BB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3F8A4C1F-3EF9-4942-8744-9D8655F345A9}" type="pres">
      <dgm:prSet presAssocID="{417921A0-FB1D-427A-9AE0-9DF507C707D1}" presName="sibTrans" presStyleCnt="0"/>
      <dgm:spPr/>
    </dgm:pt>
    <dgm:pt modelId="{6476F605-388D-4A89-ADF9-0E51C4633746}" type="pres">
      <dgm:prSet presAssocID="{25B0A803-06F7-45D7-A26F-D6FD9F38134F}" presName="composite" presStyleCnt="0"/>
      <dgm:spPr/>
    </dgm:pt>
    <dgm:pt modelId="{A4926E5F-5F1E-498E-B83A-9CC3BDBEA9AB}" type="pres">
      <dgm:prSet presAssocID="{25B0A803-06F7-45D7-A26F-D6FD9F38134F}" presName="bentUpArrow1" presStyleLbl="alignImgPlace1" presStyleIdx="2" presStyleCnt="5" custScaleX="59183" custScaleY="97635"/>
      <dgm:spPr/>
    </dgm:pt>
    <dgm:pt modelId="{1429B3BE-F163-4327-8F57-0E68B6385A4B}" type="pres">
      <dgm:prSet presAssocID="{25B0A803-06F7-45D7-A26F-D6FD9F38134F}" presName="ParentText" presStyleLbl="node1" presStyleIdx="2" presStyleCnt="6" custScaleX="18476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2A52ED0-C47E-4BBD-8907-A0A9A3E8003C}" type="pres">
      <dgm:prSet presAssocID="{25B0A803-06F7-45D7-A26F-D6FD9F38134F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853ED23C-33CE-4DEE-933D-9FEDDA7BDFA4}" type="pres">
      <dgm:prSet presAssocID="{3A4691EB-6686-4C4B-95EF-118F94E951D4}" presName="sibTrans" presStyleCnt="0"/>
      <dgm:spPr/>
    </dgm:pt>
    <dgm:pt modelId="{410EF139-2415-474C-9018-DE1C3DE88906}" type="pres">
      <dgm:prSet presAssocID="{3AC9BA9A-2C5D-4946-9550-D4D9798FCE8A}" presName="composite" presStyleCnt="0"/>
      <dgm:spPr/>
    </dgm:pt>
    <dgm:pt modelId="{851417C5-6809-4CA4-9469-4D0579A630AA}" type="pres">
      <dgm:prSet presAssocID="{3AC9BA9A-2C5D-4946-9550-D4D9798FCE8A}" presName="bentUpArrow1" presStyleLbl="alignImgPlace1" presStyleIdx="3" presStyleCnt="5" custScaleX="59183" custScaleY="97635"/>
      <dgm:spPr/>
    </dgm:pt>
    <dgm:pt modelId="{818780BB-021D-415F-8AE5-830712CAA899}" type="pres">
      <dgm:prSet presAssocID="{3AC9BA9A-2C5D-4946-9550-D4D9798FCE8A}" presName="ParentText" presStyleLbl="node1" presStyleIdx="3" presStyleCnt="6" custScaleX="18476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CFE33AB-AE0F-4C4E-8384-3FBBE377E591}" type="pres">
      <dgm:prSet presAssocID="{3AC9BA9A-2C5D-4946-9550-D4D9798FCE8A}" presName="ChildText" presStyleLbl="revTx" presStyleIdx="3" presStyleCnt="5" custLinFactNeighborX="86914" custLinFactNeighborY="-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610E72-9383-447B-A392-C5E01E21CAB8}" type="pres">
      <dgm:prSet presAssocID="{29605A33-2AE7-4EDA-89CC-D4931152850E}" presName="sibTrans" presStyleCnt="0"/>
      <dgm:spPr/>
    </dgm:pt>
    <dgm:pt modelId="{FBA9A148-9C8E-45BA-B796-54D2F4F17328}" type="pres">
      <dgm:prSet presAssocID="{5D7BAF64-B8BB-49D1-AA13-32FCE42C9EC5}" presName="composite" presStyleCnt="0"/>
      <dgm:spPr/>
    </dgm:pt>
    <dgm:pt modelId="{EE67A2D0-5CA0-47C1-8871-1733B5BF1FFF}" type="pres">
      <dgm:prSet presAssocID="{5D7BAF64-B8BB-49D1-AA13-32FCE42C9EC5}" presName="bentUpArrow1" presStyleLbl="alignImgPlace1" presStyleIdx="4" presStyleCnt="5" custScaleX="59183" custScaleY="97635"/>
      <dgm:spPr/>
    </dgm:pt>
    <dgm:pt modelId="{283D9348-4D86-4406-8A5E-7D745BBAE9D1}" type="pres">
      <dgm:prSet presAssocID="{5D7BAF64-B8BB-49D1-AA13-32FCE42C9EC5}" presName="ParentText" presStyleLbl="node1" presStyleIdx="4" presStyleCnt="6" custScaleX="18476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DB031B4-CE33-418D-AACF-78D8E915C1C6}" type="pres">
      <dgm:prSet presAssocID="{5D7BAF64-B8BB-49D1-AA13-32FCE42C9EC5}" presName="ChildText" presStyleLbl="revTx" presStyleIdx="4" presStyleCnt="5" custLinFactNeighborX="86914" custLinFactNeighborY="-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EEC7CC1-2E72-423A-B14D-A3CBCAA48BB9}" type="pres">
      <dgm:prSet presAssocID="{C650EA74-E2E6-4D63-92ED-7CA264A65635}" presName="sibTrans" presStyleCnt="0"/>
      <dgm:spPr/>
    </dgm:pt>
    <dgm:pt modelId="{6F61FD4C-BA9D-43DE-B6D3-3ED035148848}" type="pres">
      <dgm:prSet presAssocID="{C531414B-DA64-451D-B349-8D758EB1255E}" presName="composite" presStyleCnt="0"/>
      <dgm:spPr/>
    </dgm:pt>
    <dgm:pt modelId="{BF018C63-A63E-4B1C-B7EF-A053A30139AF}" type="pres">
      <dgm:prSet presAssocID="{C531414B-DA64-451D-B349-8D758EB1255E}" presName="ParentText" presStyleLbl="node1" presStyleIdx="5" presStyleCnt="6" custScaleX="18476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707F452-8FEC-4937-A299-29482280C6F1}" type="presOf" srcId="{BF138BA1-4277-4432-9658-BB1E233C673A}" destId="{22A52F45-AD29-490A-8D2C-5CBACEE44F4A}" srcOrd="0" destOrd="0" presId="urn:microsoft.com/office/officeart/2005/8/layout/StepDownProcess"/>
    <dgm:cxn modelId="{99F84499-BAF5-4F16-8140-7529482D25C4}" type="presOf" srcId="{5D7BAF64-B8BB-49D1-AA13-32FCE42C9EC5}" destId="{283D9348-4D86-4406-8A5E-7D745BBAE9D1}" srcOrd="0" destOrd="0" presId="urn:microsoft.com/office/officeart/2005/8/layout/StepDownProcess"/>
    <dgm:cxn modelId="{C05A0E2E-BCD0-440B-9307-0698BCD39C08}" srcId="{2D15CD57-D0DA-4437-B6F4-3F441BE648CD}" destId="{BF138BA1-4277-4432-9658-BB1E233C673A}" srcOrd="0" destOrd="0" parTransId="{8509CB03-A528-4E7D-9EBF-A833EB9825AE}" sibTransId="{C37B7F67-EC0A-41E9-A66C-D0C34A69C2D7}"/>
    <dgm:cxn modelId="{A6D4583A-D678-474C-A431-C99431F8CF4A}" type="presOf" srcId="{C531414B-DA64-451D-B349-8D758EB1255E}" destId="{BF018C63-A63E-4B1C-B7EF-A053A30139AF}" srcOrd="0" destOrd="0" presId="urn:microsoft.com/office/officeart/2005/8/layout/StepDownProcess"/>
    <dgm:cxn modelId="{68B04DD5-ED58-41CE-A9E3-D199722BFD85}" srcId="{2D15CD57-D0DA-4437-B6F4-3F441BE648CD}" destId="{5D7BAF64-B8BB-49D1-AA13-32FCE42C9EC5}" srcOrd="4" destOrd="0" parTransId="{615543C5-4885-4391-9352-DC91AB17CA08}" sibTransId="{C650EA74-E2E6-4D63-92ED-7CA264A65635}"/>
    <dgm:cxn modelId="{6FC94191-B894-4C5E-A2F5-9FA156B220CE}" srcId="{2D15CD57-D0DA-4437-B6F4-3F441BE648CD}" destId="{25B0A803-06F7-45D7-A26F-D6FD9F38134F}" srcOrd="2" destOrd="0" parTransId="{5FF441BD-42D1-4692-A603-323C7AAFE34A}" sibTransId="{3A4691EB-6686-4C4B-95EF-118F94E951D4}"/>
    <dgm:cxn modelId="{DEA685ED-CAA9-4F91-A351-83FBA3D6AD8A}" type="presOf" srcId="{25B0A803-06F7-45D7-A26F-D6FD9F38134F}" destId="{1429B3BE-F163-4327-8F57-0E68B6385A4B}" srcOrd="0" destOrd="0" presId="urn:microsoft.com/office/officeart/2005/8/layout/StepDownProcess"/>
    <dgm:cxn modelId="{A699D808-6BAA-4A6D-85BB-1454FB69552E}" srcId="{2D15CD57-D0DA-4437-B6F4-3F441BE648CD}" destId="{3AC9BA9A-2C5D-4946-9550-D4D9798FCE8A}" srcOrd="3" destOrd="0" parTransId="{7BF198B5-47FA-4B30-9214-186A754464AF}" sibTransId="{29605A33-2AE7-4EDA-89CC-D4931152850E}"/>
    <dgm:cxn modelId="{2BADC1C2-6A49-4075-9BED-0708F7043ED1}" type="presOf" srcId="{BB515BB0-F2F7-4951-AD29-E6FE585962BB}" destId="{97D6C13E-DE4E-4561-902E-2E7B063604F1}" srcOrd="0" destOrd="0" presId="urn:microsoft.com/office/officeart/2005/8/layout/StepDownProcess"/>
    <dgm:cxn modelId="{5673AEB2-5988-4AFB-8F42-82E2C64231F0}" srcId="{2D15CD57-D0DA-4437-B6F4-3F441BE648CD}" destId="{BB515BB0-F2F7-4951-AD29-E6FE585962BB}" srcOrd="1" destOrd="0" parTransId="{8982513D-197C-41FD-BFD9-4F3052698094}" sibTransId="{417921A0-FB1D-427A-9AE0-9DF507C707D1}"/>
    <dgm:cxn modelId="{0D4498D6-486D-499F-BA8C-B753C1187E8E}" type="presOf" srcId="{3AC9BA9A-2C5D-4946-9550-D4D9798FCE8A}" destId="{818780BB-021D-415F-8AE5-830712CAA899}" srcOrd="0" destOrd="0" presId="urn:microsoft.com/office/officeart/2005/8/layout/StepDownProcess"/>
    <dgm:cxn modelId="{41D7F462-613C-431A-90AF-072ACE6D87D2}" type="presOf" srcId="{2D15CD57-D0DA-4437-B6F4-3F441BE648CD}" destId="{554683E4-792F-47AD-B56E-9308C458AF69}" srcOrd="0" destOrd="0" presId="urn:microsoft.com/office/officeart/2005/8/layout/StepDownProcess"/>
    <dgm:cxn modelId="{6A5016B3-1C01-4A30-8A72-7DDF140D0B01}" srcId="{2D15CD57-D0DA-4437-B6F4-3F441BE648CD}" destId="{C531414B-DA64-451D-B349-8D758EB1255E}" srcOrd="5" destOrd="0" parTransId="{36D4E54C-7EE7-40C5-BAC5-22AFF669F217}" sibTransId="{B81553EA-5CFD-4D95-8EAD-82B204E0D12E}"/>
    <dgm:cxn modelId="{05A0E849-24D1-4336-B5F3-9575C2B7A992}" type="presParOf" srcId="{554683E4-792F-47AD-B56E-9308C458AF69}" destId="{F374DCDD-52D1-4CDA-95D6-D53EB2130B1D}" srcOrd="0" destOrd="0" presId="urn:microsoft.com/office/officeart/2005/8/layout/StepDownProcess"/>
    <dgm:cxn modelId="{E104B4E0-0715-4798-AA17-6883662079BF}" type="presParOf" srcId="{F374DCDD-52D1-4CDA-95D6-D53EB2130B1D}" destId="{7B82794D-B46D-40D9-AEC6-A6D401ECAAE7}" srcOrd="0" destOrd="0" presId="urn:microsoft.com/office/officeart/2005/8/layout/StepDownProcess"/>
    <dgm:cxn modelId="{608EF428-8EA9-40B7-B81A-FA54D6EE9EE0}" type="presParOf" srcId="{F374DCDD-52D1-4CDA-95D6-D53EB2130B1D}" destId="{22A52F45-AD29-490A-8D2C-5CBACEE44F4A}" srcOrd="1" destOrd="0" presId="urn:microsoft.com/office/officeart/2005/8/layout/StepDownProcess"/>
    <dgm:cxn modelId="{4681043E-331E-4B7A-8965-DF930E48FB54}" type="presParOf" srcId="{F374DCDD-52D1-4CDA-95D6-D53EB2130B1D}" destId="{82635129-5517-4FD4-A67D-C0FFF2B66C14}" srcOrd="2" destOrd="0" presId="urn:microsoft.com/office/officeart/2005/8/layout/StepDownProcess"/>
    <dgm:cxn modelId="{AF739AA8-E92E-49E8-A555-F68D7E179221}" type="presParOf" srcId="{554683E4-792F-47AD-B56E-9308C458AF69}" destId="{352A717A-98B5-421B-B5BE-3ADF3E092940}" srcOrd="1" destOrd="0" presId="urn:microsoft.com/office/officeart/2005/8/layout/StepDownProcess"/>
    <dgm:cxn modelId="{24B3B688-9DEF-44C4-84F8-D58D699213F8}" type="presParOf" srcId="{554683E4-792F-47AD-B56E-9308C458AF69}" destId="{0D25417E-BB21-42D4-817C-7521D859D71B}" srcOrd="2" destOrd="0" presId="urn:microsoft.com/office/officeart/2005/8/layout/StepDownProcess"/>
    <dgm:cxn modelId="{E15F6ED7-B865-4A26-9088-75D38DA74A05}" type="presParOf" srcId="{0D25417E-BB21-42D4-817C-7521D859D71B}" destId="{D8C74959-8C0C-433F-85AF-059D4110E558}" srcOrd="0" destOrd="0" presId="urn:microsoft.com/office/officeart/2005/8/layout/StepDownProcess"/>
    <dgm:cxn modelId="{A0EA72CB-9755-4FA6-A1B1-6F3F5D3BD9E4}" type="presParOf" srcId="{0D25417E-BB21-42D4-817C-7521D859D71B}" destId="{97D6C13E-DE4E-4561-902E-2E7B063604F1}" srcOrd="1" destOrd="0" presId="urn:microsoft.com/office/officeart/2005/8/layout/StepDownProcess"/>
    <dgm:cxn modelId="{9C55CBB2-C87E-48A8-A9A6-25329D56B97A}" type="presParOf" srcId="{0D25417E-BB21-42D4-817C-7521D859D71B}" destId="{0F18DDD5-9DEC-4B5C-A2B2-612340ADE39F}" srcOrd="2" destOrd="0" presId="urn:microsoft.com/office/officeart/2005/8/layout/StepDownProcess"/>
    <dgm:cxn modelId="{D6273D5F-AD19-4B66-B1F8-D6D5F164CE27}" type="presParOf" srcId="{554683E4-792F-47AD-B56E-9308C458AF69}" destId="{3F8A4C1F-3EF9-4942-8744-9D8655F345A9}" srcOrd="3" destOrd="0" presId="urn:microsoft.com/office/officeart/2005/8/layout/StepDownProcess"/>
    <dgm:cxn modelId="{4D7F9556-6E8D-4F97-8FFD-2F7E8FB14181}" type="presParOf" srcId="{554683E4-792F-47AD-B56E-9308C458AF69}" destId="{6476F605-388D-4A89-ADF9-0E51C4633746}" srcOrd="4" destOrd="0" presId="urn:microsoft.com/office/officeart/2005/8/layout/StepDownProcess"/>
    <dgm:cxn modelId="{EFF7F7D1-1EDD-42CF-A89B-3720DB1E6A20}" type="presParOf" srcId="{6476F605-388D-4A89-ADF9-0E51C4633746}" destId="{A4926E5F-5F1E-498E-B83A-9CC3BDBEA9AB}" srcOrd="0" destOrd="0" presId="urn:microsoft.com/office/officeart/2005/8/layout/StepDownProcess"/>
    <dgm:cxn modelId="{0C909282-6D95-4108-B06C-4B7D1C406CC5}" type="presParOf" srcId="{6476F605-388D-4A89-ADF9-0E51C4633746}" destId="{1429B3BE-F163-4327-8F57-0E68B6385A4B}" srcOrd="1" destOrd="0" presId="urn:microsoft.com/office/officeart/2005/8/layout/StepDownProcess"/>
    <dgm:cxn modelId="{EB0A0182-4E96-40A6-B00D-2D9111DD0CEB}" type="presParOf" srcId="{6476F605-388D-4A89-ADF9-0E51C4633746}" destId="{32A52ED0-C47E-4BBD-8907-A0A9A3E8003C}" srcOrd="2" destOrd="0" presId="urn:microsoft.com/office/officeart/2005/8/layout/StepDownProcess"/>
    <dgm:cxn modelId="{4236B56E-8CFB-46D0-BA20-8EDDAA1F8464}" type="presParOf" srcId="{554683E4-792F-47AD-B56E-9308C458AF69}" destId="{853ED23C-33CE-4DEE-933D-9FEDDA7BDFA4}" srcOrd="5" destOrd="0" presId="urn:microsoft.com/office/officeart/2005/8/layout/StepDownProcess"/>
    <dgm:cxn modelId="{DA028A7C-CDE7-4888-B939-DDC04C6F0991}" type="presParOf" srcId="{554683E4-792F-47AD-B56E-9308C458AF69}" destId="{410EF139-2415-474C-9018-DE1C3DE88906}" srcOrd="6" destOrd="0" presId="urn:microsoft.com/office/officeart/2005/8/layout/StepDownProcess"/>
    <dgm:cxn modelId="{EBB3F558-F8D4-4B8A-9DFB-081FFD33D91F}" type="presParOf" srcId="{410EF139-2415-474C-9018-DE1C3DE88906}" destId="{851417C5-6809-4CA4-9469-4D0579A630AA}" srcOrd="0" destOrd="0" presId="urn:microsoft.com/office/officeart/2005/8/layout/StepDownProcess"/>
    <dgm:cxn modelId="{24FE971E-EC6D-49D8-BA44-83C50D8915AD}" type="presParOf" srcId="{410EF139-2415-474C-9018-DE1C3DE88906}" destId="{818780BB-021D-415F-8AE5-830712CAA899}" srcOrd="1" destOrd="0" presId="urn:microsoft.com/office/officeart/2005/8/layout/StepDownProcess"/>
    <dgm:cxn modelId="{5C02B3D5-2E15-4B85-A94A-36B4965EC02A}" type="presParOf" srcId="{410EF139-2415-474C-9018-DE1C3DE88906}" destId="{4CFE33AB-AE0F-4C4E-8384-3FBBE377E591}" srcOrd="2" destOrd="0" presId="urn:microsoft.com/office/officeart/2005/8/layout/StepDownProcess"/>
    <dgm:cxn modelId="{D1DC3015-3137-4AE6-88B1-E7C502FDB714}" type="presParOf" srcId="{554683E4-792F-47AD-B56E-9308C458AF69}" destId="{6D610E72-9383-447B-A392-C5E01E21CAB8}" srcOrd="7" destOrd="0" presId="urn:microsoft.com/office/officeart/2005/8/layout/StepDownProcess"/>
    <dgm:cxn modelId="{E0F38886-7855-47F6-9F20-C04C4E59ACC5}" type="presParOf" srcId="{554683E4-792F-47AD-B56E-9308C458AF69}" destId="{FBA9A148-9C8E-45BA-B796-54D2F4F17328}" srcOrd="8" destOrd="0" presId="urn:microsoft.com/office/officeart/2005/8/layout/StepDownProcess"/>
    <dgm:cxn modelId="{E512F595-1007-45AF-9905-0C5FF271B4B9}" type="presParOf" srcId="{FBA9A148-9C8E-45BA-B796-54D2F4F17328}" destId="{EE67A2D0-5CA0-47C1-8871-1733B5BF1FFF}" srcOrd="0" destOrd="0" presId="urn:microsoft.com/office/officeart/2005/8/layout/StepDownProcess"/>
    <dgm:cxn modelId="{EEC6A38C-D3EC-48B9-A330-50850353E6FB}" type="presParOf" srcId="{FBA9A148-9C8E-45BA-B796-54D2F4F17328}" destId="{283D9348-4D86-4406-8A5E-7D745BBAE9D1}" srcOrd="1" destOrd="0" presId="urn:microsoft.com/office/officeart/2005/8/layout/StepDownProcess"/>
    <dgm:cxn modelId="{C22C1FDA-7ACF-457E-B94C-D8AD31EC4BEE}" type="presParOf" srcId="{FBA9A148-9C8E-45BA-B796-54D2F4F17328}" destId="{9DB031B4-CE33-418D-AACF-78D8E915C1C6}" srcOrd="2" destOrd="0" presId="urn:microsoft.com/office/officeart/2005/8/layout/StepDownProcess"/>
    <dgm:cxn modelId="{90BAF525-DE8C-47E3-8285-764BADAFF802}" type="presParOf" srcId="{554683E4-792F-47AD-B56E-9308C458AF69}" destId="{8EEC7CC1-2E72-423A-B14D-A3CBCAA48BB9}" srcOrd="9" destOrd="0" presId="urn:microsoft.com/office/officeart/2005/8/layout/StepDownProcess"/>
    <dgm:cxn modelId="{A263F316-AD7B-4465-8D26-8391EADA6B63}" type="presParOf" srcId="{554683E4-792F-47AD-B56E-9308C458AF69}" destId="{6F61FD4C-BA9D-43DE-B6D3-3ED035148848}" srcOrd="10" destOrd="0" presId="urn:microsoft.com/office/officeart/2005/8/layout/StepDownProcess"/>
    <dgm:cxn modelId="{C50E3F3C-7FB1-4209-8DA7-F5C5A85B38C2}" type="presParOf" srcId="{6F61FD4C-BA9D-43DE-B6D3-3ED035148848}" destId="{BF018C63-A63E-4B1C-B7EF-A053A30139AF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2794D-B46D-40D9-AEC6-A6D401ECAAE7}">
      <dsp:nvSpPr>
        <dsp:cNvPr id="0" name=""/>
        <dsp:cNvSpPr/>
      </dsp:nvSpPr>
      <dsp:spPr>
        <a:xfrm rot="5400000">
          <a:off x="1697831" y="1002085"/>
          <a:ext cx="702922" cy="48508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A52F45-AD29-490A-8D2C-5CBACEE44F4A}">
      <dsp:nvSpPr>
        <dsp:cNvPr id="0" name=""/>
        <dsp:cNvSpPr/>
      </dsp:nvSpPr>
      <dsp:spPr>
        <a:xfrm>
          <a:off x="984912" y="36731"/>
          <a:ext cx="2239296" cy="84833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Клиент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fw_clients</a:t>
          </a:r>
          <a:endParaRPr lang="ru-RU" sz="1800" kern="1200" dirty="0"/>
        </a:p>
      </dsp:txBody>
      <dsp:txXfrm>
        <a:off x="1026332" y="78151"/>
        <a:ext cx="2156456" cy="765499"/>
      </dsp:txXfrm>
    </dsp:sp>
    <dsp:sp modelId="{82635129-5517-4FD4-A67D-C0FFF2B66C14}">
      <dsp:nvSpPr>
        <dsp:cNvPr id="0" name=""/>
        <dsp:cNvSpPr/>
      </dsp:nvSpPr>
      <dsp:spPr>
        <a:xfrm>
          <a:off x="2710545" y="117640"/>
          <a:ext cx="881471" cy="685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74959-8C0C-433F-85AF-059D4110E558}">
      <dsp:nvSpPr>
        <dsp:cNvPr id="0" name=""/>
        <dsp:cNvSpPr/>
      </dsp:nvSpPr>
      <dsp:spPr>
        <a:xfrm rot="5400000">
          <a:off x="2949242" y="1946537"/>
          <a:ext cx="702922" cy="48508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D6C13E-DE4E-4561-902E-2E7B063604F1}">
      <dsp:nvSpPr>
        <dsp:cNvPr id="0" name=""/>
        <dsp:cNvSpPr/>
      </dsp:nvSpPr>
      <dsp:spPr>
        <a:xfrm>
          <a:off x="2236322" y="981184"/>
          <a:ext cx="2239296" cy="84833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Контракт</a:t>
          </a:r>
          <a:endParaRPr lang="en-US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fw_contracts</a:t>
          </a:r>
          <a:endParaRPr lang="ru-RU" sz="1800" kern="1200" dirty="0"/>
        </a:p>
      </dsp:txBody>
      <dsp:txXfrm>
        <a:off x="2277742" y="1022604"/>
        <a:ext cx="2156456" cy="765499"/>
      </dsp:txXfrm>
    </dsp:sp>
    <dsp:sp modelId="{0F18DDD5-9DEC-4B5C-A2B2-612340ADE39F}">
      <dsp:nvSpPr>
        <dsp:cNvPr id="0" name=""/>
        <dsp:cNvSpPr/>
      </dsp:nvSpPr>
      <dsp:spPr>
        <a:xfrm>
          <a:off x="3961956" y="1062092"/>
          <a:ext cx="881471" cy="685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926E5F-5F1E-498E-B83A-9CC3BDBEA9AB}">
      <dsp:nvSpPr>
        <dsp:cNvPr id="0" name=""/>
        <dsp:cNvSpPr/>
      </dsp:nvSpPr>
      <dsp:spPr>
        <a:xfrm rot="5400000">
          <a:off x="4200652" y="2890989"/>
          <a:ext cx="702922" cy="48508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29B3BE-F163-4327-8F57-0E68B6385A4B}">
      <dsp:nvSpPr>
        <dsp:cNvPr id="0" name=""/>
        <dsp:cNvSpPr/>
      </dsp:nvSpPr>
      <dsp:spPr>
        <a:xfrm>
          <a:off x="3487733" y="1925636"/>
          <a:ext cx="2239296" cy="84833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Абон. приложение</a:t>
          </a:r>
          <a:endParaRPr lang="en-US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fw_subscribers</a:t>
          </a:r>
          <a:endParaRPr lang="ru-RU" sz="1800" kern="1200" dirty="0"/>
        </a:p>
      </dsp:txBody>
      <dsp:txXfrm>
        <a:off x="3529153" y="1967056"/>
        <a:ext cx="2156456" cy="765499"/>
      </dsp:txXfrm>
    </dsp:sp>
    <dsp:sp modelId="{32A52ED0-C47E-4BBD-8907-A0A9A3E8003C}">
      <dsp:nvSpPr>
        <dsp:cNvPr id="0" name=""/>
        <dsp:cNvSpPr/>
      </dsp:nvSpPr>
      <dsp:spPr>
        <a:xfrm>
          <a:off x="5213366" y="2006544"/>
          <a:ext cx="881471" cy="685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417C5-6809-4CA4-9469-4D0579A630AA}">
      <dsp:nvSpPr>
        <dsp:cNvPr id="0" name=""/>
        <dsp:cNvSpPr/>
      </dsp:nvSpPr>
      <dsp:spPr>
        <a:xfrm rot="5400000">
          <a:off x="5452062" y="3835441"/>
          <a:ext cx="702922" cy="48508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8780BB-021D-415F-8AE5-830712CAA899}">
      <dsp:nvSpPr>
        <dsp:cNvPr id="0" name=""/>
        <dsp:cNvSpPr/>
      </dsp:nvSpPr>
      <dsp:spPr>
        <a:xfrm>
          <a:off x="4739143" y="2870088"/>
          <a:ext cx="2239296" cy="84833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Продукт</a:t>
          </a:r>
          <a:endParaRPr lang="en-US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fw_products</a:t>
          </a:r>
          <a:endParaRPr lang="ru-RU" sz="1800" kern="1200" dirty="0"/>
        </a:p>
      </dsp:txBody>
      <dsp:txXfrm>
        <a:off x="4780563" y="2911508"/>
        <a:ext cx="2156456" cy="765499"/>
      </dsp:txXfrm>
    </dsp:sp>
    <dsp:sp modelId="{4CFE33AB-AE0F-4C4E-8384-3FBBE377E591}">
      <dsp:nvSpPr>
        <dsp:cNvPr id="0" name=""/>
        <dsp:cNvSpPr/>
      </dsp:nvSpPr>
      <dsp:spPr>
        <a:xfrm>
          <a:off x="7230898" y="2926285"/>
          <a:ext cx="881471" cy="685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7A2D0-5CA0-47C1-8871-1733B5BF1FFF}">
      <dsp:nvSpPr>
        <dsp:cNvPr id="0" name=""/>
        <dsp:cNvSpPr/>
      </dsp:nvSpPr>
      <dsp:spPr>
        <a:xfrm rot="5400000">
          <a:off x="6703473" y="4779893"/>
          <a:ext cx="702922" cy="48508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D9348-4D86-4406-8A5E-7D745BBAE9D1}">
      <dsp:nvSpPr>
        <dsp:cNvPr id="0" name=""/>
        <dsp:cNvSpPr/>
      </dsp:nvSpPr>
      <dsp:spPr>
        <a:xfrm>
          <a:off x="5990553" y="3814540"/>
          <a:ext cx="2239296" cy="84833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Услуга</a:t>
          </a:r>
          <a:endParaRPr lang="en-US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fw_services</a:t>
          </a:r>
          <a:endParaRPr lang="ru-RU" sz="1800" kern="1200" dirty="0"/>
        </a:p>
      </dsp:txBody>
      <dsp:txXfrm>
        <a:off x="6031973" y="3855960"/>
        <a:ext cx="2156456" cy="765499"/>
      </dsp:txXfrm>
    </dsp:sp>
    <dsp:sp modelId="{9DB031B4-CE33-418D-AACF-78D8E915C1C6}">
      <dsp:nvSpPr>
        <dsp:cNvPr id="0" name=""/>
        <dsp:cNvSpPr/>
      </dsp:nvSpPr>
      <dsp:spPr>
        <a:xfrm>
          <a:off x="8482309" y="3870737"/>
          <a:ext cx="881471" cy="685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018C63-A63E-4B1C-B7EF-A053A30139AF}">
      <dsp:nvSpPr>
        <dsp:cNvPr id="0" name=""/>
        <dsp:cNvSpPr/>
      </dsp:nvSpPr>
      <dsp:spPr>
        <a:xfrm>
          <a:off x="7241964" y="4758992"/>
          <a:ext cx="2239296" cy="84833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Доп. услуга</a:t>
          </a:r>
          <a:endParaRPr lang="en-US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fw_services</a:t>
          </a:r>
          <a:endParaRPr lang="ru-RU" sz="1800" kern="1200" dirty="0"/>
        </a:p>
      </dsp:txBody>
      <dsp:txXfrm>
        <a:off x="7283384" y="4800412"/>
        <a:ext cx="2156456" cy="765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EDBBB-005D-4604-8C31-0B8C1F6E5260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29E26-AD5F-4AEA-998A-C86A7B5CE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62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6692" y="969963"/>
            <a:ext cx="9144000" cy="1785594"/>
          </a:xfrm>
        </p:spPr>
        <p:txBody>
          <a:bodyPr anchor="b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  <a:defRPr lang="ru-RU" sz="48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6692" y="287710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  <a:defRPr lang="ru-RU" sz="2400" b="1" kern="1200" dirty="0">
                <a:solidFill>
                  <a:srgbClr val="595959"/>
                </a:solidFill>
                <a:latin typeface="Open Sans Condensed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0825" y="119063"/>
            <a:ext cx="2989263" cy="1077912"/>
          </a:xfrm>
          <a:prstGeom prst="rect">
            <a:avLst/>
          </a:prstGeom>
          <a:solidFill>
            <a:srgbClr val="F8F8F8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pic>
        <p:nvPicPr>
          <p:cNvPr id="8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346075"/>
            <a:ext cx="2503487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0" y="1916113"/>
            <a:ext cx="468313" cy="831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96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35864" y="996568"/>
            <a:ext cx="11756136" cy="5635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D51D83-21A9-4F50-AC15-C92B4E934C35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5384BF-1703-42C7-B650-C268CB4EA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32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D51D83-21A9-4F50-AC15-C92B4E934C35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5384BF-1703-42C7-B650-C268CB4EA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497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BA04-F026-4475-A1F2-833ADBA079E9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B24A-80AE-4871-942D-4AE4C2BC23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1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BA04-F026-4475-A1F2-833ADBA079E9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B24A-80AE-4871-942D-4AE4C2BC23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658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BA04-F026-4475-A1F2-833ADBA079E9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B24A-80AE-4871-942D-4AE4C2BC23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772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BA04-F026-4475-A1F2-833ADBA079E9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B24A-80AE-4871-942D-4AE4C2BC23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227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BA04-F026-4475-A1F2-833ADBA079E9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B24A-80AE-4871-942D-4AE4C2BC23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46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BA04-F026-4475-A1F2-833ADBA079E9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B24A-80AE-4871-942D-4AE4C2BC23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3594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BA04-F026-4475-A1F2-833ADBA079E9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B24A-80AE-4871-942D-4AE4C2BC23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7083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BA04-F026-4475-A1F2-833ADBA079E9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B24A-80AE-4871-942D-4AE4C2BC23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62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idx="1"/>
          </p:nvPr>
        </p:nvSpPr>
        <p:spPr>
          <a:xfrm>
            <a:off x="6179" y="97712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123722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BA04-F026-4475-A1F2-833ADBA079E9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B24A-80AE-4871-942D-4AE4C2BC23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0013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BA04-F026-4475-A1F2-833ADBA079E9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B24A-80AE-4871-942D-4AE4C2BC23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79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BA04-F026-4475-A1F2-833ADBA079E9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B24A-80AE-4871-942D-4AE4C2BC23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111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49A9-5E08-4104-8947-6894313EC12A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A1A6-7261-4130-A14E-3E68A704F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2650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49A9-5E08-4104-8947-6894313EC12A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A1A6-7261-4130-A14E-3E68A704F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9627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49A9-5E08-4104-8947-6894313EC12A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A1A6-7261-4130-A14E-3E68A704F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3294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49A9-5E08-4104-8947-6894313EC12A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A1A6-7261-4130-A14E-3E68A704F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8546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49A9-5E08-4104-8947-6894313EC12A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A1A6-7261-4130-A14E-3E68A704F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9324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49A9-5E08-4104-8947-6894313EC12A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A1A6-7261-4130-A14E-3E68A704F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9211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49A9-5E08-4104-8947-6894313EC12A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A1A6-7261-4130-A14E-3E68A704F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74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D51D83-21A9-4F50-AC15-C92B4E934C35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5384BF-1703-42C7-B650-C268CB4EA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9592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49A9-5E08-4104-8947-6894313EC12A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A1A6-7261-4130-A14E-3E68A704F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4295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49A9-5E08-4104-8947-6894313EC12A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A1A6-7261-4130-A14E-3E68A704F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3252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49A9-5E08-4104-8947-6894313EC12A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A1A6-7261-4130-A14E-3E68A704F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7040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49A9-5E08-4104-8947-6894313EC12A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A1A6-7261-4130-A14E-3E68A704F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04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0" y="944177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55724" y="944177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1177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D51D83-21A9-4F50-AC15-C92B4E934C35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5384BF-1703-42C7-B650-C268CB4EA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56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792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D51D83-21A9-4F50-AC15-C92B4E934C35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5384BF-1703-42C7-B650-C268CB4EA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48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D51D83-21A9-4F50-AC15-C92B4E934C35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5384BF-1703-42C7-B650-C268CB4EA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1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0" y="987425"/>
            <a:ext cx="4772025" cy="48815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  <a:defRPr lang="ru-RU" sz="1200" kern="1200" dirty="0" smtClean="0">
                <a:solidFill>
                  <a:schemeClr val="tx1"/>
                </a:solidFill>
                <a:latin typeface="Open Sans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D51D83-21A9-4F50-AC15-C92B4E934C35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5384BF-1703-42C7-B650-C268CB4EAEE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587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9" name="Текст 2"/>
          <p:cNvSpPr>
            <a:spLocks noGrp="1"/>
          </p:cNvSpPr>
          <p:nvPr>
            <p:ph type="body" idx="1"/>
          </p:nvPr>
        </p:nvSpPr>
        <p:spPr>
          <a:xfrm>
            <a:off x="0" y="96888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74235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3200" b="1" kern="1200" dirty="0">
          <a:solidFill>
            <a:srgbClr val="B9CDE5"/>
          </a:solidFill>
          <a:latin typeface="Open Sans Condensed" charset="0"/>
          <a:ea typeface="+mn-ea"/>
          <a:cs typeface="Arial" charset="0"/>
        </a:defRPr>
      </a:lvl1pPr>
    </p:titleStyle>
    <p:bodyStyle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lang="ru-RU" sz="2000" b="1" kern="1200" dirty="0" smtClean="0">
          <a:solidFill>
            <a:srgbClr val="5178AD"/>
          </a:solidFill>
          <a:latin typeface="Open Sans Condensed" charset="0"/>
          <a:ea typeface="+mn-ea"/>
          <a:cs typeface="Arial" panose="020B0604020202020204" pitchFamily="34" charset="0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lang="ru-RU" sz="1200" b="1" kern="1200" dirty="0" smtClean="0">
          <a:solidFill>
            <a:srgbClr val="5178AD"/>
          </a:solidFill>
          <a:latin typeface="Open Sans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lang="ru-RU" sz="1200" kern="1200" dirty="0" smtClean="0">
          <a:solidFill>
            <a:schemeClr val="tx1"/>
          </a:solidFill>
          <a:latin typeface="Open Sans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3399FF"/>
        </a:buClr>
        <a:buFont typeface="Wingdings" panose="05000000000000000000" pitchFamily="2" charset="2"/>
        <a:buChar char="§"/>
        <a:defRPr lang="ru-RU" sz="1200" kern="1200" dirty="0" smtClean="0">
          <a:solidFill>
            <a:schemeClr val="tx1"/>
          </a:solidFill>
          <a:latin typeface="Open Sans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8BA04-F026-4475-A1F2-833ADBA079E9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2B24A-80AE-4871-942D-4AE4C2BC23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1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549A9-5E08-4104-8947-6894313EC12A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8A1A6-7261-4130-A14E-3E68A704F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62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en-US" dirty="0" smtClean="0"/>
              <a:t>PL/SQL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8936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Символы языка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756" y="1260389"/>
            <a:ext cx="7798597" cy="423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90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Идентификаторы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247136" y="963828"/>
            <a:ext cx="10175788" cy="17052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ru-RU" sz="2000" b="1" kern="1200" dirty="0" smtClean="0">
                <a:solidFill>
                  <a:srgbClr val="5178AD"/>
                </a:solidFill>
                <a:latin typeface="Open Sans Condensed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ru-RU" sz="1200" b="1" kern="1200" dirty="0" smtClean="0">
                <a:solidFill>
                  <a:srgbClr val="5178AD"/>
                </a:solidFill>
                <a:latin typeface="Open Sans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200" kern="1200" dirty="0" smtClean="0">
                <a:solidFill>
                  <a:schemeClr val="tx1"/>
                </a:solidFill>
                <a:latin typeface="Open Sans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399FF"/>
              </a:buClr>
              <a:buFont typeface="Wingdings" panose="05000000000000000000" pitchFamily="2" charset="2"/>
              <a:buChar char="§"/>
              <a:defRPr lang="ru-RU" sz="1200" kern="1200" dirty="0" smtClean="0">
                <a:solidFill>
                  <a:schemeClr val="tx1"/>
                </a:solidFill>
                <a:latin typeface="Open Sans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b="0" dirty="0"/>
              <a:t>Идентификатор — это имя объекта данных PL/SQL, которым может быть:</a:t>
            </a:r>
            <a:endParaRPr lang="en-US" sz="1600" b="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константа </a:t>
            </a:r>
            <a:r>
              <a:rPr lang="ru-RU" sz="16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или переменная;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исключение</a:t>
            </a:r>
            <a:r>
              <a:rPr lang="ru-RU" sz="16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курсор</a:t>
            </a:r>
            <a:r>
              <a:rPr lang="ru-RU" sz="16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имя </a:t>
            </a:r>
            <a:r>
              <a:rPr lang="ru-RU" sz="16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программы: процедура, функция, пакет, объектный тип, триггер и т. д.;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зарезервированное </a:t>
            </a:r>
            <a:r>
              <a:rPr lang="ru-RU" sz="16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слово;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метка</a:t>
            </a:r>
            <a:r>
              <a:rPr lang="ru-RU" sz="16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ru-RU" sz="1600" b="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b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47136" y="2669059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длина 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— до 30 символов;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должны 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начинаться с буквы;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могут включать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символы 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≪$≫, ≪_≫ и ≪#≫;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не 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должны содержать пропусков.</a:t>
            </a:r>
          </a:p>
          <a:p>
            <a:endParaRPr lang="ru-RU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47136" y="4251179"/>
            <a:ext cx="110222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1st_year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</a:t>
            </a:r>
            <a:r>
              <a:rPr lang="ru-RU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-- 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Не начинается с буквы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procedure-name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-- 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Содержит недопустимый символ "-"</a:t>
            </a:r>
          </a:p>
          <a:p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minimum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_%_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due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-- Содержит недопустимый символ "%"</a:t>
            </a:r>
          </a:p>
          <a:p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maximum_value_exploded_for_detail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-- 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Имя слишком длинное</a:t>
            </a:r>
          </a:p>
          <a:p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company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ru-RU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-- Имя не может содержать пробелов</a:t>
            </a:r>
          </a:p>
        </p:txBody>
      </p:sp>
    </p:spTree>
    <p:extLst>
      <p:ext uri="{BB962C8B-B14F-4D97-AF65-F5344CB8AC3E}">
        <p14:creationId xmlns:p14="http://schemas.microsoft.com/office/powerpoint/2010/main" val="413557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Метки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5926" y="951925"/>
            <a:ext cx="499212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&lt;&lt;</a:t>
            </a:r>
            <a:r>
              <a:rPr lang="en-US" sz="1600" dirty="0" err="1"/>
              <a:t>insert_but_ignore_dups</a:t>
            </a:r>
            <a:r>
              <a:rPr lang="en-US" sz="1600" dirty="0"/>
              <a:t>&gt;&gt;</a:t>
            </a:r>
          </a:p>
          <a:p>
            <a:r>
              <a:rPr lang="en-US" sz="1600" dirty="0">
                <a:solidFill>
                  <a:srgbClr val="00CC99"/>
                </a:solidFill>
              </a:rPr>
              <a:t>BEGIN</a:t>
            </a:r>
          </a:p>
          <a:p>
            <a:r>
              <a:rPr lang="ru-RU" sz="1600" dirty="0" smtClean="0"/>
              <a:t>   </a:t>
            </a:r>
            <a:r>
              <a:rPr lang="en-US" sz="1600" dirty="0" smtClean="0">
                <a:solidFill>
                  <a:srgbClr val="00CC99"/>
                </a:solidFill>
              </a:rPr>
              <a:t>INSERT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00CC99"/>
                </a:solidFill>
              </a:rPr>
              <a:t>INTO</a:t>
            </a:r>
            <a:r>
              <a:rPr lang="en-US" sz="1600" dirty="0"/>
              <a:t> catalog</a:t>
            </a:r>
          </a:p>
          <a:p>
            <a:r>
              <a:rPr lang="ru-RU" sz="1600" dirty="0" smtClean="0"/>
              <a:t>   </a:t>
            </a:r>
            <a:r>
              <a:rPr lang="en-US" sz="1600" dirty="0" smtClean="0">
                <a:solidFill>
                  <a:srgbClr val="00CC99"/>
                </a:solidFill>
              </a:rPr>
              <a:t>VALUES</a:t>
            </a:r>
            <a:r>
              <a:rPr lang="en-US" sz="1600" dirty="0" smtClean="0"/>
              <a:t> (...);</a:t>
            </a:r>
            <a:endParaRPr lang="en-US" sz="1600" dirty="0"/>
          </a:p>
          <a:p>
            <a:r>
              <a:rPr lang="en-US" sz="1600" dirty="0" smtClean="0">
                <a:solidFill>
                  <a:srgbClr val="00CC99"/>
                </a:solidFill>
              </a:rPr>
              <a:t>EXCEPTION</a:t>
            </a:r>
            <a:endParaRPr lang="en-US" sz="1600" dirty="0">
              <a:solidFill>
                <a:srgbClr val="00CC99"/>
              </a:solidFill>
            </a:endParaRPr>
          </a:p>
          <a:p>
            <a:r>
              <a:rPr lang="ru-RU" sz="1600" dirty="0" smtClean="0"/>
              <a:t>   </a:t>
            </a:r>
            <a:r>
              <a:rPr lang="en-US" sz="1600" dirty="0" smtClean="0">
                <a:solidFill>
                  <a:srgbClr val="00CC99"/>
                </a:solidFill>
              </a:rPr>
              <a:t>WHEN</a:t>
            </a:r>
            <a:r>
              <a:rPr lang="en-US" sz="1600" dirty="0" smtClean="0"/>
              <a:t> </a:t>
            </a:r>
            <a:r>
              <a:rPr lang="en-US" sz="1600" dirty="0"/>
              <a:t>DUP_VAL_ON_INDEX</a:t>
            </a:r>
          </a:p>
          <a:p>
            <a:r>
              <a:rPr lang="ru-RU" sz="1600" dirty="0" smtClean="0"/>
              <a:t>    </a:t>
            </a:r>
            <a:r>
              <a:rPr lang="en-US" sz="1600" dirty="0" smtClean="0">
                <a:solidFill>
                  <a:srgbClr val="00CC99"/>
                </a:solidFill>
              </a:rPr>
              <a:t>THEN</a:t>
            </a:r>
            <a:endParaRPr lang="en-US" sz="1600" dirty="0">
              <a:solidFill>
                <a:srgbClr val="00CC99"/>
              </a:solidFill>
            </a:endParaRPr>
          </a:p>
          <a:p>
            <a:r>
              <a:rPr lang="ru-RU" sz="1600" dirty="0" smtClean="0"/>
              <a:t>    </a:t>
            </a:r>
            <a:r>
              <a:rPr lang="en-US" sz="1600" dirty="0" smtClean="0"/>
              <a:t>NULL</a:t>
            </a:r>
            <a:r>
              <a:rPr lang="en-US" sz="1600" dirty="0"/>
              <a:t>;</a:t>
            </a:r>
          </a:p>
          <a:p>
            <a:r>
              <a:rPr lang="en-US" sz="1600" dirty="0">
                <a:solidFill>
                  <a:srgbClr val="00CC99"/>
                </a:solidFill>
              </a:rPr>
              <a:t>END</a:t>
            </a:r>
            <a:r>
              <a:rPr lang="en-US" sz="1600" dirty="0"/>
              <a:t> </a:t>
            </a:r>
            <a:r>
              <a:rPr lang="en-US" sz="1600" dirty="0" err="1"/>
              <a:t>insert_but_ignore_dups</a:t>
            </a:r>
            <a:r>
              <a:rPr lang="en-US" sz="1600" dirty="0" smtClean="0"/>
              <a:t>;</a:t>
            </a:r>
            <a:endParaRPr lang="en-US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857104" y="951925"/>
            <a:ext cx="4992128" cy="36625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&lt;&lt;</a:t>
            </a:r>
            <a:r>
              <a:rPr lang="en-US" sz="1600" dirty="0" err="1"/>
              <a:t>outerblock</a:t>
            </a:r>
            <a:r>
              <a:rPr lang="en-US" sz="1600" dirty="0"/>
              <a:t>&gt;&gt;</a:t>
            </a:r>
          </a:p>
          <a:p>
            <a:r>
              <a:rPr lang="en-US" sz="1600" dirty="0">
                <a:solidFill>
                  <a:srgbClr val="00CC99"/>
                </a:solidFill>
              </a:rPr>
              <a:t>DECLARE</a:t>
            </a:r>
          </a:p>
          <a:p>
            <a:r>
              <a:rPr lang="ru-RU" sz="1600" dirty="0" smtClean="0"/>
              <a:t>   </a:t>
            </a:r>
            <a:r>
              <a:rPr lang="en-US" sz="1600" dirty="0" smtClean="0"/>
              <a:t>counter </a:t>
            </a:r>
            <a:r>
              <a:rPr lang="en-US" sz="1600" dirty="0">
                <a:solidFill>
                  <a:srgbClr val="00CC99"/>
                </a:solidFill>
              </a:rPr>
              <a:t>INTEGER</a:t>
            </a:r>
            <a:r>
              <a:rPr lang="en-US" sz="1600" dirty="0"/>
              <a:t> := 0;</a:t>
            </a:r>
          </a:p>
          <a:p>
            <a:r>
              <a:rPr lang="en-US" sz="1600" dirty="0">
                <a:solidFill>
                  <a:srgbClr val="00CC99"/>
                </a:solidFill>
              </a:rPr>
              <a:t>BEGIN</a:t>
            </a:r>
          </a:p>
          <a:p>
            <a:r>
              <a:rPr lang="ru-RU" sz="1600" dirty="0" smtClean="0"/>
              <a:t>   ...</a:t>
            </a:r>
            <a:endParaRPr lang="ru-RU" sz="1600" dirty="0"/>
          </a:p>
          <a:p>
            <a:r>
              <a:rPr lang="ru-RU" sz="1600" dirty="0" smtClean="0"/>
              <a:t>   </a:t>
            </a:r>
            <a:r>
              <a:rPr lang="en-US" sz="1600" dirty="0" smtClean="0">
                <a:solidFill>
                  <a:srgbClr val="00CC99"/>
                </a:solidFill>
              </a:rPr>
              <a:t>DECLARE</a:t>
            </a:r>
            <a:endParaRPr lang="en-US" sz="1600" dirty="0">
              <a:solidFill>
                <a:srgbClr val="00CC99"/>
              </a:solidFill>
            </a:endParaRPr>
          </a:p>
          <a:p>
            <a:r>
              <a:rPr lang="ru-RU" sz="1600" dirty="0" smtClean="0"/>
              <a:t>      </a:t>
            </a:r>
            <a:r>
              <a:rPr lang="en-US" sz="1600" dirty="0" smtClean="0"/>
              <a:t>counter </a:t>
            </a:r>
            <a:r>
              <a:rPr lang="en-US" sz="1600" dirty="0">
                <a:solidFill>
                  <a:srgbClr val="00CC99"/>
                </a:solidFill>
              </a:rPr>
              <a:t>INTEGER</a:t>
            </a:r>
            <a:r>
              <a:rPr lang="en-US" sz="1600" dirty="0"/>
              <a:t> := 1;</a:t>
            </a:r>
          </a:p>
          <a:p>
            <a:r>
              <a:rPr lang="ru-RU" sz="1600" dirty="0" smtClean="0"/>
              <a:t>   </a:t>
            </a:r>
            <a:r>
              <a:rPr lang="en-US" sz="1600" dirty="0" smtClean="0">
                <a:solidFill>
                  <a:srgbClr val="00CC99"/>
                </a:solidFill>
              </a:rPr>
              <a:t>BEGIN</a:t>
            </a:r>
            <a:endParaRPr lang="en-US" sz="1600" dirty="0">
              <a:solidFill>
                <a:srgbClr val="00CC99"/>
              </a:solidFill>
            </a:endParaRPr>
          </a:p>
          <a:p>
            <a:r>
              <a:rPr lang="ru-RU" sz="1600" dirty="0" smtClean="0"/>
              <a:t>      </a:t>
            </a:r>
            <a:r>
              <a:rPr lang="en-US" sz="1600" dirty="0" smtClean="0">
                <a:solidFill>
                  <a:srgbClr val="00CC99"/>
                </a:solidFill>
              </a:rPr>
              <a:t>IF</a:t>
            </a:r>
            <a:r>
              <a:rPr lang="en-US" sz="1600" dirty="0" smtClean="0"/>
              <a:t> </a:t>
            </a:r>
            <a:r>
              <a:rPr lang="en-US" sz="1600" dirty="0"/>
              <a:t>counter = </a:t>
            </a:r>
            <a:r>
              <a:rPr lang="en-US" sz="1600" b="1" dirty="0" err="1"/>
              <a:t>outerblock.counter</a:t>
            </a:r>
            <a:endParaRPr lang="en-US" sz="1600" b="1" dirty="0"/>
          </a:p>
          <a:p>
            <a:r>
              <a:rPr lang="ru-RU" sz="1600" dirty="0" smtClean="0"/>
              <a:t>        </a:t>
            </a:r>
            <a:r>
              <a:rPr lang="en-US" sz="1600" dirty="0" smtClean="0">
                <a:solidFill>
                  <a:srgbClr val="00CC99"/>
                </a:solidFill>
              </a:rPr>
              <a:t>THEN</a:t>
            </a:r>
            <a:endParaRPr lang="en-US" sz="1600" dirty="0">
              <a:solidFill>
                <a:srgbClr val="00CC99"/>
              </a:solidFill>
            </a:endParaRPr>
          </a:p>
          <a:p>
            <a:r>
              <a:rPr lang="ru-RU" sz="1600" dirty="0" smtClean="0"/>
              <a:t>        ...</a:t>
            </a:r>
            <a:endParaRPr lang="ru-RU" sz="1600" dirty="0"/>
          </a:p>
          <a:p>
            <a:r>
              <a:rPr lang="ru-RU" sz="1600" dirty="0" smtClean="0"/>
              <a:t>      </a:t>
            </a:r>
            <a:r>
              <a:rPr lang="en-US" sz="1600" dirty="0" smtClean="0">
                <a:solidFill>
                  <a:srgbClr val="00CC99"/>
                </a:solidFill>
              </a:rPr>
              <a:t>END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00CC99"/>
                </a:solidFill>
              </a:rPr>
              <a:t>IF</a:t>
            </a:r>
            <a:r>
              <a:rPr lang="en-US" sz="1600" dirty="0"/>
              <a:t>;</a:t>
            </a:r>
          </a:p>
          <a:p>
            <a:r>
              <a:rPr lang="ru-RU" sz="1600" dirty="0" smtClean="0"/>
              <a:t>   </a:t>
            </a:r>
            <a:r>
              <a:rPr lang="en-US" sz="1600" dirty="0" smtClean="0">
                <a:solidFill>
                  <a:srgbClr val="00CC99"/>
                </a:solidFill>
              </a:rPr>
              <a:t>END</a:t>
            </a:r>
            <a:r>
              <a:rPr lang="en-US" sz="1600" dirty="0"/>
              <a:t>;</a:t>
            </a:r>
          </a:p>
          <a:p>
            <a:r>
              <a:rPr lang="en-US" sz="1600" dirty="0">
                <a:solidFill>
                  <a:srgbClr val="00CC99"/>
                </a:solidFill>
              </a:rPr>
              <a:t>END</a:t>
            </a:r>
            <a:r>
              <a:rPr lang="en-US" sz="1600" dirty="0"/>
              <a:t>;</a:t>
            </a:r>
            <a:endParaRPr lang="ru-RU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5926" y="3529697"/>
            <a:ext cx="4992128" cy="233910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CC99"/>
                </a:solidFill>
              </a:rPr>
              <a:t>BEGIN</a:t>
            </a:r>
          </a:p>
          <a:p>
            <a:r>
              <a:rPr lang="ru-RU" sz="1600" dirty="0" smtClean="0"/>
              <a:t>   </a:t>
            </a:r>
            <a:r>
              <a:rPr lang="en-US" sz="1600" dirty="0" smtClean="0"/>
              <a:t>&lt;&lt;</a:t>
            </a:r>
            <a:r>
              <a:rPr lang="en-US" sz="1600" dirty="0" err="1"/>
              <a:t>outer_loop</a:t>
            </a:r>
            <a:r>
              <a:rPr lang="en-US" sz="1600" dirty="0"/>
              <a:t>&gt;&gt;</a:t>
            </a:r>
          </a:p>
          <a:p>
            <a:r>
              <a:rPr lang="ru-RU" sz="1600" dirty="0" smtClean="0"/>
              <a:t>   </a:t>
            </a:r>
            <a:r>
              <a:rPr lang="en-US" sz="1600" dirty="0" smtClean="0">
                <a:solidFill>
                  <a:srgbClr val="00CC99"/>
                </a:solidFill>
              </a:rPr>
              <a:t>LOOP</a:t>
            </a:r>
            <a:endParaRPr lang="en-US" sz="1600" dirty="0">
              <a:solidFill>
                <a:srgbClr val="00CC99"/>
              </a:solidFill>
            </a:endParaRPr>
          </a:p>
          <a:p>
            <a:r>
              <a:rPr lang="ru-RU" sz="1600" dirty="0" smtClean="0"/>
              <a:t>      </a:t>
            </a:r>
            <a:r>
              <a:rPr lang="en-US" sz="1600" dirty="0" smtClean="0">
                <a:solidFill>
                  <a:srgbClr val="00CC99"/>
                </a:solidFill>
              </a:rPr>
              <a:t>LOOP</a:t>
            </a:r>
            <a:endParaRPr lang="en-US" sz="1600" dirty="0">
              <a:solidFill>
                <a:srgbClr val="00CC99"/>
              </a:solidFill>
            </a:endParaRPr>
          </a:p>
          <a:p>
            <a:r>
              <a:rPr lang="ru-RU" sz="1600" b="1" dirty="0" smtClean="0"/>
              <a:t>        </a:t>
            </a:r>
            <a:r>
              <a:rPr lang="en-US" sz="1600" b="1" dirty="0" smtClean="0">
                <a:solidFill>
                  <a:srgbClr val="00CC99"/>
                </a:solidFill>
              </a:rPr>
              <a:t>EXIT</a:t>
            </a:r>
            <a:r>
              <a:rPr lang="en-US" sz="1600" b="1" dirty="0" smtClean="0"/>
              <a:t> </a:t>
            </a:r>
            <a:r>
              <a:rPr lang="en-US" sz="1600" b="1" dirty="0" err="1"/>
              <a:t>outer_loop</a:t>
            </a:r>
            <a:r>
              <a:rPr lang="en-US" sz="1600" dirty="0"/>
              <a:t>;</a:t>
            </a:r>
          </a:p>
          <a:p>
            <a:r>
              <a:rPr lang="ru-RU" sz="1600" dirty="0" smtClean="0"/>
              <a:t>      </a:t>
            </a:r>
            <a:r>
              <a:rPr lang="en-US" sz="1600" dirty="0" smtClean="0">
                <a:solidFill>
                  <a:srgbClr val="00CC99"/>
                </a:solidFill>
              </a:rPr>
              <a:t>END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00CC99"/>
                </a:solidFill>
              </a:rPr>
              <a:t>LOOP</a:t>
            </a:r>
            <a:r>
              <a:rPr lang="en-US" sz="1600" dirty="0"/>
              <a:t>;</a:t>
            </a:r>
          </a:p>
          <a:p>
            <a:r>
              <a:rPr lang="ru-RU" sz="1600" i="1" dirty="0" smtClean="0"/>
              <a:t>      команда</a:t>
            </a:r>
            <a:r>
              <a:rPr lang="ru-RU" sz="1600" dirty="0"/>
              <a:t>;</a:t>
            </a:r>
          </a:p>
          <a:p>
            <a:r>
              <a:rPr lang="ru-RU" sz="1600" dirty="0" smtClean="0"/>
              <a:t>   </a:t>
            </a:r>
            <a:r>
              <a:rPr lang="en-US" sz="1600" dirty="0" smtClean="0">
                <a:solidFill>
                  <a:srgbClr val="00CC99"/>
                </a:solidFill>
              </a:rPr>
              <a:t>END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00CC99"/>
                </a:solidFill>
              </a:rPr>
              <a:t>LOOP</a:t>
            </a:r>
            <a:r>
              <a:rPr lang="en-US" sz="1600" dirty="0"/>
              <a:t>;</a:t>
            </a:r>
          </a:p>
          <a:p>
            <a:r>
              <a:rPr lang="en-US" sz="1600" dirty="0">
                <a:solidFill>
                  <a:srgbClr val="00CC99"/>
                </a:solidFill>
              </a:rPr>
              <a:t>END</a:t>
            </a:r>
            <a:r>
              <a:rPr lang="en-US" sz="1600" dirty="0" smtClean="0"/>
              <a:t>;</a:t>
            </a:r>
            <a:r>
              <a:rPr lang="ru-RU" sz="1600" dirty="0" smtClean="0"/>
              <a:t>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71959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47136" y="963828"/>
            <a:ext cx="10175788" cy="1705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ru-RU" sz="2000" b="1" kern="1200" dirty="0" smtClean="0">
                <a:solidFill>
                  <a:srgbClr val="5178AD"/>
                </a:solidFill>
                <a:latin typeface="Open Sans Condensed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ru-RU" sz="1200" b="1" kern="1200" dirty="0" smtClean="0">
                <a:solidFill>
                  <a:srgbClr val="5178AD"/>
                </a:solidFill>
                <a:latin typeface="Open Sans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200" kern="1200" dirty="0" smtClean="0">
                <a:solidFill>
                  <a:schemeClr val="tx1"/>
                </a:solidFill>
                <a:latin typeface="Open Sans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399FF"/>
              </a:buClr>
              <a:buFont typeface="Wingdings" panose="05000000000000000000" pitchFamily="2" charset="2"/>
              <a:buChar char="§"/>
              <a:defRPr lang="ru-RU" sz="1200" kern="1200" dirty="0" smtClean="0">
                <a:solidFill>
                  <a:schemeClr val="tx1"/>
                </a:solidFill>
                <a:latin typeface="Open Sans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NUMBER</a:t>
            </a:r>
            <a:r>
              <a:rPr lang="ru-RU" sz="18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(9,2) – семь цифр в целой части, две в дробной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DATE</a:t>
            </a:r>
            <a:r>
              <a:rPr lang="ru-RU" sz="18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дата + время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BOOLEAN</a:t>
            </a:r>
            <a:r>
              <a:rPr lang="ru-RU" sz="18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логическая переменная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 CURSOR</a:t>
            </a:r>
            <a:r>
              <a:rPr lang="ru-RU" sz="18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курсор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VARCHAR - </a:t>
            </a:r>
            <a:r>
              <a:rPr lang="ru-RU" sz="1800" b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строка</a:t>
            </a:r>
            <a:endParaRPr lang="ru-RU" sz="1800" b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47136" y="3052574"/>
            <a:ext cx="5758248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CC99"/>
                </a:solidFill>
              </a:rPr>
              <a:t>DECLARE</a:t>
            </a:r>
            <a:r>
              <a:rPr lang="en-US" sz="1600" dirty="0"/>
              <a:t> </a:t>
            </a:r>
            <a:r>
              <a:rPr lang="en-US" sz="1600" dirty="0" err="1"/>
              <a:t>pV_STRING</a:t>
            </a:r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00CC99"/>
                </a:solidFill>
              </a:rPr>
              <a:t>VARCHAR(100</a:t>
            </a:r>
            <a:r>
              <a:rPr lang="en-US" sz="1600" dirty="0"/>
              <a:t>) ;</a:t>
            </a:r>
          </a:p>
          <a:p>
            <a:r>
              <a:rPr lang="en-US" sz="1600" dirty="0"/>
              <a:t>      </a:t>
            </a:r>
            <a:r>
              <a:rPr lang="en-US" sz="1600" dirty="0" smtClean="0"/>
              <a:t>           </a:t>
            </a:r>
            <a:r>
              <a:rPr lang="en-US" sz="1600" dirty="0"/>
              <a:t>pV_STRING2 </a:t>
            </a:r>
            <a:r>
              <a:rPr lang="en-US" sz="1600" dirty="0" smtClean="0"/>
              <a:t> </a:t>
            </a:r>
            <a:r>
              <a:rPr lang="en-US" sz="1600" dirty="0" err="1" smtClean="0"/>
              <a:t>fw_service.v_name%</a:t>
            </a:r>
            <a:r>
              <a:rPr lang="en-US" sz="1600" dirty="0" err="1" smtClean="0">
                <a:solidFill>
                  <a:srgbClr val="00CC99"/>
                </a:solidFill>
              </a:rPr>
              <a:t>TYPE</a:t>
            </a:r>
            <a:r>
              <a:rPr lang="en-US" sz="1600" dirty="0" smtClean="0"/>
              <a:t> </a:t>
            </a:r>
            <a:r>
              <a:rPr lang="en-US" sz="1600" dirty="0"/>
              <a:t>;</a:t>
            </a:r>
            <a:endParaRPr lang="ru-RU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508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 </a:t>
            </a:r>
            <a:r>
              <a:rPr lang="en-US" dirty="0" smtClean="0"/>
              <a:t>IF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1290637"/>
            <a:ext cx="116490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93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 </a:t>
            </a:r>
            <a:r>
              <a:rPr lang="en-US" dirty="0" smtClean="0"/>
              <a:t>IF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5926" y="951925"/>
            <a:ext cx="4337220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CC99"/>
                </a:solidFill>
              </a:rPr>
              <a:t>IF</a:t>
            </a:r>
            <a:r>
              <a:rPr lang="en-US" sz="1600" dirty="0"/>
              <a:t> salary &gt; 40000 </a:t>
            </a:r>
            <a:r>
              <a:rPr lang="en-US" sz="1600" dirty="0">
                <a:solidFill>
                  <a:srgbClr val="00CC99"/>
                </a:solidFill>
              </a:rPr>
              <a:t>OR</a:t>
            </a:r>
            <a:r>
              <a:rPr lang="en-US" sz="1600" dirty="0"/>
              <a:t> salary </a:t>
            </a:r>
            <a:r>
              <a:rPr lang="en-US" sz="1600" dirty="0">
                <a:solidFill>
                  <a:srgbClr val="00CC99"/>
                </a:solidFill>
              </a:rPr>
              <a:t>IS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CC99"/>
                </a:solidFill>
              </a:rPr>
              <a:t>NULL</a:t>
            </a:r>
          </a:p>
          <a:p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00CC99"/>
                </a:solidFill>
              </a:rPr>
              <a:t>THEN</a:t>
            </a:r>
            <a:endParaRPr lang="en-US" sz="1600" dirty="0">
              <a:solidFill>
                <a:srgbClr val="00CC99"/>
              </a:solidFill>
            </a:endParaRP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give_bonus</a:t>
            </a:r>
            <a:r>
              <a:rPr lang="en-US" sz="1600" dirty="0" smtClean="0"/>
              <a:t> </a:t>
            </a:r>
            <a:r>
              <a:rPr lang="en-US" sz="1600" dirty="0"/>
              <a:t>(employee_id,500);</a:t>
            </a:r>
          </a:p>
          <a:p>
            <a:r>
              <a:rPr lang="en-US" sz="1600" dirty="0">
                <a:solidFill>
                  <a:srgbClr val="00CC99"/>
                </a:solidFill>
              </a:rPr>
              <a:t>END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CC99"/>
                </a:solidFill>
              </a:rPr>
              <a:t>IF</a:t>
            </a:r>
            <a:r>
              <a:rPr lang="en-US" sz="1600" dirty="0"/>
              <a:t>;</a:t>
            </a:r>
            <a:endParaRPr lang="ru-RU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5926" y="2269867"/>
            <a:ext cx="4337220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CC99"/>
                </a:solidFill>
              </a:rPr>
              <a:t>IF</a:t>
            </a:r>
            <a:r>
              <a:rPr lang="en-US" sz="1600" dirty="0"/>
              <a:t> salary &lt;= 40000</a:t>
            </a:r>
          </a:p>
          <a:p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00CC99"/>
                </a:solidFill>
              </a:rPr>
              <a:t>THEN</a:t>
            </a:r>
            <a:endParaRPr lang="en-US" sz="1600" dirty="0">
              <a:solidFill>
                <a:srgbClr val="00CC99"/>
              </a:solidFill>
            </a:endParaRP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give_bonus</a:t>
            </a:r>
            <a:r>
              <a:rPr lang="en-US" sz="1600" dirty="0" smtClean="0"/>
              <a:t> </a:t>
            </a:r>
            <a:r>
              <a:rPr lang="en-US" sz="1600" dirty="0"/>
              <a:t>(</a:t>
            </a:r>
            <a:r>
              <a:rPr lang="en-US" sz="1600" dirty="0" err="1"/>
              <a:t>employee_id</a:t>
            </a:r>
            <a:r>
              <a:rPr lang="en-US" sz="1600" dirty="0"/>
              <a:t>, 0);</a:t>
            </a:r>
          </a:p>
          <a:p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00CC99"/>
                </a:solidFill>
              </a:rPr>
              <a:t>ELSE</a:t>
            </a:r>
            <a:endParaRPr lang="en-US" sz="1600" dirty="0">
              <a:solidFill>
                <a:srgbClr val="00CC99"/>
              </a:solidFill>
            </a:endParaRP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give_bonus</a:t>
            </a:r>
            <a:r>
              <a:rPr lang="en-US" sz="1600" dirty="0" smtClean="0"/>
              <a:t> </a:t>
            </a:r>
            <a:r>
              <a:rPr lang="en-US" sz="1600" dirty="0"/>
              <a:t>(</a:t>
            </a:r>
            <a:r>
              <a:rPr lang="en-US" sz="1600" dirty="0" err="1"/>
              <a:t>employee_id</a:t>
            </a:r>
            <a:r>
              <a:rPr lang="en-US" sz="1600" dirty="0"/>
              <a:t>, 500);</a:t>
            </a:r>
          </a:p>
          <a:p>
            <a:r>
              <a:rPr lang="en-US" sz="1600" dirty="0">
                <a:solidFill>
                  <a:srgbClr val="00CC99"/>
                </a:solidFill>
              </a:rPr>
              <a:t>END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CC99"/>
                </a:solidFill>
              </a:rPr>
              <a:t>IF</a:t>
            </a:r>
            <a:r>
              <a:rPr lang="en-US" sz="1600" dirty="0"/>
              <a:t>;</a:t>
            </a:r>
            <a:endParaRPr lang="ru-RU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572898" y="953085"/>
            <a:ext cx="4337220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CC99"/>
                </a:solidFill>
              </a:rPr>
              <a:t>IF</a:t>
            </a:r>
            <a:r>
              <a:rPr lang="en-US" sz="1600" dirty="0"/>
              <a:t> salary </a:t>
            </a:r>
            <a:r>
              <a:rPr lang="en-US" sz="1600" dirty="0">
                <a:solidFill>
                  <a:srgbClr val="00CC99"/>
                </a:solidFill>
              </a:rPr>
              <a:t>BETWEEN</a:t>
            </a:r>
            <a:r>
              <a:rPr lang="en-US" sz="1600" dirty="0"/>
              <a:t> 10000 </a:t>
            </a:r>
            <a:r>
              <a:rPr lang="en-US" sz="1600" dirty="0">
                <a:solidFill>
                  <a:srgbClr val="00CC99"/>
                </a:solidFill>
              </a:rPr>
              <a:t>AND</a:t>
            </a:r>
            <a:r>
              <a:rPr lang="en-US" sz="1600" dirty="0"/>
              <a:t> 20000</a:t>
            </a:r>
          </a:p>
          <a:p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00CC99"/>
                </a:solidFill>
              </a:rPr>
              <a:t>THEN</a:t>
            </a:r>
            <a:endParaRPr lang="en-US" sz="1600" dirty="0">
              <a:solidFill>
                <a:srgbClr val="00CC99"/>
              </a:solidFill>
            </a:endParaRP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give_bonus</a:t>
            </a:r>
            <a:r>
              <a:rPr lang="en-US" sz="1600" dirty="0" smtClean="0"/>
              <a:t>(</a:t>
            </a:r>
            <a:r>
              <a:rPr lang="en-US" sz="1600" dirty="0" err="1" smtClean="0"/>
              <a:t>employee_id</a:t>
            </a:r>
            <a:r>
              <a:rPr lang="en-US" sz="1600" dirty="0"/>
              <a:t>, 1500</a:t>
            </a:r>
            <a:r>
              <a:rPr lang="en-US" sz="1600" dirty="0" smtClean="0"/>
              <a:t>);</a:t>
            </a:r>
          </a:p>
          <a:p>
            <a:r>
              <a:rPr lang="en-US" sz="1600" dirty="0" smtClean="0">
                <a:solidFill>
                  <a:srgbClr val="00CC99"/>
                </a:solidFill>
              </a:rPr>
              <a:t>ELSIF</a:t>
            </a:r>
            <a:r>
              <a:rPr lang="en-US" sz="1600" dirty="0" smtClean="0"/>
              <a:t> </a:t>
            </a:r>
            <a:r>
              <a:rPr lang="en-US" sz="1600" dirty="0"/>
              <a:t>salary </a:t>
            </a:r>
            <a:r>
              <a:rPr lang="en-US" sz="1600" dirty="0">
                <a:solidFill>
                  <a:srgbClr val="00CC99"/>
                </a:solidFill>
              </a:rPr>
              <a:t>BETWEEN</a:t>
            </a:r>
            <a:r>
              <a:rPr lang="en-US" sz="1600" dirty="0"/>
              <a:t> 20000 </a:t>
            </a:r>
            <a:r>
              <a:rPr lang="en-US" sz="1600" dirty="0">
                <a:solidFill>
                  <a:srgbClr val="00CC99"/>
                </a:solidFill>
              </a:rPr>
              <a:t>AND</a:t>
            </a:r>
            <a:r>
              <a:rPr lang="en-US" sz="1600" dirty="0"/>
              <a:t> 40000</a:t>
            </a:r>
          </a:p>
          <a:p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00CC99"/>
                </a:solidFill>
              </a:rPr>
              <a:t>THEN</a:t>
            </a:r>
            <a:endParaRPr lang="en-US" sz="1600" dirty="0">
              <a:solidFill>
                <a:srgbClr val="00CC99"/>
              </a:solidFill>
            </a:endParaRP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give_bonus</a:t>
            </a:r>
            <a:r>
              <a:rPr lang="en-US" sz="1600" dirty="0" smtClean="0"/>
              <a:t>(</a:t>
            </a:r>
            <a:r>
              <a:rPr lang="en-US" sz="1600" dirty="0" err="1" smtClean="0"/>
              <a:t>employee_id</a:t>
            </a:r>
            <a:r>
              <a:rPr lang="en-US" sz="1600" dirty="0"/>
              <a:t>, 1000);</a:t>
            </a:r>
          </a:p>
          <a:p>
            <a:r>
              <a:rPr lang="en-US" sz="1600" dirty="0">
                <a:solidFill>
                  <a:srgbClr val="00CC99"/>
                </a:solidFill>
              </a:rPr>
              <a:t>ELSIF</a:t>
            </a:r>
            <a:r>
              <a:rPr lang="en-US" sz="1600" dirty="0"/>
              <a:t> salary &gt; 40000</a:t>
            </a:r>
          </a:p>
          <a:p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00CC99"/>
                </a:solidFill>
              </a:rPr>
              <a:t>THEN</a:t>
            </a:r>
            <a:endParaRPr lang="en-US" sz="1600" dirty="0">
              <a:solidFill>
                <a:srgbClr val="00CC99"/>
              </a:solidFill>
            </a:endParaRP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give_bonus</a:t>
            </a:r>
            <a:r>
              <a:rPr lang="en-US" sz="1600" dirty="0" smtClean="0"/>
              <a:t>(</a:t>
            </a:r>
            <a:r>
              <a:rPr lang="en-US" sz="1600" dirty="0" err="1" smtClean="0"/>
              <a:t>employee_id</a:t>
            </a:r>
            <a:r>
              <a:rPr lang="en-US" sz="1600" dirty="0"/>
              <a:t>, 500);</a:t>
            </a:r>
          </a:p>
          <a:p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CC99"/>
                </a:solidFill>
              </a:rPr>
              <a:t>ELSE</a:t>
            </a:r>
            <a:endParaRPr lang="en-US" sz="1600" dirty="0">
              <a:solidFill>
                <a:srgbClr val="00CC99"/>
              </a:solidFill>
            </a:endParaRP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give_bonus</a:t>
            </a:r>
            <a:r>
              <a:rPr lang="en-US" sz="1600" dirty="0" smtClean="0"/>
              <a:t>(</a:t>
            </a:r>
            <a:r>
              <a:rPr lang="en-US" sz="1600" dirty="0" err="1" smtClean="0"/>
              <a:t>employee_id</a:t>
            </a:r>
            <a:r>
              <a:rPr lang="en-US" sz="1600" dirty="0"/>
              <a:t>, 0);</a:t>
            </a:r>
          </a:p>
          <a:p>
            <a:r>
              <a:rPr lang="en-US" sz="1600" dirty="0">
                <a:solidFill>
                  <a:srgbClr val="00CC99"/>
                </a:solidFill>
              </a:rPr>
              <a:t>END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CC99"/>
                </a:solidFill>
              </a:rPr>
              <a:t>IF</a:t>
            </a:r>
            <a:r>
              <a:rPr lang="en-US" sz="1600" dirty="0"/>
              <a:t>;</a:t>
            </a:r>
            <a:endParaRPr lang="ru-RU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135926" y="4512035"/>
            <a:ext cx="5968313" cy="10120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ru-RU" sz="2000" b="1" kern="1200" dirty="0" smtClean="0">
                <a:solidFill>
                  <a:srgbClr val="5178AD"/>
                </a:solidFill>
                <a:latin typeface="Open Sans Condensed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ru-RU" sz="1200" b="1" kern="1200" dirty="0" smtClean="0">
                <a:solidFill>
                  <a:srgbClr val="5178AD"/>
                </a:solidFill>
                <a:latin typeface="Open Sans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200" kern="1200" dirty="0" smtClean="0">
                <a:solidFill>
                  <a:schemeClr val="tx1"/>
                </a:solidFill>
                <a:latin typeface="Open Sans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399FF"/>
              </a:buClr>
              <a:buFont typeface="Wingdings" panose="05000000000000000000" pitchFamily="2" charset="2"/>
              <a:buChar char="§"/>
              <a:defRPr lang="ru-RU" sz="1200" kern="1200" dirty="0" smtClean="0">
                <a:solidFill>
                  <a:schemeClr val="tx1"/>
                </a:solidFill>
                <a:latin typeface="Open Sans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Каждая </a:t>
            </a:r>
            <a:r>
              <a:rPr lang="ru-RU" sz="16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команда IF должна иметь парную конструкцию END IF. </a:t>
            </a:r>
            <a:endParaRPr lang="ru-RU" sz="1600" b="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Точка </a:t>
            </a:r>
            <a:r>
              <a:rPr lang="ru-RU" sz="16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 запятой ставится только после ключевых слов END IF.</a:t>
            </a:r>
            <a:endParaRPr lang="ru-RU" sz="1800" b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708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Еще пара нюансов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35926" y="2171878"/>
            <a:ext cx="4337220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CC99"/>
                </a:solidFill>
              </a:rPr>
              <a:t>DECLARE</a:t>
            </a:r>
          </a:p>
          <a:p>
            <a:r>
              <a:rPr lang="ru-RU" sz="1600" dirty="0" smtClean="0"/>
              <a:t>   </a:t>
            </a:r>
            <a:r>
              <a:rPr lang="ru-RU" sz="1600" dirty="0" err="1" smtClean="0"/>
              <a:t>enough_money</a:t>
            </a:r>
            <a:r>
              <a:rPr lang="ru-RU" sz="1600" dirty="0" smtClean="0"/>
              <a:t> </a:t>
            </a:r>
            <a:r>
              <a:rPr lang="ru-RU" sz="1600" dirty="0">
                <a:solidFill>
                  <a:srgbClr val="00CC99"/>
                </a:solidFill>
              </a:rPr>
              <a:t>BOOLEAN</a:t>
            </a:r>
            <a:r>
              <a:rPr lang="ru-RU" sz="1600" dirty="0"/>
              <a:t>; </a:t>
            </a:r>
            <a:endParaRPr lang="ru-RU" sz="1600" dirty="0" smtClean="0"/>
          </a:p>
          <a:p>
            <a:r>
              <a:rPr lang="en-US" sz="1600" dirty="0" smtClean="0">
                <a:solidFill>
                  <a:srgbClr val="00CC99"/>
                </a:solidFill>
              </a:rPr>
              <a:t>BEGIN</a:t>
            </a:r>
            <a:endParaRPr lang="en-US" sz="1600" dirty="0">
              <a:solidFill>
                <a:srgbClr val="00CC99"/>
              </a:solidFill>
            </a:endParaRPr>
          </a:p>
          <a:p>
            <a:r>
              <a:rPr lang="ru-RU" sz="1600" dirty="0" smtClean="0"/>
              <a:t>   </a:t>
            </a:r>
            <a:r>
              <a:rPr lang="en-US" sz="1600" dirty="0" err="1" smtClean="0"/>
              <a:t>enough_money</a:t>
            </a:r>
            <a:r>
              <a:rPr lang="en-US" sz="1600" dirty="0" smtClean="0"/>
              <a:t> </a:t>
            </a:r>
            <a:r>
              <a:rPr lang="en-US" sz="1600" dirty="0"/>
              <a:t>:= </a:t>
            </a:r>
            <a:r>
              <a:rPr lang="en-US" sz="1600" dirty="0">
                <a:solidFill>
                  <a:srgbClr val="00CC99"/>
                </a:solidFill>
              </a:rPr>
              <a:t>FALSE</a:t>
            </a:r>
            <a:r>
              <a:rPr lang="en-US" sz="1600" dirty="0"/>
              <a:t>; </a:t>
            </a:r>
            <a:endParaRPr lang="ru-RU" sz="1600" dirty="0" smtClean="0"/>
          </a:p>
          <a:p>
            <a:r>
              <a:rPr lang="ru-RU" sz="1600" dirty="0" smtClean="0"/>
              <a:t>   </a:t>
            </a:r>
            <a:r>
              <a:rPr lang="en-US" sz="1600" dirty="0">
                <a:solidFill>
                  <a:srgbClr val="00CC99"/>
                </a:solidFill>
              </a:rPr>
              <a:t>IF</a:t>
            </a:r>
            <a:r>
              <a:rPr lang="en-US" sz="1600" dirty="0"/>
              <a:t> </a:t>
            </a:r>
            <a:r>
              <a:rPr lang="en-US" sz="1600" dirty="0" err="1"/>
              <a:t>enough_money</a:t>
            </a:r>
            <a:endParaRPr lang="en-US" sz="1600" dirty="0"/>
          </a:p>
          <a:p>
            <a:r>
              <a:rPr lang="ru-RU" sz="1600" dirty="0" smtClean="0"/>
              <a:t>    </a:t>
            </a:r>
            <a:r>
              <a:rPr lang="en-US" sz="1600" dirty="0" smtClean="0">
                <a:solidFill>
                  <a:srgbClr val="00CC99"/>
                </a:solidFill>
              </a:rPr>
              <a:t>THEN</a:t>
            </a:r>
            <a:endParaRPr lang="en-US" sz="1600" dirty="0">
              <a:solidFill>
                <a:srgbClr val="00CC99"/>
              </a:solidFill>
            </a:endParaRPr>
          </a:p>
          <a:p>
            <a:r>
              <a:rPr lang="ru-RU" sz="1600" dirty="0"/>
              <a:t>...</a:t>
            </a:r>
          </a:p>
          <a:p>
            <a:r>
              <a:rPr lang="en-US" sz="1600" dirty="0" smtClean="0">
                <a:solidFill>
                  <a:srgbClr val="00CC99"/>
                </a:solidFill>
              </a:rPr>
              <a:t>END</a:t>
            </a:r>
            <a:r>
              <a:rPr lang="en-US" sz="1600" dirty="0"/>
              <a:t>;</a:t>
            </a:r>
            <a:endParaRPr lang="ru-RU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35926" y="1251744"/>
            <a:ext cx="7088658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CC99"/>
                </a:solidFill>
              </a:rPr>
              <a:t>IF</a:t>
            </a:r>
            <a:r>
              <a:rPr lang="en-US" sz="1600" dirty="0"/>
              <a:t> salary &lt; </a:t>
            </a:r>
            <a:r>
              <a:rPr lang="en-US" sz="1600" dirty="0" err="1"/>
              <a:t>min_salary</a:t>
            </a:r>
            <a:r>
              <a:rPr lang="en-US" sz="1600" dirty="0"/>
              <a:t> (2003) </a:t>
            </a:r>
            <a:r>
              <a:rPr lang="en-US" sz="1600" dirty="0">
                <a:solidFill>
                  <a:srgbClr val="00CC99"/>
                </a:solidFill>
              </a:rPr>
              <a:t>THEN</a:t>
            </a:r>
            <a:r>
              <a:rPr lang="en-US" sz="1600" dirty="0"/>
              <a:t> salary := salary + salary*.25; </a:t>
            </a:r>
            <a:r>
              <a:rPr lang="en-US" sz="1600" dirty="0">
                <a:solidFill>
                  <a:srgbClr val="00CC99"/>
                </a:solidFill>
              </a:rPr>
              <a:t>END IF</a:t>
            </a:r>
            <a:r>
              <a:rPr lang="en-US" sz="1600" dirty="0"/>
              <a:t>;</a:t>
            </a:r>
            <a:endParaRPr lang="ru-RU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5926" y="4865324"/>
            <a:ext cx="4707923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/>
              <a:t>order_exceeds_balance</a:t>
            </a:r>
            <a:endParaRPr lang="en-US" sz="1600" dirty="0"/>
          </a:p>
          <a:p>
            <a:r>
              <a:rPr lang="en-US" sz="1600" dirty="0" smtClean="0"/>
              <a:t>   := </a:t>
            </a:r>
            <a:r>
              <a:rPr lang="en-US" sz="1600" dirty="0" err="1" smtClean="0"/>
              <a:t>customer.order_total</a:t>
            </a:r>
            <a:r>
              <a:rPr lang="en-US" sz="1600" dirty="0" smtClean="0"/>
              <a:t> </a:t>
            </a:r>
            <a:r>
              <a:rPr lang="en-US" sz="1600" dirty="0"/>
              <a:t>&gt; </a:t>
            </a:r>
            <a:r>
              <a:rPr lang="en-US" sz="1600" dirty="0" err="1"/>
              <a:t>max_allowable_order</a:t>
            </a:r>
            <a:r>
              <a:rPr lang="en-US" sz="1600" dirty="0"/>
              <a:t>;</a:t>
            </a:r>
            <a:endParaRPr lang="ru-RU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169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 </a:t>
            </a:r>
            <a:r>
              <a:rPr lang="en-US" dirty="0" smtClean="0"/>
              <a:t>CASE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5926" y="951925"/>
            <a:ext cx="4337220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CC99"/>
                </a:solidFill>
              </a:rPr>
              <a:t>CASE</a:t>
            </a:r>
            <a:r>
              <a:rPr lang="en-US" sz="1600" dirty="0"/>
              <a:t> </a:t>
            </a:r>
            <a:r>
              <a:rPr lang="en-US" sz="1600" dirty="0" err="1"/>
              <a:t>employee_type</a:t>
            </a:r>
            <a:endParaRPr lang="en-US" sz="1600" dirty="0"/>
          </a:p>
          <a:p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00CC99"/>
                </a:solidFill>
              </a:rPr>
              <a:t>WHEN</a:t>
            </a:r>
            <a:r>
              <a:rPr lang="en-US" sz="1600" dirty="0" smtClean="0"/>
              <a:t> </a:t>
            </a:r>
            <a:r>
              <a:rPr lang="en-US" sz="1600" dirty="0"/>
              <a:t>'S' </a:t>
            </a:r>
            <a:r>
              <a:rPr lang="en-US" sz="1600" dirty="0">
                <a:solidFill>
                  <a:srgbClr val="00CC99"/>
                </a:solidFill>
              </a:rPr>
              <a:t>THEN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award_salary_bonus</a:t>
            </a:r>
            <a:r>
              <a:rPr lang="en-US" sz="1600" dirty="0" smtClean="0"/>
              <a:t>(</a:t>
            </a:r>
            <a:r>
              <a:rPr lang="en-US" sz="1600" dirty="0" err="1" smtClean="0"/>
              <a:t>employee_id</a:t>
            </a:r>
            <a:r>
              <a:rPr lang="en-US" sz="1600" dirty="0"/>
              <a:t>);</a:t>
            </a:r>
          </a:p>
          <a:p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00CC99"/>
                </a:solidFill>
              </a:rPr>
              <a:t>WHEN</a:t>
            </a:r>
            <a:r>
              <a:rPr lang="en-US" sz="1600" dirty="0" smtClean="0"/>
              <a:t> </a:t>
            </a:r>
            <a:r>
              <a:rPr lang="en-US" sz="1600" dirty="0"/>
              <a:t>'H' </a:t>
            </a:r>
            <a:r>
              <a:rPr lang="en-US" sz="1600" dirty="0">
                <a:solidFill>
                  <a:srgbClr val="00CC99"/>
                </a:solidFill>
              </a:rPr>
              <a:t>THEN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award_hourly_bonus</a:t>
            </a:r>
            <a:r>
              <a:rPr lang="en-US" sz="1600" dirty="0" smtClean="0"/>
              <a:t>(</a:t>
            </a:r>
            <a:r>
              <a:rPr lang="en-US" sz="1600" dirty="0" err="1" smtClean="0"/>
              <a:t>employee_id</a:t>
            </a:r>
            <a:r>
              <a:rPr lang="en-US" sz="1600" dirty="0"/>
              <a:t>);</a:t>
            </a:r>
          </a:p>
          <a:p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00CC99"/>
                </a:solidFill>
              </a:rPr>
              <a:t>WHEN</a:t>
            </a:r>
            <a:r>
              <a:rPr lang="en-US" sz="1600" dirty="0" smtClean="0"/>
              <a:t> </a:t>
            </a:r>
            <a:r>
              <a:rPr lang="en-US" sz="1600" dirty="0"/>
              <a:t>'C' </a:t>
            </a:r>
            <a:r>
              <a:rPr lang="en-US" sz="1600" dirty="0">
                <a:solidFill>
                  <a:srgbClr val="00CC99"/>
                </a:solidFill>
              </a:rPr>
              <a:t>THEN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award_commissioned_bonus</a:t>
            </a:r>
            <a:r>
              <a:rPr lang="en-US" sz="1600" dirty="0" smtClean="0"/>
              <a:t>(</a:t>
            </a:r>
            <a:r>
              <a:rPr lang="en-US" sz="1600" dirty="0" err="1" smtClean="0"/>
              <a:t>employee_id</a:t>
            </a:r>
            <a:r>
              <a:rPr lang="en-US" sz="1600" dirty="0"/>
              <a:t>);</a:t>
            </a:r>
          </a:p>
          <a:p>
            <a:r>
              <a:rPr lang="en-US" sz="1600" dirty="0" smtClean="0">
                <a:solidFill>
                  <a:srgbClr val="00CC99"/>
                </a:solidFill>
              </a:rPr>
              <a:t>END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CC99"/>
                </a:solidFill>
              </a:rPr>
              <a:t>CASE</a:t>
            </a:r>
            <a:r>
              <a:rPr lang="en-US" sz="1600" dirty="0" smtClean="0"/>
              <a:t>;</a:t>
            </a:r>
            <a:endParaRPr lang="ru-RU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572897" y="953085"/>
            <a:ext cx="6104237" cy="26161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CC99"/>
                </a:solidFill>
              </a:rPr>
              <a:t>CASE</a:t>
            </a:r>
          </a:p>
          <a:p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00CC99"/>
                </a:solidFill>
              </a:rPr>
              <a:t>WHEN</a:t>
            </a:r>
            <a:r>
              <a:rPr lang="en-US" sz="1600" dirty="0" smtClean="0"/>
              <a:t> </a:t>
            </a:r>
            <a:r>
              <a:rPr lang="en-US" sz="1600" dirty="0"/>
              <a:t>salary &gt; 40000 </a:t>
            </a:r>
            <a:r>
              <a:rPr lang="en-US" sz="1600" dirty="0">
                <a:solidFill>
                  <a:srgbClr val="00CC99"/>
                </a:solidFill>
              </a:rPr>
              <a:t>THEN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give_bonus</a:t>
            </a:r>
            <a:r>
              <a:rPr lang="en-US" sz="1600" dirty="0" smtClean="0"/>
              <a:t>(</a:t>
            </a:r>
            <a:r>
              <a:rPr lang="en-US" sz="1600" dirty="0" err="1" smtClean="0"/>
              <a:t>employee_id</a:t>
            </a:r>
            <a:r>
              <a:rPr lang="en-US" sz="1600" dirty="0"/>
              <a:t>, 500);</a:t>
            </a:r>
          </a:p>
          <a:p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00CC99"/>
                </a:solidFill>
              </a:rPr>
              <a:t>WHEN</a:t>
            </a:r>
            <a:r>
              <a:rPr lang="en-US" sz="1600" dirty="0" smtClean="0"/>
              <a:t> </a:t>
            </a:r>
            <a:r>
              <a:rPr lang="en-US" sz="1600" dirty="0"/>
              <a:t>salary &gt; 20000 </a:t>
            </a:r>
            <a:r>
              <a:rPr lang="en-US" sz="1600" dirty="0">
                <a:solidFill>
                  <a:srgbClr val="00CC99"/>
                </a:solidFill>
              </a:rPr>
              <a:t>THEN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give_bonus</a:t>
            </a:r>
            <a:r>
              <a:rPr lang="en-US" sz="1600" dirty="0" smtClean="0"/>
              <a:t>(</a:t>
            </a:r>
            <a:r>
              <a:rPr lang="en-US" sz="1600" dirty="0" err="1" smtClean="0"/>
              <a:t>employee_id</a:t>
            </a:r>
            <a:r>
              <a:rPr lang="en-US" sz="1600" dirty="0"/>
              <a:t>, 1000);</a:t>
            </a:r>
          </a:p>
          <a:p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00CC99"/>
                </a:solidFill>
              </a:rPr>
              <a:t>WHEN</a:t>
            </a:r>
            <a:r>
              <a:rPr lang="en-US" sz="1600" dirty="0" smtClean="0"/>
              <a:t> </a:t>
            </a:r>
            <a:r>
              <a:rPr lang="en-US" sz="1600" dirty="0"/>
              <a:t>salary &gt;= 10000 </a:t>
            </a:r>
            <a:r>
              <a:rPr lang="en-US" sz="1600" dirty="0">
                <a:solidFill>
                  <a:srgbClr val="00CC99"/>
                </a:solidFill>
              </a:rPr>
              <a:t>THEN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give_bonus</a:t>
            </a:r>
            <a:r>
              <a:rPr lang="en-US" sz="1600" dirty="0" smtClean="0"/>
              <a:t>(</a:t>
            </a:r>
            <a:r>
              <a:rPr lang="en-US" sz="1600" dirty="0" err="1" smtClean="0"/>
              <a:t>employee_id</a:t>
            </a:r>
            <a:r>
              <a:rPr lang="en-US" sz="1600" dirty="0"/>
              <a:t>, 1500);</a:t>
            </a:r>
          </a:p>
          <a:p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00CC99"/>
                </a:solidFill>
              </a:rPr>
              <a:t>ELSE</a:t>
            </a:r>
            <a:endParaRPr lang="en-US" sz="1600" dirty="0">
              <a:solidFill>
                <a:srgbClr val="00CC99"/>
              </a:solidFill>
            </a:endParaRP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give_bonus</a:t>
            </a:r>
            <a:r>
              <a:rPr lang="en-US" sz="1600" dirty="0" smtClean="0"/>
              <a:t>(</a:t>
            </a:r>
            <a:r>
              <a:rPr lang="en-US" sz="1600" dirty="0" err="1" smtClean="0"/>
              <a:t>employee_id</a:t>
            </a:r>
            <a:r>
              <a:rPr lang="en-US" sz="1600" dirty="0"/>
              <a:t>, 0);</a:t>
            </a:r>
          </a:p>
          <a:p>
            <a:r>
              <a:rPr lang="en-US" sz="1600" dirty="0">
                <a:solidFill>
                  <a:srgbClr val="00CC99"/>
                </a:solidFill>
              </a:rPr>
              <a:t>END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CC99"/>
                </a:solidFill>
              </a:rPr>
              <a:t>CASE</a:t>
            </a:r>
            <a:r>
              <a:rPr lang="en-US" sz="1600" dirty="0"/>
              <a:t>;</a:t>
            </a:r>
            <a:endParaRPr lang="ru-RU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053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GOTO, NULL 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35926" y="951925"/>
            <a:ext cx="5461686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CC99"/>
                </a:solidFill>
              </a:rPr>
              <a:t>BEGIN</a:t>
            </a:r>
          </a:p>
          <a:p>
            <a:r>
              <a:rPr lang="en-US" sz="1600" dirty="0" smtClean="0"/>
              <a:t>  GOTO </a:t>
            </a:r>
            <a:r>
              <a:rPr lang="en-US" sz="1600" dirty="0" err="1"/>
              <a:t>second_output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  </a:t>
            </a:r>
            <a:r>
              <a:rPr lang="ru-RU" sz="1600" dirty="0" smtClean="0"/>
              <a:t>DBMS_OUTPUT.PUT_LINE(Никогда не </a:t>
            </a:r>
            <a:r>
              <a:rPr lang="ru-RU" sz="1600" dirty="0"/>
              <a:t>выполняется.');</a:t>
            </a:r>
          </a:p>
          <a:p>
            <a:r>
              <a:rPr lang="en-US" sz="1600" dirty="0" smtClean="0"/>
              <a:t>  &lt;&lt;</a:t>
            </a:r>
            <a:r>
              <a:rPr lang="en-US" sz="1600" dirty="0" err="1"/>
              <a:t>second_output</a:t>
            </a:r>
            <a:r>
              <a:rPr lang="en-US" sz="1600" dirty="0"/>
              <a:t>&gt;&gt;</a:t>
            </a:r>
          </a:p>
          <a:p>
            <a:r>
              <a:rPr lang="en-US" sz="1600" dirty="0" smtClean="0"/>
              <a:t>  DBMS_OUTPUT.PUT_LINE</a:t>
            </a:r>
            <a:r>
              <a:rPr lang="en-US" sz="1600" dirty="0"/>
              <a:t>('</a:t>
            </a:r>
            <a:r>
              <a:rPr lang="ru-RU" sz="1600" dirty="0"/>
              <a:t>Мы здесь!');</a:t>
            </a:r>
          </a:p>
          <a:p>
            <a:r>
              <a:rPr lang="en-US" sz="1600" dirty="0">
                <a:solidFill>
                  <a:srgbClr val="00CC99"/>
                </a:solidFill>
              </a:rPr>
              <a:t>END</a:t>
            </a:r>
            <a:r>
              <a:rPr lang="en-US" sz="1600" dirty="0"/>
              <a:t>;</a:t>
            </a:r>
            <a:endParaRPr lang="ru-RU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35925" y="3019623"/>
            <a:ext cx="5461687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CC99"/>
                </a:solidFill>
              </a:rPr>
              <a:t>IF</a:t>
            </a:r>
            <a:r>
              <a:rPr lang="en-US" sz="1600" dirty="0"/>
              <a:t> </a:t>
            </a:r>
            <a:r>
              <a:rPr lang="en-US" sz="1600" dirty="0" err="1" smtClean="0"/>
              <a:t>pREPORT_NAME</a:t>
            </a:r>
            <a:r>
              <a:rPr lang="en-US" sz="1600" dirty="0" smtClean="0"/>
              <a:t> </a:t>
            </a:r>
            <a:r>
              <a:rPr lang="en-US" sz="1600" dirty="0"/>
              <a:t>= 'DETAIL'</a:t>
            </a:r>
          </a:p>
          <a:p>
            <a:r>
              <a:rPr lang="en-US" sz="1600" dirty="0">
                <a:solidFill>
                  <a:srgbClr val="00CC99"/>
                </a:solidFill>
              </a:rPr>
              <a:t>THEN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exec_detail_report</a:t>
            </a:r>
            <a:r>
              <a:rPr lang="en-US" sz="1600" dirty="0"/>
              <a:t>;</a:t>
            </a:r>
          </a:p>
          <a:p>
            <a:r>
              <a:rPr lang="en-US" sz="1600" dirty="0">
                <a:solidFill>
                  <a:srgbClr val="00CC99"/>
                </a:solidFill>
              </a:rPr>
              <a:t>ELSE</a:t>
            </a:r>
          </a:p>
          <a:p>
            <a:r>
              <a:rPr lang="en-US" sz="1600" dirty="0" smtClean="0"/>
              <a:t>   </a:t>
            </a:r>
            <a:r>
              <a:rPr lang="en-US" sz="1600" dirty="0" smtClean="0">
                <a:solidFill>
                  <a:srgbClr val="00CC99"/>
                </a:solidFill>
              </a:rPr>
              <a:t>NULL</a:t>
            </a:r>
            <a:r>
              <a:rPr lang="en-US" sz="1600" dirty="0"/>
              <a:t>; -- </a:t>
            </a:r>
            <a:r>
              <a:rPr lang="ru-RU" sz="1600" dirty="0"/>
              <a:t>Ничего не делать</a:t>
            </a:r>
          </a:p>
          <a:p>
            <a:r>
              <a:rPr lang="en-US" sz="1600" dirty="0">
                <a:solidFill>
                  <a:srgbClr val="00CC99"/>
                </a:solidFill>
              </a:rPr>
              <a:t>END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CC99"/>
                </a:solidFill>
              </a:rPr>
              <a:t>IF</a:t>
            </a:r>
            <a:r>
              <a:rPr lang="en-US" sz="1600" dirty="0"/>
              <a:t>;</a:t>
            </a:r>
            <a:endParaRPr lang="ru-RU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096000" y="951925"/>
            <a:ext cx="5461686" cy="47705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CC99"/>
                </a:solidFill>
              </a:rPr>
              <a:t>BEGIN</a:t>
            </a:r>
          </a:p>
          <a:p>
            <a:r>
              <a:rPr lang="ru-RU" sz="1600" dirty="0"/>
              <a:t>-- Первая проверка</a:t>
            </a:r>
          </a:p>
          <a:p>
            <a:r>
              <a:rPr lang="en-US" sz="1600" dirty="0">
                <a:solidFill>
                  <a:srgbClr val="00CC99"/>
                </a:solidFill>
              </a:rPr>
              <a:t>IF</a:t>
            </a:r>
            <a:r>
              <a:rPr lang="en-US" sz="1600" dirty="0"/>
              <a:t> </a:t>
            </a:r>
            <a:r>
              <a:rPr lang="en-US" sz="1600" dirty="0" err="1"/>
              <a:t>data_in.ship_date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CC99"/>
                </a:solidFill>
              </a:rPr>
              <a:t>IS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CC99"/>
                </a:solidFill>
              </a:rPr>
              <a:t>NOT</a:t>
            </a:r>
            <a:r>
              <a:rPr lang="en-US" sz="1600" dirty="0"/>
              <a:t> </a:t>
            </a:r>
            <a:r>
              <a:rPr lang="en-US" sz="1600" dirty="0" smtClean="0">
                <a:solidFill>
                  <a:srgbClr val="00CC99"/>
                </a:solidFill>
              </a:rPr>
              <a:t>NULL</a:t>
            </a:r>
            <a:r>
              <a:rPr lang="ru-RU" sz="1600" dirty="0" smtClean="0">
                <a:solidFill>
                  <a:srgbClr val="00CC99"/>
                </a:solidFill>
              </a:rPr>
              <a:t> </a:t>
            </a:r>
            <a:r>
              <a:rPr lang="en-US" sz="1600" dirty="0" smtClean="0">
                <a:solidFill>
                  <a:srgbClr val="00CC99"/>
                </a:solidFill>
              </a:rPr>
              <a:t>THEN</a:t>
            </a:r>
            <a:endParaRPr lang="en-US" sz="1600" dirty="0">
              <a:solidFill>
                <a:srgbClr val="00CC99"/>
              </a:solidFill>
            </a:endParaRPr>
          </a:p>
          <a:p>
            <a:r>
              <a:rPr lang="ru-RU" sz="1600" dirty="0" smtClean="0"/>
              <a:t>   </a:t>
            </a:r>
            <a:r>
              <a:rPr lang="en-US" sz="1600" dirty="0" smtClean="0"/>
              <a:t>status </a:t>
            </a:r>
            <a:r>
              <a:rPr lang="en-US" sz="1600" dirty="0"/>
              <a:t>:= </a:t>
            </a:r>
            <a:r>
              <a:rPr lang="en-US" sz="1600" dirty="0" err="1"/>
              <a:t>validate_shipdate</a:t>
            </a:r>
            <a:r>
              <a:rPr lang="en-US" sz="1600" dirty="0"/>
              <a:t> (</a:t>
            </a:r>
            <a:r>
              <a:rPr lang="en-US" sz="1600" dirty="0" err="1"/>
              <a:t>data_in.ship_date</a:t>
            </a:r>
            <a:r>
              <a:rPr lang="en-US" sz="1600" dirty="0"/>
              <a:t>);</a:t>
            </a:r>
          </a:p>
          <a:p>
            <a:r>
              <a:rPr lang="ru-RU" sz="1600" dirty="0" smtClean="0"/>
              <a:t>      </a:t>
            </a:r>
            <a:r>
              <a:rPr lang="en-US" sz="1600" dirty="0" smtClean="0">
                <a:solidFill>
                  <a:srgbClr val="00CC99"/>
                </a:solidFill>
              </a:rPr>
              <a:t>IF</a:t>
            </a:r>
            <a:r>
              <a:rPr lang="en-US" sz="1600" dirty="0" smtClean="0"/>
              <a:t> </a:t>
            </a:r>
            <a:r>
              <a:rPr lang="en-US" sz="1600" dirty="0"/>
              <a:t>status != 0 </a:t>
            </a:r>
            <a:r>
              <a:rPr lang="en-US" sz="1600" dirty="0">
                <a:solidFill>
                  <a:srgbClr val="00CC99"/>
                </a:solidFill>
              </a:rPr>
              <a:t>THEN </a:t>
            </a:r>
            <a:endParaRPr lang="ru-RU" sz="1600" dirty="0" smtClean="0">
              <a:solidFill>
                <a:srgbClr val="00CC99"/>
              </a:solidFill>
            </a:endParaRPr>
          </a:p>
          <a:p>
            <a:r>
              <a:rPr lang="ru-RU" sz="1600" dirty="0"/>
              <a:t> </a:t>
            </a:r>
            <a:r>
              <a:rPr lang="ru-RU" sz="1600" dirty="0" smtClean="0"/>
              <a:t>       </a:t>
            </a:r>
            <a:r>
              <a:rPr lang="en-US" sz="1600" dirty="0" smtClean="0">
                <a:solidFill>
                  <a:srgbClr val="00CC99"/>
                </a:solidFill>
              </a:rPr>
              <a:t>GOTO</a:t>
            </a:r>
            <a:r>
              <a:rPr lang="en-US" sz="1600" dirty="0" smtClean="0"/>
              <a:t> </a:t>
            </a:r>
            <a:r>
              <a:rPr lang="en-US" sz="1600" dirty="0" err="1"/>
              <a:t>end_of_procedure</a:t>
            </a:r>
            <a:r>
              <a:rPr lang="en-US" sz="1600" dirty="0"/>
              <a:t>; </a:t>
            </a:r>
            <a:endParaRPr lang="ru-RU" sz="1600" dirty="0" smtClean="0"/>
          </a:p>
          <a:p>
            <a:r>
              <a:rPr lang="ru-RU" sz="1600" dirty="0"/>
              <a:t> </a:t>
            </a:r>
            <a:r>
              <a:rPr lang="ru-RU" sz="1600" dirty="0" smtClean="0"/>
              <a:t>     </a:t>
            </a:r>
            <a:r>
              <a:rPr lang="en-US" sz="1600" dirty="0" smtClean="0">
                <a:solidFill>
                  <a:srgbClr val="00CC99"/>
                </a:solidFill>
              </a:rPr>
              <a:t>END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00CC99"/>
                </a:solidFill>
              </a:rPr>
              <a:t>IF</a:t>
            </a:r>
            <a:r>
              <a:rPr lang="en-US" sz="1600" dirty="0"/>
              <a:t>;</a:t>
            </a:r>
          </a:p>
          <a:p>
            <a:r>
              <a:rPr lang="en-US" sz="1600" dirty="0">
                <a:solidFill>
                  <a:srgbClr val="00CC99"/>
                </a:solidFill>
              </a:rPr>
              <a:t>END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CC99"/>
                </a:solidFill>
              </a:rPr>
              <a:t>IF</a:t>
            </a:r>
            <a:r>
              <a:rPr lang="en-US" sz="1600" dirty="0"/>
              <a:t>;</a:t>
            </a:r>
          </a:p>
          <a:p>
            <a:r>
              <a:rPr lang="ru-RU" sz="1600" dirty="0"/>
              <a:t>-- Вторая проверка</a:t>
            </a:r>
          </a:p>
          <a:p>
            <a:r>
              <a:rPr lang="en-US" sz="1600" dirty="0">
                <a:solidFill>
                  <a:srgbClr val="00CC99"/>
                </a:solidFill>
              </a:rPr>
              <a:t>IF</a:t>
            </a:r>
            <a:r>
              <a:rPr lang="en-US" sz="1600" dirty="0"/>
              <a:t> </a:t>
            </a:r>
            <a:r>
              <a:rPr lang="en-US" sz="1600" dirty="0" err="1"/>
              <a:t>data_in.order_date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CC99"/>
                </a:solidFill>
              </a:rPr>
              <a:t>IS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CC99"/>
                </a:solidFill>
              </a:rPr>
              <a:t>NOT</a:t>
            </a:r>
            <a:r>
              <a:rPr lang="en-US" sz="1600" dirty="0"/>
              <a:t> </a:t>
            </a:r>
            <a:r>
              <a:rPr lang="en-US" sz="1600" dirty="0" smtClean="0">
                <a:solidFill>
                  <a:srgbClr val="00CC99"/>
                </a:solidFill>
              </a:rPr>
              <a:t>NULL</a:t>
            </a:r>
            <a:r>
              <a:rPr lang="ru-RU" sz="1600" dirty="0" smtClean="0">
                <a:solidFill>
                  <a:srgbClr val="00CC99"/>
                </a:solidFill>
              </a:rPr>
              <a:t> </a:t>
            </a:r>
            <a:r>
              <a:rPr lang="en-US" sz="1600" dirty="0" smtClean="0">
                <a:solidFill>
                  <a:srgbClr val="00CC99"/>
                </a:solidFill>
              </a:rPr>
              <a:t>THEN</a:t>
            </a:r>
            <a:endParaRPr lang="en-US" sz="1600" dirty="0">
              <a:solidFill>
                <a:srgbClr val="00CC99"/>
              </a:solidFill>
            </a:endParaRPr>
          </a:p>
          <a:p>
            <a:r>
              <a:rPr lang="ru-RU" sz="1600" dirty="0" smtClean="0"/>
              <a:t>   </a:t>
            </a:r>
            <a:r>
              <a:rPr lang="en-US" sz="1600" dirty="0" smtClean="0"/>
              <a:t>status </a:t>
            </a:r>
            <a:r>
              <a:rPr lang="en-US" sz="1600" dirty="0"/>
              <a:t>:= </a:t>
            </a:r>
            <a:r>
              <a:rPr lang="en-US" sz="1600" dirty="0" err="1"/>
              <a:t>validate_orderdate</a:t>
            </a:r>
            <a:r>
              <a:rPr lang="en-US" sz="1600" dirty="0"/>
              <a:t> (</a:t>
            </a:r>
            <a:r>
              <a:rPr lang="en-US" sz="1600" dirty="0" err="1"/>
              <a:t>data_in.order_date</a:t>
            </a:r>
            <a:r>
              <a:rPr lang="en-US" sz="1600" dirty="0"/>
              <a:t>);</a:t>
            </a:r>
          </a:p>
          <a:p>
            <a:r>
              <a:rPr lang="ru-RU" sz="1600" dirty="0" smtClean="0"/>
              <a:t>      </a:t>
            </a:r>
            <a:r>
              <a:rPr lang="en-US" sz="1600" dirty="0" smtClean="0">
                <a:solidFill>
                  <a:srgbClr val="00CC99"/>
                </a:solidFill>
              </a:rPr>
              <a:t>IF</a:t>
            </a:r>
            <a:r>
              <a:rPr lang="en-US" sz="1600" dirty="0" smtClean="0"/>
              <a:t> </a:t>
            </a:r>
            <a:r>
              <a:rPr lang="en-US" sz="1600" dirty="0"/>
              <a:t>status != 0 </a:t>
            </a:r>
            <a:r>
              <a:rPr lang="en-US" sz="1600" dirty="0" smtClean="0">
                <a:solidFill>
                  <a:srgbClr val="00CC99"/>
                </a:solidFill>
              </a:rPr>
              <a:t>THEN</a:t>
            </a:r>
            <a:endParaRPr lang="ru-RU" sz="1600" dirty="0" smtClean="0">
              <a:solidFill>
                <a:srgbClr val="00CC99"/>
              </a:solidFill>
            </a:endParaRPr>
          </a:p>
          <a:p>
            <a:r>
              <a:rPr lang="ru-RU" sz="1600" dirty="0" smtClean="0"/>
              <a:t>      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CC99"/>
                </a:solidFill>
              </a:rPr>
              <a:t>GOTO</a:t>
            </a:r>
            <a:r>
              <a:rPr lang="en-US" sz="1600" dirty="0" smtClean="0"/>
              <a:t> </a:t>
            </a:r>
            <a:r>
              <a:rPr lang="en-US" sz="1600" dirty="0" err="1" smtClean="0"/>
              <a:t>end_of_procedure</a:t>
            </a:r>
            <a:r>
              <a:rPr lang="en-US" sz="1600" dirty="0"/>
              <a:t>; </a:t>
            </a:r>
            <a:endParaRPr lang="ru-RU" sz="1600" dirty="0" smtClean="0"/>
          </a:p>
          <a:p>
            <a:r>
              <a:rPr lang="ru-RU" sz="1600" dirty="0"/>
              <a:t> </a:t>
            </a:r>
            <a:r>
              <a:rPr lang="ru-RU" sz="1600" dirty="0" smtClean="0"/>
              <a:t>     </a:t>
            </a:r>
            <a:r>
              <a:rPr lang="en-US" sz="1600" dirty="0" smtClean="0">
                <a:solidFill>
                  <a:srgbClr val="00CC99"/>
                </a:solidFill>
              </a:rPr>
              <a:t>END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00CC99"/>
                </a:solidFill>
              </a:rPr>
              <a:t>IF</a:t>
            </a:r>
            <a:r>
              <a:rPr lang="en-US" sz="1600" dirty="0"/>
              <a:t>;</a:t>
            </a:r>
          </a:p>
          <a:p>
            <a:r>
              <a:rPr lang="en-US" sz="1600" dirty="0">
                <a:solidFill>
                  <a:srgbClr val="00CC99"/>
                </a:solidFill>
              </a:rPr>
              <a:t>END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CC99"/>
                </a:solidFill>
              </a:rPr>
              <a:t>IF</a:t>
            </a:r>
            <a:r>
              <a:rPr lang="en-US" sz="1600" dirty="0"/>
              <a:t>;</a:t>
            </a:r>
          </a:p>
          <a:p>
            <a:r>
              <a:rPr lang="ru-RU" sz="1600" dirty="0"/>
              <a:t>... Дополнительные проверки ...</a:t>
            </a:r>
          </a:p>
          <a:p>
            <a:r>
              <a:rPr lang="en-US" sz="1600" dirty="0"/>
              <a:t>&lt;&lt;</a:t>
            </a:r>
            <a:r>
              <a:rPr lang="en-US" sz="1600" dirty="0" err="1"/>
              <a:t>end_of_procedure</a:t>
            </a:r>
            <a:r>
              <a:rPr lang="en-US" sz="1600" dirty="0"/>
              <a:t>&gt;&gt;</a:t>
            </a:r>
          </a:p>
          <a:p>
            <a:r>
              <a:rPr lang="en-US" sz="1600" dirty="0">
                <a:solidFill>
                  <a:srgbClr val="00CC99"/>
                </a:solidFill>
              </a:rPr>
              <a:t>NULL</a:t>
            </a:r>
            <a:r>
              <a:rPr lang="en-US" sz="1600" dirty="0"/>
              <a:t>;</a:t>
            </a:r>
          </a:p>
          <a:p>
            <a:r>
              <a:rPr lang="en-US" sz="1600" dirty="0">
                <a:solidFill>
                  <a:srgbClr val="00CC99"/>
                </a:solidFill>
              </a:rPr>
              <a:t>END</a:t>
            </a:r>
            <a:r>
              <a:rPr lang="en-US" sz="1600" dirty="0"/>
              <a:t>;</a:t>
            </a:r>
            <a:endParaRPr lang="ru-RU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83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79" y="977127"/>
            <a:ext cx="10515600" cy="1160592"/>
          </a:xfrm>
        </p:spPr>
        <p:txBody>
          <a:bodyPr>
            <a:normAutofit/>
          </a:bodyPr>
          <a:lstStyle/>
          <a:p>
            <a:r>
              <a:rPr lang="ru-RU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Требуется убедиться, что для всех основных активных услуг тип услуги привязан к соответствующему типу продукта. Если такой привязки нет – создать ее с даты создания услуги</a:t>
            </a:r>
            <a:endParaRPr lang="ru-RU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29AFB81A-8C62-4FF7-AAD8-AAC00E47AAAC}"/>
              </a:ext>
            </a:extLst>
          </p:cNvPr>
          <p:cNvSpPr/>
          <p:nvPr/>
        </p:nvSpPr>
        <p:spPr>
          <a:xfrm>
            <a:off x="0" y="2334039"/>
            <a:ext cx="11105322" cy="1434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505" marR="70485" indent="-285750" algn="just">
              <a:lnSpc>
                <a:spcPct val="105000"/>
              </a:lnSpc>
              <a:spcBef>
                <a:spcPts val="80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ru-RU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Что такое продукт? Тип продукта?</a:t>
            </a:r>
          </a:p>
          <a:p>
            <a:pPr marL="357505" marR="70485" indent="-285750" algn="just">
              <a:lnSpc>
                <a:spcPct val="105000"/>
              </a:lnSpc>
              <a:spcBef>
                <a:spcPts val="80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ru-RU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Что значит основная услуга?</a:t>
            </a:r>
          </a:p>
          <a:p>
            <a:pPr marL="357505" marR="70485" indent="-285750" algn="just">
              <a:lnSpc>
                <a:spcPct val="105000"/>
              </a:lnSpc>
              <a:spcBef>
                <a:spcPts val="80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ru-RU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Где типы услуг привязываются к типам продуктов?</a:t>
            </a:r>
          </a:p>
          <a:p>
            <a:pPr marL="357505" marR="70485" indent="-285750" algn="just">
              <a:lnSpc>
                <a:spcPct val="105000"/>
              </a:lnSpc>
              <a:spcBef>
                <a:spcPts val="80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ru-RU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Как разом проверить и создать новые привязки?</a:t>
            </a:r>
            <a:endParaRPr lang="ru-RU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16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Таблицы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08795899"/>
              </p:ext>
            </p:extLst>
          </p:nvPr>
        </p:nvGraphicFramePr>
        <p:xfrm>
          <a:off x="-679626" y="867948"/>
          <a:ext cx="10466173" cy="5644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01093" y="1139797"/>
            <a:ext cx="195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Вася Пушкин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77958" y="2144814"/>
            <a:ext cx="195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Договор №1234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30110" y="3063333"/>
            <a:ext cx="403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В городе Москва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82261" y="3981852"/>
            <a:ext cx="403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Цифровое телевиденье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59126" y="4900371"/>
            <a:ext cx="403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Базовый пакет каналов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4780" y="5820724"/>
            <a:ext cx="403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Пакет каналов Спорт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94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Учебные материалы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27663" y="2920765"/>
            <a:ext cx="338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FW_PRODUCTS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897830"/>
              </p:ext>
            </p:extLst>
          </p:nvPr>
        </p:nvGraphicFramePr>
        <p:xfrm>
          <a:off x="127663" y="3426615"/>
          <a:ext cx="5453448" cy="3093702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368397"/>
                <a:gridCol w="3085051"/>
              </a:tblGrid>
              <a:tr h="3234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Название поля</a:t>
                      </a:r>
                      <a:endParaRPr lang="ru-RU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Описание поля</a:t>
                      </a:r>
                      <a:endParaRPr lang="ru-RU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271">
                <a:tc>
                  <a:txBody>
                    <a:bodyPr/>
                    <a:lstStyle/>
                    <a:p>
                      <a:pPr marL="0" marR="70485" algn="l" defTabSz="914400" rtl="0" eaLnBrk="1" latinLnBrk="0" hangingPunct="1">
                        <a:lnSpc>
                          <a:spcPct val="105000"/>
                        </a:lnSpc>
                        <a:spcBef>
                          <a:spcPts val="805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ID_PRODUCT_INST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70485" algn="l" defTabSz="914400" rtl="0" eaLnBrk="1" latinLnBrk="0" hangingPunct="1">
                        <a:lnSpc>
                          <a:spcPct val="105000"/>
                        </a:lnSpc>
                        <a:spcBef>
                          <a:spcPts val="805"/>
                        </a:spcBef>
                        <a:spcAft>
                          <a:spcPts val="0"/>
                        </a:spcAft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Идентификатор экземпляра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продукта</a:t>
                      </a:r>
                      <a:endParaRPr lang="ru-RU" sz="1400" b="0" kern="12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271">
                <a:tc>
                  <a:txBody>
                    <a:bodyPr/>
                    <a:lstStyle/>
                    <a:p>
                      <a:pPr marL="0" marR="70485" algn="l" defTabSz="914400" rtl="0" eaLnBrk="1" latinLnBrk="0" hangingPunct="1">
                        <a:lnSpc>
                          <a:spcPct val="105000"/>
                        </a:lnSpc>
                        <a:spcBef>
                          <a:spcPts val="805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DT_START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70485" algn="l" defTabSz="914400" rtl="0" eaLnBrk="1" latinLnBrk="0" hangingPunct="1">
                        <a:lnSpc>
                          <a:spcPct val="105000"/>
                        </a:lnSpc>
                        <a:spcBef>
                          <a:spcPts val="805"/>
                        </a:spcBef>
                        <a:spcAft>
                          <a:spcPts val="0"/>
                        </a:spcAft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Дата начала действия записи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271">
                <a:tc>
                  <a:txBody>
                    <a:bodyPr/>
                    <a:lstStyle/>
                    <a:p>
                      <a:pPr marL="0" marR="70485" algn="l" defTabSz="914400" rtl="0" eaLnBrk="1" latinLnBrk="0" hangingPunct="1">
                        <a:lnSpc>
                          <a:spcPct val="105000"/>
                        </a:lnSpc>
                        <a:spcBef>
                          <a:spcPts val="805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DT_STOP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70485" algn="l" defTabSz="914400" rtl="0" eaLnBrk="1" latinLnBrk="0" hangingPunct="1">
                        <a:lnSpc>
                          <a:spcPct val="105000"/>
                        </a:lnSpc>
                        <a:spcBef>
                          <a:spcPts val="805"/>
                        </a:spcBef>
                        <a:spcAft>
                          <a:spcPts val="0"/>
                        </a:spcAft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Дата конца действия записи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271">
                <a:tc>
                  <a:txBody>
                    <a:bodyPr/>
                    <a:lstStyle/>
                    <a:p>
                      <a:pPr marL="0" marR="70485" algn="l" defTabSz="914400" rtl="0" eaLnBrk="1" latinLnBrk="0" hangingPunct="1">
                        <a:lnSpc>
                          <a:spcPct val="105000"/>
                        </a:lnSpc>
                        <a:spcBef>
                          <a:spcPts val="805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ID_REC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70485" algn="l" defTabSz="914400" rtl="0" eaLnBrk="1" latinLnBrk="0" hangingPunct="1">
                        <a:lnSpc>
                          <a:spcPct val="105000"/>
                        </a:lnSpc>
                        <a:spcBef>
                          <a:spcPts val="805"/>
                        </a:spcBef>
                        <a:spcAft>
                          <a:spcPts val="0"/>
                        </a:spcAft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Уникальный код записи</a:t>
                      </a:r>
                      <a:endParaRPr lang="ru-RU" sz="1400" b="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271">
                <a:tc>
                  <a:txBody>
                    <a:bodyPr/>
                    <a:lstStyle/>
                    <a:p>
                      <a:pPr marL="0" marR="70485" algn="l" defTabSz="914400" rtl="0" eaLnBrk="1" latinLnBrk="0" hangingPunct="1">
                        <a:lnSpc>
                          <a:spcPct val="105000"/>
                        </a:lnSpc>
                        <a:spcBef>
                          <a:spcPts val="805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ID_PRODUCT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70485" algn="l" defTabSz="914400" rtl="0" eaLnBrk="1" latinLnBrk="0" hangingPunct="1">
                        <a:lnSpc>
                          <a:spcPct val="105000"/>
                        </a:lnSpc>
                        <a:spcBef>
                          <a:spcPts val="805"/>
                        </a:spcBef>
                        <a:spcAft>
                          <a:spcPts val="0"/>
                        </a:spcAft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Идентификатор продукта</a:t>
                      </a:r>
                      <a:endParaRPr lang="ru-RU" sz="1400" b="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89">
                <a:tc>
                  <a:txBody>
                    <a:bodyPr/>
                    <a:lstStyle/>
                    <a:p>
                      <a:pPr marL="0" marR="70485" algn="l" defTabSz="914400" rtl="0" eaLnBrk="1" latinLnBrk="0" hangingPunct="1">
                        <a:lnSpc>
                          <a:spcPct val="105000"/>
                        </a:lnSpc>
                        <a:spcBef>
                          <a:spcPts val="805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ID_SUBSCRIBER_INST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70485" algn="l" defTabSz="914400" rtl="0" eaLnBrk="1" latinLnBrk="0" hangingPunct="1">
                        <a:lnSpc>
                          <a:spcPct val="105000"/>
                        </a:lnSpc>
                        <a:spcBef>
                          <a:spcPts val="805"/>
                        </a:spcBef>
                        <a:spcAft>
                          <a:spcPts val="0"/>
                        </a:spcAft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Идентификатор абон. приложения</a:t>
                      </a:r>
                      <a:endParaRPr lang="ru-RU" sz="1400" b="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271">
                <a:tc>
                  <a:txBody>
                    <a:bodyPr/>
                    <a:lstStyle/>
                    <a:p>
                      <a:pPr marL="0" marR="70485" algn="l" defTabSz="914400" rtl="0" eaLnBrk="1" latinLnBrk="0" hangingPunct="1">
                        <a:lnSpc>
                          <a:spcPct val="105000"/>
                        </a:lnSpc>
                        <a:spcBef>
                          <a:spcPts val="805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B_DELETED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70485" algn="l" defTabSz="914400" rtl="0" eaLnBrk="1" latinLnBrk="0" hangingPunct="1">
                        <a:lnSpc>
                          <a:spcPct val="105000"/>
                        </a:lnSpc>
                        <a:spcBef>
                          <a:spcPts val="805"/>
                        </a:spcBef>
                        <a:spcAft>
                          <a:spcPts val="0"/>
                        </a:spcAft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Признак удаленной записи</a:t>
                      </a:r>
                      <a:endParaRPr lang="ru-RU" sz="1400" b="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271">
                <a:tc>
                  <a:txBody>
                    <a:bodyPr/>
                    <a:lstStyle/>
                    <a:p>
                      <a:pPr marL="0" marR="70485" algn="l" defTabSz="914400" rtl="0" eaLnBrk="1" latinLnBrk="0" hangingPunct="1">
                        <a:lnSpc>
                          <a:spcPct val="105000"/>
                        </a:lnSpc>
                        <a:spcBef>
                          <a:spcPts val="805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ID_MANAGER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70485" algn="l" defTabSz="914400" rtl="0" eaLnBrk="1" latinLnBrk="0" hangingPunct="1">
                        <a:lnSpc>
                          <a:spcPct val="105000"/>
                        </a:lnSpc>
                        <a:spcBef>
                          <a:spcPts val="805"/>
                        </a:spcBef>
                        <a:spcAft>
                          <a:spcPts val="0"/>
                        </a:spcAft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Код пользователя</a:t>
                      </a:r>
                      <a:endParaRPr lang="ru-RU" sz="1400" b="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271">
                <a:tc>
                  <a:txBody>
                    <a:bodyPr/>
                    <a:lstStyle/>
                    <a:p>
                      <a:pPr marL="0" marR="70485" algn="l" defTabSz="914400" rtl="0" eaLnBrk="1" latinLnBrk="0" hangingPunct="1">
                        <a:lnSpc>
                          <a:spcPct val="105000"/>
                        </a:lnSpc>
                        <a:spcBef>
                          <a:spcPts val="805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V_STATUS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70485" algn="l" defTabSz="914400" rtl="0" eaLnBrk="1" latinLnBrk="0" hangingPunct="1">
                        <a:lnSpc>
                          <a:spcPct val="105000"/>
                        </a:lnSpc>
                        <a:spcBef>
                          <a:spcPts val="805"/>
                        </a:spcBef>
                        <a:spcAft>
                          <a:spcPts val="0"/>
                        </a:spcAft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Статус экземпляра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продукта</a:t>
                      </a:r>
                      <a:endParaRPr lang="ru-RU" sz="1400" b="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271">
                <a:tc>
                  <a:txBody>
                    <a:bodyPr/>
                    <a:lstStyle/>
                    <a:p>
                      <a:pPr marL="0" marR="70485" algn="l" defTabSz="914400" rtl="0" eaLnBrk="1" latinLnBrk="0" hangingPunct="1">
                        <a:lnSpc>
                          <a:spcPct val="105000"/>
                        </a:lnSpc>
                        <a:spcBef>
                          <a:spcPts val="805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ID_TARIFF_PLAN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70485" algn="l" defTabSz="914400" rtl="0" eaLnBrk="1" latinLnBrk="0" hangingPunct="1">
                        <a:lnSpc>
                          <a:spcPct val="105000"/>
                        </a:lnSpc>
                        <a:spcBef>
                          <a:spcPts val="805"/>
                        </a:spcBef>
                        <a:spcAft>
                          <a:spcPts val="0"/>
                        </a:spcAft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Тарифный план</a:t>
                      </a:r>
                      <a:endParaRPr lang="ru-RU" sz="1400" b="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55951" y="834914"/>
            <a:ext cx="338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FW_PRODUCT_CONTENT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63652"/>
              </p:ext>
            </p:extLst>
          </p:nvPr>
        </p:nvGraphicFramePr>
        <p:xfrm>
          <a:off x="5955951" y="1357051"/>
          <a:ext cx="6089674" cy="2860763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439670"/>
                <a:gridCol w="3650004"/>
              </a:tblGrid>
              <a:tr h="3234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Название поля</a:t>
                      </a:r>
                      <a:endParaRPr lang="ru-RU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Описание поля</a:t>
                      </a:r>
                      <a:endParaRPr lang="ru-RU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271">
                <a:tc>
                  <a:txBody>
                    <a:bodyPr/>
                    <a:lstStyle/>
                    <a:p>
                      <a:pPr marL="0" marR="70485" algn="l" defTabSz="914400" rtl="0" eaLnBrk="1" latinLnBrk="0" hangingPunct="1">
                        <a:lnSpc>
                          <a:spcPct val="105000"/>
                        </a:lnSpc>
                        <a:spcBef>
                          <a:spcPts val="805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ID_PRODUCT_CONTENT</a:t>
                      </a:r>
                      <a:endParaRPr lang="ru-RU" sz="1400" b="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70485" algn="l" defTabSz="914400" rtl="0" eaLnBrk="1" latinLnBrk="0" hangingPunct="1">
                        <a:lnSpc>
                          <a:spcPct val="105000"/>
                        </a:lnSpc>
                        <a:spcBef>
                          <a:spcPts val="805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Код наполнения продукта</a:t>
                      </a:r>
                      <a:endParaRPr lang="ru-RU" sz="1400" b="0" kern="120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271">
                <a:tc>
                  <a:txBody>
                    <a:bodyPr/>
                    <a:lstStyle/>
                    <a:p>
                      <a:pPr marL="0" marR="70485" algn="l" defTabSz="914400" rtl="0" eaLnBrk="1" latinLnBrk="0" hangingPunct="1">
                        <a:lnSpc>
                          <a:spcPct val="105000"/>
                        </a:lnSpc>
                        <a:spcBef>
                          <a:spcPts val="805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DT_START</a:t>
                      </a:r>
                      <a:endParaRPr lang="ru-RU" sz="1400" b="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70485" algn="l" defTabSz="914400" rtl="0" eaLnBrk="1" latinLnBrk="0" hangingPunct="1">
                        <a:lnSpc>
                          <a:spcPct val="105000"/>
                        </a:lnSpc>
                        <a:spcBef>
                          <a:spcPts val="805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Дата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начала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наполнения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продукта</a:t>
                      </a:r>
                      <a:endParaRPr lang="ru-RU" sz="1400" b="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271">
                <a:tc>
                  <a:txBody>
                    <a:bodyPr/>
                    <a:lstStyle/>
                    <a:p>
                      <a:pPr marL="0" marR="70485" algn="l" defTabSz="914400" rtl="0" eaLnBrk="1" latinLnBrk="0" hangingPunct="1">
                        <a:lnSpc>
                          <a:spcPct val="105000"/>
                        </a:lnSpc>
                        <a:spcBef>
                          <a:spcPts val="805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DT_STOP</a:t>
                      </a:r>
                      <a:endParaRPr lang="ru-RU" sz="1400" b="0" kern="120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70485" algn="l" defTabSz="914400" rtl="0" eaLnBrk="1" latinLnBrk="0" hangingPunct="1">
                        <a:lnSpc>
                          <a:spcPct val="105000"/>
                        </a:lnSpc>
                        <a:spcBef>
                          <a:spcPts val="805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Дата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окончания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наполнения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продукта</a:t>
                      </a:r>
                      <a:endParaRPr lang="ru-RU" sz="1400" b="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271">
                <a:tc>
                  <a:txBody>
                    <a:bodyPr/>
                    <a:lstStyle/>
                    <a:p>
                      <a:pPr marL="0" marR="70485" algn="l" defTabSz="914400" rtl="0" eaLnBrk="1" latinLnBrk="0" hangingPunct="1">
                        <a:lnSpc>
                          <a:spcPct val="105000"/>
                        </a:lnSpc>
                        <a:spcBef>
                          <a:spcPts val="805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ID_REC</a:t>
                      </a:r>
                      <a:endParaRPr lang="ru-RU" sz="1400" b="0" kern="120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70485" algn="l" defTabSz="914400" rtl="0" eaLnBrk="1" latinLnBrk="0" hangingPunct="1">
                        <a:lnSpc>
                          <a:spcPct val="105000"/>
                        </a:lnSpc>
                        <a:spcBef>
                          <a:spcPts val="805"/>
                        </a:spcBef>
                        <a:spcAft>
                          <a:spcPts val="0"/>
                        </a:spcAft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Уникальный код </a:t>
                      </a: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записи</a:t>
                      </a:r>
                      <a:endParaRPr lang="ru-RU" sz="1400" b="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271">
                <a:tc>
                  <a:txBody>
                    <a:bodyPr/>
                    <a:lstStyle/>
                    <a:p>
                      <a:pPr marL="0" marR="70485" algn="l" defTabSz="914400" rtl="0" eaLnBrk="1" latinLnBrk="0" hangingPunct="1">
                        <a:lnSpc>
                          <a:spcPct val="105000"/>
                        </a:lnSpc>
                        <a:spcBef>
                          <a:spcPts val="805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ID_PRODUCT</a:t>
                      </a:r>
                      <a:endParaRPr lang="ru-RU" sz="1400" b="0" kern="120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70485" algn="l" defTabSz="914400" rtl="0" eaLnBrk="1" latinLnBrk="0" hangingPunct="1">
                        <a:lnSpc>
                          <a:spcPct val="105000"/>
                        </a:lnSpc>
                        <a:spcBef>
                          <a:spcPts val="805"/>
                        </a:spcBef>
                        <a:spcAft>
                          <a:spcPts val="0"/>
                        </a:spcAft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И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дентификатор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продукта</a:t>
                      </a:r>
                      <a:endParaRPr lang="ru-RU" sz="1400" b="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89">
                <a:tc>
                  <a:txBody>
                    <a:bodyPr/>
                    <a:lstStyle/>
                    <a:p>
                      <a:pPr marL="0" marR="70485" algn="l" defTabSz="914400" rtl="0" eaLnBrk="1" latinLnBrk="0" hangingPunct="1">
                        <a:lnSpc>
                          <a:spcPct val="105000"/>
                        </a:lnSpc>
                        <a:spcBef>
                          <a:spcPts val="805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ID_SERVICE</a:t>
                      </a:r>
                      <a:endParaRPr lang="ru-RU" sz="1400" b="0" kern="120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70485" algn="l" defTabSz="914400" rtl="0" eaLnBrk="1" latinLnBrk="0" hangingPunct="1">
                        <a:lnSpc>
                          <a:spcPct val="105000"/>
                        </a:lnSpc>
                        <a:spcBef>
                          <a:spcPts val="805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Код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типа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услуги</a:t>
                      </a:r>
                      <a:endParaRPr lang="ru-RU" sz="1400" b="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271">
                <a:tc>
                  <a:txBody>
                    <a:bodyPr/>
                    <a:lstStyle/>
                    <a:p>
                      <a:pPr marL="0" marR="70485" algn="l" defTabSz="914400" rtl="0" eaLnBrk="1" latinLnBrk="0" hangingPunct="1">
                        <a:lnSpc>
                          <a:spcPct val="105000"/>
                        </a:lnSpc>
                        <a:spcBef>
                          <a:spcPts val="805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ID_SERVICE_PARENT</a:t>
                      </a:r>
                      <a:endParaRPr lang="ru-RU" sz="1400" b="0" kern="120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70485" algn="l" defTabSz="914400" rtl="0" eaLnBrk="1" latinLnBrk="0" hangingPunct="1">
                        <a:lnSpc>
                          <a:spcPct val="105000"/>
                        </a:lnSpc>
                        <a:spcBef>
                          <a:spcPts val="805"/>
                        </a:spcBef>
                        <a:spcAft>
                          <a:spcPts val="0"/>
                        </a:spcAft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Код родительского типа услуги если он есть.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271">
                <a:tc>
                  <a:txBody>
                    <a:bodyPr/>
                    <a:lstStyle/>
                    <a:p>
                      <a:pPr marL="0" marR="70485" algn="l" defTabSz="914400" rtl="0" eaLnBrk="1" latinLnBrk="0" hangingPunct="1">
                        <a:lnSpc>
                          <a:spcPct val="105000"/>
                        </a:lnSpc>
                        <a:spcBef>
                          <a:spcPts val="805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B_ADD_SERVICE</a:t>
                      </a:r>
                      <a:endParaRPr lang="ru-RU" sz="1400" b="0" kern="120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70485" algn="l" defTabSz="914400" rtl="0" eaLnBrk="1" latinLnBrk="0" hangingPunct="1">
                        <a:lnSpc>
                          <a:spcPct val="105000"/>
                        </a:lnSpc>
                        <a:spcBef>
                          <a:spcPts val="805"/>
                        </a:spcBef>
                        <a:spcAft>
                          <a:spcPts val="0"/>
                        </a:spcAft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Признак </a:t>
                      </a: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того что услуга либо основная либо дополнительная.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670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PL/SQL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6179" y="977127"/>
            <a:ext cx="10515600" cy="1074095"/>
          </a:xfrm>
        </p:spPr>
        <p:txBody>
          <a:bodyPr/>
          <a:lstStyle/>
          <a:p>
            <a:r>
              <a:rPr lang="en-US" b="0" dirty="0"/>
              <a:t>Procedural Language extensions to the Structured </a:t>
            </a:r>
            <a:r>
              <a:rPr lang="en-US" b="0" dirty="0" smtClean="0"/>
              <a:t>Query</a:t>
            </a:r>
            <a:r>
              <a:rPr lang="ru-RU" b="0" dirty="0" smtClean="0"/>
              <a:t> </a:t>
            </a:r>
            <a:r>
              <a:rPr lang="ru-RU" b="0" dirty="0" err="1" smtClean="0"/>
              <a:t>Language</a:t>
            </a:r>
            <a:endParaRPr lang="ru-RU" b="0" dirty="0" smtClean="0"/>
          </a:p>
          <a:p>
            <a:r>
              <a:rPr lang="ru-RU" b="0" dirty="0"/>
              <a:t>П</a:t>
            </a:r>
            <a:r>
              <a:rPr lang="ru-RU" b="0" dirty="0" smtClean="0"/>
              <a:t>роцедурные </a:t>
            </a:r>
            <a:r>
              <a:rPr lang="ru-RU" b="0" dirty="0"/>
              <a:t>языковые </a:t>
            </a:r>
            <a:r>
              <a:rPr lang="ru-RU" b="0" dirty="0" smtClean="0"/>
              <a:t>расширения для </a:t>
            </a:r>
            <a:r>
              <a:rPr lang="en-US" b="0" dirty="0" smtClean="0"/>
              <a:t>SQL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0" y="2051222"/>
            <a:ext cx="1017578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ru-RU" sz="2000" b="1" kern="1200" dirty="0" smtClean="0">
                <a:solidFill>
                  <a:srgbClr val="5178AD"/>
                </a:solidFill>
                <a:latin typeface="Open Sans Condensed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ru-RU" sz="1200" b="1" kern="1200" dirty="0" smtClean="0">
                <a:solidFill>
                  <a:srgbClr val="5178AD"/>
                </a:solidFill>
                <a:latin typeface="Open Sans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200" kern="1200" dirty="0" smtClean="0">
                <a:solidFill>
                  <a:schemeClr val="tx1"/>
                </a:solidFill>
                <a:latin typeface="Open Sans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399FF"/>
              </a:buClr>
              <a:buFont typeface="Wingdings" panose="05000000000000000000" pitchFamily="2" charset="2"/>
              <a:buChar char="§"/>
              <a:defRPr lang="ru-RU" sz="1200" kern="1200" dirty="0" smtClean="0">
                <a:solidFill>
                  <a:schemeClr val="tx1"/>
                </a:solidFill>
                <a:latin typeface="Open Sans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Высокая структурированность, удобочитаемость </a:t>
            </a:r>
            <a:r>
              <a:rPr lang="ru-RU" sz="1800" b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 доступность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Стандартный переносимый язык разработки приложений для баз данных </a:t>
            </a:r>
            <a:r>
              <a:rPr lang="ru-RU" sz="1800" b="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Oracle</a:t>
            </a:r>
            <a:endParaRPr lang="ru-RU" sz="1800" b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Встроенный язык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Высокопроизводительный, высокоинтегрированный язык баз </a:t>
            </a:r>
            <a:r>
              <a:rPr lang="ru-RU" sz="1800" b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Интеграция с </a:t>
            </a:r>
            <a:r>
              <a:rPr lang="en-US" sz="1800" b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</a:t>
            </a:r>
            <a:endParaRPr lang="ru-RU" sz="1800" b="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Управляющие конструкции и логические условия</a:t>
            </a:r>
          </a:p>
          <a:p>
            <a:pPr marL="285750" indent="257175">
              <a:buFont typeface="Courier New" panose="02070309020205020404" pitchFamily="49" charset="0"/>
              <a:buChar char="o"/>
            </a:pPr>
            <a:r>
              <a:rPr lang="en-US" sz="18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</a:t>
            </a:r>
            <a:r>
              <a:rPr lang="ru-RU" sz="18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 </a:t>
            </a:r>
            <a:r>
              <a:rPr lang="en-US" sz="18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CASE</a:t>
            </a:r>
            <a:endParaRPr lang="ru-RU" sz="1800" b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257175">
              <a:buFont typeface="Courier New" panose="02070309020205020404" pitchFamily="49" charset="0"/>
              <a:buChar char="o"/>
            </a:pPr>
            <a:r>
              <a:rPr lang="en-US" sz="18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FOR, WHILE </a:t>
            </a:r>
            <a:r>
              <a:rPr lang="ru-RU" sz="18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 </a:t>
            </a:r>
            <a:r>
              <a:rPr lang="en-US" sz="18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LOOP</a:t>
            </a:r>
            <a:endParaRPr lang="ru-RU" sz="1800" b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257175">
              <a:buFont typeface="Courier New" panose="02070309020205020404" pitchFamily="49" charset="0"/>
              <a:buChar char="o"/>
            </a:pPr>
            <a:r>
              <a:rPr lang="en-US" sz="18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GOTO</a:t>
            </a:r>
            <a:endParaRPr lang="ru-RU" sz="1800" b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Обработка ошибок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sz="1800" b="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b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90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блока </a:t>
            </a:r>
            <a:r>
              <a:rPr lang="en-US" dirty="0" smtClean="0"/>
              <a:t>PL/SQL</a:t>
            </a:r>
            <a:endParaRPr lang="ru-RU" dirty="0"/>
          </a:p>
        </p:txBody>
      </p:sp>
      <p:pic>
        <p:nvPicPr>
          <p:cNvPr id="1026" name="Picture 2" descr="Картинки по запросу Структура блока PL/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148" y="1499586"/>
            <a:ext cx="6953250" cy="38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7549978" y="3052120"/>
            <a:ext cx="177070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965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блоки</a:t>
            </a:r>
            <a:endParaRPr lang="ru-RU" dirty="0"/>
          </a:p>
        </p:txBody>
      </p:sp>
      <p:sp>
        <p:nvSpPr>
          <p:cNvPr id="4" name="Объект 4"/>
          <p:cNvSpPr txBox="1">
            <a:spLocks/>
          </p:cNvSpPr>
          <p:nvPr/>
        </p:nvSpPr>
        <p:spPr>
          <a:xfrm>
            <a:off x="231091" y="996864"/>
            <a:ext cx="6219136" cy="13756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ru-RU" sz="2000" b="1" kern="1200" dirty="0" smtClean="0">
                <a:solidFill>
                  <a:srgbClr val="5178AD"/>
                </a:solidFill>
                <a:latin typeface="Open Sans Condensed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ru-RU" sz="1200" b="1" kern="1200" dirty="0" smtClean="0">
                <a:solidFill>
                  <a:srgbClr val="5178AD"/>
                </a:solidFill>
                <a:latin typeface="Open Sans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200" kern="1200" dirty="0" smtClean="0">
                <a:solidFill>
                  <a:schemeClr val="tx1"/>
                </a:solidFill>
                <a:latin typeface="Open Sans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399FF"/>
              </a:buClr>
              <a:buFont typeface="Wingdings" panose="05000000000000000000" pitchFamily="2" charset="2"/>
              <a:buChar char="§"/>
              <a:defRPr lang="ru-RU" sz="1200" kern="1200" dirty="0" smtClean="0">
                <a:solidFill>
                  <a:schemeClr val="tx1"/>
                </a:solidFill>
                <a:latin typeface="Open Sans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 </a:t>
            </a:r>
            <a:r>
              <a:rPr lang="en-US" sz="1600" b="0" dirty="0">
                <a:solidFill>
                  <a:srgbClr val="00CC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DECLARE</a:t>
            </a:r>
            <a:r>
              <a:rPr lang="en-US" sz="16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... </a:t>
            </a:r>
            <a:r>
              <a:rPr lang="ru-RU" sz="1600" b="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объявления </a:t>
            </a:r>
            <a:r>
              <a:rPr lang="ru-RU" sz="16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... ]</a:t>
            </a:r>
          </a:p>
          <a:p>
            <a:r>
              <a:rPr lang="ru-RU" sz="1600" b="0" dirty="0">
                <a:solidFill>
                  <a:srgbClr val="00CC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BEGIN</a:t>
            </a:r>
            <a:r>
              <a:rPr lang="ru-RU" sz="16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... </a:t>
            </a:r>
            <a:r>
              <a:rPr lang="ru-RU" sz="1600" b="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одна или несколько исполняемых команд </a:t>
            </a:r>
            <a:r>
              <a:rPr lang="ru-RU" sz="16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...</a:t>
            </a:r>
          </a:p>
          <a:p>
            <a:r>
              <a:rPr lang="en-US" sz="16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 </a:t>
            </a:r>
            <a:r>
              <a:rPr lang="en-US" sz="1600" b="0" dirty="0">
                <a:solidFill>
                  <a:srgbClr val="00CC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EXCEPTION</a:t>
            </a:r>
          </a:p>
          <a:p>
            <a:r>
              <a:rPr lang="ru-RU" sz="16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... </a:t>
            </a:r>
            <a:r>
              <a:rPr lang="ru-RU" sz="1600" b="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команды обработки исключений </a:t>
            </a:r>
            <a:r>
              <a:rPr lang="ru-RU" sz="16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... ]</a:t>
            </a:r>
          </a:p>
          <a:p>
            <a:r>
              <a:rPr lang="en-US" sz="1600" b="0" dirty="0">
                <a:solidFill>
                  <a:srgbClr val="00CC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</a:t>
            </a:r>
            <a:r>
              <a:rPr lang="en-US" sz="16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ru-RU" sz="1600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Объект 4"/>
          <p:cNvSpPr txBox="1">
            <a:spLocks/>
          </p:cNvSpPr>
          <p:nvPr/>
        </p:nvSpPr>
        <p:spPr>
          <a:xfrm>
            <a:off x="231089" y="2658161"/>
            <a:ext cx="6219138" cy="11971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ru-RU" sz="2000" b="1" kern="1200" dirty="0" smtClean="0">
                <a:solidFill>
                  <a:srgbClr val="5178AD"/>
                </a:solidFill>
                <a:latin typeface="Open Sans Condensed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ru-RU" sz="1200" b="1" kern="1200" dirty="0" smtClean="0">
                <a:solidFill>
                  <a:srgbClr val="5178AD"/>
                </a:solidFill>
                <a:latin typeface="Open Sans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200" kern="1200" dirty="0" smtClean="0">
                <a:solidFill>
                  <a:schemeClr val="tx1"/>
                </a:solidFill>
                <a:latin typeface="Open Sans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399FF"/>
              </a:buClr>
              <a:buFont typeface="Wingdings" panose="05000000000000000000" pitchFamily="2" charset="2"/>
              <a:buChar char="§"/>
              <a:defRPr lang="ru-RU" sz="1200" kern="1200" dirty="0" smtClean="0">
                <a:solidFill>
                  <a:schemeClr val="tx1"/>
                </a:solidFill>
                <a:latin typeface="Open Sans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rgbClr val="00CC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BEGIN</a:t>
            </a:r>
          </a:p>
          <a:p>
            <a:r>
              <a:rPr lang="ru-RU" sz="16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DBMS_OUTPUT.PUT_LINE(</a:t>
            </a:r>
            <a:r>
              <a:rPr lang="en-US" sz="1600" b="0" dirty="0" smtClean="0">
                <a:solidFill>
                  <a:srgbClr val="00CC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SYSDATE</a:t>
            </a:r>
            <a:r>
              <a:rPr lang="en-US" sz="16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</a:p>
          <a:p>
            <a:r>
              <a:rPr lang="en-US" sz="1600" b="0" dirty="0">
                <a:solidFill>
                  <a:srgbClr val="00CC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</a:t>
            </a:r>
            <a:r>
              <a:rPr lang="en-US" sz="16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ru-RU" sz="1600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Объект 4"/>
          <p:cNvSpPr txBox="1">
            <a:spLocks/>
          </p:cNvSpPr>
          <p:nvPr/>
        </p:nvSpPr>
        <p:spPr>
          <a:xfrm>
            <a:off x="231089" y="4140973"/>
            <a:ext cx="6219138" cy="16612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ru-RU" sz="2000" b="1" kern="1200" dirty="0" smtClean="0">
                <a:solidFill>
                  <a:srgbClr val="5178AD"/>
                </a:solidFill>
                <a:latin typeface="Open Sans Condensed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ru-RU" sz="1200" b="1" kern="1200" dirty="0" smtClean="0">
                <a:solidFill>
                  <a:srgbClr val="5178AD"/>
                </a:solidFill>
                <a:latin typeface="Open Sans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200" kern="1200" dirty="0" smtClean="0">
                <a:solidFill>
                  <a:schemeClr val="tx1"/>
                </a:solidFill>
                <a:latin typeface="Open Sans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399FF"/>
              </a:buClr>
              <a:buFont typeface="Wingdings" panose="05000000000000000000" pitchFamily="2" charset="2"/>
              <a:buChar char="§"/>
              <a:defRPr lang="ru-RU" sz="1200" kern="1200" dirty="0" smtClean="0">
                <a:solidFill>
                  <a:schemeClr val="tx1"/>
                </a:solidFill>
                <a:latin typeface="Open Sans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rgbClr val="00CC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DECLARE</a:t>
            </a:r>
          </a:p>
          <a:p>
            <a:r>
              <a:rPr lang="ru-RU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sz="16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l_right_now</a:t>
            </a:r>
            <a:r>
              <a:rPr lang="en-US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b="0" dirty="0">
                <a:solidFill>
                  <a:srgbClr val="00CC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VARCHAR2</a:t>
            </a:r>
            <a:r>
              <a:rPr lang="en-US" sz="16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(9);</a:t>
            </a:r>
          </a:p>
          <a:p>
            <a:r>
              <a:rPr lang="en-US" sz="1600" b="0" dirty="0">
                <a:solidFill>
                  <a:srgbClr val="00CC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BEGIN</a:t>
            </a:r>
          </a:p>
          <a:p>
            <a:r>
              <a:rPr lang="ru-RU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sz="16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l_right_now</a:t>
            </a:r>
            <a:r>
              <a:rPr lang="en-US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:= </a:t>
            </a:r>
            <a:r>
              <a:rPr lang="en-US" sz="1600" b="0" dirty="0">
                <a:solidFill>
                  <a:srgbClr val="00CC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SYSDATE</a:t>
            </a:r>
            <a:r>
              <a:rPr lang="en-US" sz="16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r>
              <a:rPr lang="ru-RU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DBMS_OUTPUT.PUT_LINE </a:t>
            </a:r>
            <a:r>
              <a:rPr lang="en-US" sz="16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(l_right_now);</a:t>
            </a:r>
          </a:p>
          <a:p>
            <a:r>
              <a:rPr lang="en-US" sz="1600" b="0" dirty="0">
                <a:solidFill>
                  <a:srgbClr val="00CC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</a:t>
            </a:r>
            <a:r>
              <a:rPr lang="en-US" sz="16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ru-RU" sz="1600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40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Именованные блоки</a:t>
            </a:r>
            <a:endParaRPr lang="ru-RU" dirty="0"/>
          </a:p>
        </p:txBody>
      </p:sp>
      <p:sp>
        <p:nvSpPr>
          <p:cNvPr id="4" name="Объект 4"/>
          <p:cNvSpPr txBox="1">
            <a:spLocks/>
          </p:cNvSpPr>
          <p:nvPr/>
        </p:nvSpPr>
        <p:spPr>
          <a:xfrm>
            <a:off x="231091" y="996864"/>
            <a:ext cx="5675439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ru-RU" sz="2000" b="1" kern="1200" dirty="0" smtClean="0">
                <a:solidFill>
                  <a:srgbClr val="5178AD"/>
                </a:solidFill>
                <a:latin typeface="Open Sans Condensed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ru-RU" sz="1200" b="1" kern="1200" dirty="0" smtClean="0">
                <a:solidFill>
                  <a:srgbClr val="5178AD"/>
                </a:solidFill>
                <a:latin typeface="Open Sans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200" kern="1200" dirty="0" smtClean="0">
                <a:solidFill>
                  <a:schemeClr val="tx1"/>
                </a:solidFill>
                <a:latin typeface="Open Sans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399FF"/>
              </a:buClr>
              <a:buFont typeface="Wingdings" panose="05000000000000000000" pitchFamily="2" charset="2"/>
              <a:buChar char="§"/>
              <a:defRPr lang="ru-RU" sz="1200" kern="1200" dirty="0" smtClean="0">
                <a:solidFill>
                  <a:schemeClr val="tx1"/>
                </a:solidFill>
                <a:latin typeface="Open Sans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b="0" dirty="0">
                <a:solidFill>
                  <a:srgbClr val="00CC99"/>
                </a:solidFill>
              </a:rPr>
              <a:t>PROCEDURE</a:t>
            </a:r>
            <a:r>
              <a:rPr lang="ru-RU" sz="1600" b="0" dirty="0"/>
              <a:t> [</a:t>
            </a:r>
            <a:r>
              <a:rPr lang="ru-RU" sz="1600" b="0" i="1" dirty="0"/>
              <a:t>схема</a:t>
            </a:r>
            <a:r>
              <a:rPr lang="ru-RU" sz="1600" b="0" dirty="0"/>
              <a:t>.]</a:t>
            </a:r>
            <a:r>
              <a:rPr lang="ru-RU" sz="1600" b="0" i="1" dirty="0"/>
              <a:t>имя </a:t>
            </a:r>
            <a:r>
              <a:rPr lang="ru-RU" sz="1600" b="0" dirty="0"/>
              <a:t>[ ( </a:t>
            </a:r>
            <a:r>
              <a:rPr lang="ru-RU" sz="1600" b="0" i="1" dirty="0"/>
              <a:t>параметр </a:t>
            </a:r>
            <a:r>
              <a:rPr lang="ru-RU" sz="1600" b="0" dirty="0"/>
              <a:t>[, </a:t>
            </a:r>
            <a:r>
              <a:rPr lang="ru-RU" sz="1600" b="0" i="1" dirty="0"/>
              <a:t>параметр </a:t>
            </a:r>
            <a:r>
              <a:rPr lang="ru-RU" sz="1600" b="0" dirty="0"/>
              <a:t>... ] ) ]</a:t>
            </a:r>
          </a:p>
          <a:p>
            <a:r>
              <a:rPr lang="en-US" sz="1600" b="0" dirty="0"/>
              <a:t>[</a:t>
            </a:r>
            <a:r>
              <a:rPr lang="en-US" sz="1600" b="0" dirty="0">
                <a:solidFill>
                  <a:srgbClr val="00CC99"/>
                </a:solidFill>
              </a:rPr>
              <a:t>AUTHID</a:t>
            </a:r>
            <a:r>
              <a:rPr lang="en-US" sz="1600" b="0" dirty="0"/>
              <a:t> {DEFINER | CURRENT_USER}]</a:t>
            </a:r>
            <a:endParaRPr lang="ru-RU" sz="1600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Объект 4"/>
          <p:cNvSpPr txBox="1">
            <a:spLocks/>
          </p:cNvSpPr>
          <p:nvPr/>
        </p:nvSpPr>
        <p:spPr>
          <a:xfrm>
            <a:off x="231091" y="3263642"/>
            <a:ext cx="5675439" cy="16612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ru-RU" sz="2000" b="1" kern="1200" dirty="0" smtClean="0">
                <a:solidFill>
                  <a:srgbClr val="5178AD"/>
                </a:solidFill>
                <a:latin typeface="Open Sans Condensed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ru-RU" sz="1200" b="1" kern="1200" dirty="0" smtClean="0">
                <a:solidFill>
                  <a:srgbClr val="5178AD"/>
                </a:solidFill>
                <a:latin typeface="Open Sans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200" kern="1200" dirty="0" smtClean="0">
                <a:solidFill>
                  <a:schemeClr val="tx1"/>
                </a:solidFill>
                <a:latin typeface="Open Sans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399FF"/>
              </a:buClr>
              <a:buFont typeface="Wingdings" panose="05000000000000000000" pitchFamily="2" charset="2"/>
              <a:buChar char="§"/>
              <a:defRPr lang="ru-RU" sz="1200" kern="1200" dirty="0" smtClean="0">
                <a:solidFill>
                  <a:schemeClr val="tx1"/>
                </a:solidFill>
                <a:latin typeface="Open Sans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b="0" dirty="0">
                <a:solidFill>
                  <a:srgbClr val="00CC99"/>
                </a:solidFill>
              </a:rPr>
              <a:t>FUNCTION</a:t>
            </a:r>
            <a:r>
              <a:rPr lang="ru-RU" sz="1600" b="0" dirty="0"/>
              <a:t> [</a:t>
            </a:r>
            <a:r>
              <a:rPr lang="ru-RU" sz="1600" b="0" i="1" dirty="0"/>
              <a:t>схема</a:t>
            </a:r>
            <a:r>
              <a:rPr lang="ru-RU" sz="1600" b="0" dirty="0"/>
              <a:t>.]</a:t>
            </a:r>
            <a:r>
              <a:rPr lang="ru-RU" sz="1600" b="0" i="1" dirty="0"/>
              <a:t>имя </a:t>
            </a:r>
            <a:r>
              <a:rPr lang="ru-RU" sz="1600" b="0" dirty="0"/>
              <a:t>[ ( </a:t>
            </a:r>
            <a:r>
              <a:rPr lang="ru-RU" sz="1600" b="0" i="1" dirty="0"/>
              <a:t>параметр </a:t>
            </a:r>
            <a:r>
              <a:rPr lang="ru-RU" sz="1600" b="0" dirty="0"/>
              <a:t>[, </a:t>
            </a:r>
            <a:r>
              <a:rPr lang="ru-RU" sz="1600" b="0" i="1" dirty="0"/>
              <a:t>параметр </a:t>
            </a:r>
            <a:r>
              <a:rPr lang="ru-RU" sz="1600" b="0" dirty="0"/>
              <a:t>... ] ) ]</a:t>
            </a:r>
          </a:p>
          <a:p>
            <a:r>
              <a:rPr lang="en-US" sz="1600" b="0" dirty="0">
                <a:solidFill>
                  <a:srgbClr val="00CC99"/>
                </a:solidFill>
              </a:rPr>
              <a:t>RETURN</a:t>
            </a:r>
            <a:r>
              <a:rPr lang="en-US" sz="1600" b="0" dirty="0"/>
              <a:t> </a:t>
            </a:r>
            <a:r>
              <a:rPr lang="ru-RU" sz="1600" b="0" i="1" dirty="0"/>
              <a:t>возвращаемый_тип</a:t>
            </a:r>
          </a:p>
          <a:p>
            <a:r>
              <a:rPr lang="en-US" sz="1600" b="0" dirty="0"/>
              <a:t>[AUTHID {DEFINER | CURRENT_USER}]</a:t>
            </a:r>
          </a:p>
          <a:p>
            <a:r>
              <a:rPr lang="en-US" sz="1600" b="0" dirty="0"/>
              <a:t>[DETERMINISTIC]</a:t>
            </a:r>
          </a:p>
          <a:p>
            <a:r>
              <a:rPr lang="en-US" sz="1600" b="0" dirty="0"/>
              <a:t>[PARALLEL ENABLE ...]</a:t>
            </a:r>
          </a:p>
          <a:p>
            <a:r>
              <a:rPr lang="en-US" sz="1600" b="0" dirty="0"/>
              <a:t>[PIPELINED [USING...] | AGGREGATE USING...]</a:t>
            </a:r>
            <a:endParaRPr lang="ru-RU" sz="1600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096000" y="996864"/>
            <a:ext cx="6096000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CC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OR REPLACE </a:t>
            </a:r>
          </a:p>
          <a:p>
            <a:r>
              <a:rPr lang="en-US" sz="1400" dirty="0">
                <a:solidFill>
                  <a:srgbClr val="00CC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PROCEDURE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saveSb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(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pID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en-US" sz="1400" dirty="0" smtClean="0">
                <a:solidFill>
                  <a:srgbClr val="00CC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00CC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NUMBER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          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pCOMPANY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400" dirty="0">
                <a:solidFill>
                  <a:srgbClr val="00CC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00CC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NUMBER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          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pDISTRICT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400" dirty="0">
                <a:solidFill>
                  <a:srgbClr val="00CC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t_exchange_integer_table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          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pACTION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400" dirty="0" smtClean="0">
                <a:solidFill>
                  <a:srgbClr val="00CC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VARCHAR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sz="1400" dirty="0">
                <a:solidFill>
                  <a:srgbClr val="00CC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nGROUP_ID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00CC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NUMBER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00CC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BEGIN </a:t>
            </a:r>
            <a:endParaRPr lang="ru-RU" sz="1400" dirty="0">
              <a:solidFill>
                <a:srgbClr val="00CC9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2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блоки</a:t>
            </a:r>
            <a:endParaRPr lang="ru-RU" dirty="0"/>
          </a:p>
        </p:txBody>
      </p:sp>
      <p:pic>
        <p:nvPicPr>
          <p:cNvPr id="2050" name="Picture 2" descr="Картинки по запросу oracle вложенные блок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190" y="1631093"/>
            <a:ext cx="3781619" cy="307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6672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5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Open Sans Condensed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5" id="{1C0E2053-16BE-47F8-A7C2-FA6F170A918C}" vid="{79BD0A34-BFFC-4F0A-8FA3-2EC577D6B555}"/>
    </a:ext>
  </a:extLst>
</a:theme>
</file>

<file path=ppt/theme/theme2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Тема5</Template>
  <TotalTime>6249</TotalTime>
  <Words>972</Words>
  <Application>Microsoft Office PowerPoint</Application>
  <PresentationFormat>Широкоэкранный</PresentationFormat>
  <Paragraphs>265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18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Open Sans</vt:lpstr>
      <vt:lpstr>Open Sans Condensed</vt:lpstr>
      <vt:lpstr>Verdana</vt:lpstr>
      <vt:lpstr>Wingdings</vt:lpstr>
      <vt:lpstr>Тема5</vt:lpstr>
      <vt:lpstr>1_Специальное оформление</vt:lpstr>
      <vt:lpstr>Специальное оформление</vt:lpstr>
      <vt:lpstr>Лекция 3</vt:lpstr>
      <vt:lpstr>Постановка задачи</vt:lpstr>
      <vt:lpstr>Таблицы</vt:lpstr>
      <vt:lpstr>Учебные материалы</vt:lpstr>
      <vt:lpstr>Что такое PL/SQL</vt:lpstr>
      <vt:lpstr>Структура блока PL/SQL</vt:lpstr>
      <vt:lpstr>Анонимные блоки</vt:lpstr>
      <vt:lpstr>Именованные блоки</vt:lpstr>
      <vt:lpstr>Вложенные блоки</vt:lpstr>
      <vt:lpstr>Символы языка</vt:lpstr>
      <vt:lpstr>Идентификаторы</vt:lpstr>
      <vt:lpstr>Метки</vt:lpstr>
      <vt:lpstr>Типы данных</vt:lpstr>
      <vt:lpstr>Команды IF</vt:lpstr>
      <vt:lpstr>Команды IF</vt:lpstr>
      <vt:lpstr>Еще пара нюансов</vt:lpstr>
      <vt:lpstr>Команды CASE</vt:lpstr>
      <vt:lpstr>GOTO, NULL 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Anna</dc:creator>
  <cp:lastModifiedBy>Anna</cp:lastModifiedBy>
  <cp:revision>100</cp:revision>
  <cp:lastPrinted>2018-03-26T11:51:40Z</cp:lastPrinted>
  <dcterms:created xsi:type="dcterms:W3CDTF">2018-03-01T14:24:40Z</dcterms:created>
  <dcterms:modified xsi:type="dcterms:W3CDTF">2018-03-26T13:09:53Z</dcterms:modified>
</cp:coreProperties>
</file>