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6"/>
  </p:notesMasterIdLst>
  <p:sldIdLst>
    <p:sldId id="256" r:id="rId3"/>
    <p:sldId id="257" r:id="rId4"/>
    <p:sldId id="258" r:id="rId5"/>
  </p:sldIdLst>
  <p:sldSz cx="8999538" cy="5400675"/>
  <p:notesSz cx="6858000" cy="9144000"/>
  <p:embeddedFontLst>
    <p:embeddedFont>
      <p:font typeface="Fira Sans Extra Condensed" panose="020B0604020202020204" charset="0"/>
      <p:regular r:id="rId7"/>
      <p:bold r:id="rId8"/>
      <p:italic r:id="rId9"/>
      <p:boldItalic r:id="rId10"/>
    </p:embeddedFont>
    <p:embeddedFont>
      <p:font typeface="Oswald" pitchFamily="2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Source Code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747775"/>
          </p15:clr>
        </p15:guide>
        <p15:guide id="2" pos="283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20" y="44"/>
      </p:cViewPr>
      <p:guideLst>
        <p:guide orient="horz" pos="1701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3110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0d47b8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0d47b87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41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cef80018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cef80018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01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cef80018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cef80018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0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6783" y="781804"/>
            <a:ext cx="8385987" cy="2155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6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6776" y="2975831"/>
            <a:ext cx="8385987" cy="832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4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06776" y="1161431"/>
            <a:ext cx="8385987" cy="2061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06776" y="3309836"/>
            <a:ext cx="8385987" cy="136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80060" lvl="0" indent="-36004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0120" lvl="1" indent="-33337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40180" lvl="2" indent="-33337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920240" lvl="3" indent="-33337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400300" lvl="4" indent="-33337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80360" lvl="5" indent="-33337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60420" lvl="6" indent="-33337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840480" lvl="7" indent="-33337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320540" lvl="8" indent="-33337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gard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96924" y="1721055"/>
            <a:ext cx="8005691" cy="73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36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629690" y="2457525"/>
            <a:ext cx="5635045" cy="80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9230" y="-11677"/>
            <a:ext cx="1976502" cy="149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5" y="73553"/>
            <a:ext cx="1242284" cy="132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plan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-28493" y="-20003"/>
            <a:ext cx="9027883" cy="1055565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306775" y="115605"/>
            <a:ext cx="8571706" cy="77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75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3675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6" name="Google Shape;66;p16"/>
          <p:cNvSpPr/>
          <p:nvPr/>
        </p:nvSpPr>
        <p:spPr>
          <a:xfrm>
            <a:off x="-14173" y="1825031"/>
            <a:ext cx="9027883" cy="1161405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42256" y="2045978"/>
            <a:ext cx="8536274" cy="70056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06776" y="1542266"/>
            <a:ext cx="8385987" cy="3254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80060" lvl="0" indent="-36004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0120" lvl="1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40180" lvl="2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920240" lvl="3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400300" lvl="4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80360" lvl="5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60420" lvl="6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840480" lvl="7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320540" lvl="8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1" name="Google Shape;71;p17"/>
          <p:cNvSpPr/>
          <p:nvPr/>
        </p:nvSpPr>
        <p:spPr>
          <a:xfrm>
            <a:off x="-28493" y="-20003"/>
            <a:ext cx="9027883" cy="1055565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06775" y="115605"/>
            <a:ext cx="8571706" cy="77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67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et corps 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231779" y="809078"/>
            <a:ext cx="8460983" cy="408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80060" lvl="0" indent="-36004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0120" lvl="1" indent="-33337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40180" lvl="2" indent="-33337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920240" lvl="3" indent="-33337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400300" lvl="4" indent="-33337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80360" lvl="5" indent="-33337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60420" lvl="6" indent="-33337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840480" lvl="7" indent="-33337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320540" lvl="8" indent="-33337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6" name="Google Shape;76;p18"/>
          <p:cNvSpPr/>
          <p:nvPr/>
        </p:nvSpPr>
        <p:spPr>
          <a:xfrm>
            <a:off x="-28493" y="-20003"/>
            <a:ext cx="9027883" cy="66591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231779" y="31080"/>
            <a:ext cx="7366748" cy="5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9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ans corp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0" name="Google Shape;80;p19"/>
          <p:cNvSpPr/>
          <p:nvPr/>
        </p:nvSpPr>
        <p:spPr>
          <a:xfrm>
            <a:off x="-28493" y="-20003"/>
            <a:ext cx="9027883" cy="1055565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06775" y="115605"/>
            <a:ext cx="8571706" cy="77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67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sans corp 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4" name="Google Shape;84;p20"/>
          <p:cNvSpPr/>
          <p:nvPr/>
        </p:nvSpPr>
        <p:spPr>
          <a:xfrm>
            <a:off x="-28493" y="-20003"/>
            <a:ext cx="9027883" cy="66591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231779" y="31080"/>
            <a:ext cx="7366748" cy="5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9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BLANK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6791" y="-1995"/>
            <a:ext cx="3962100" cy="36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7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25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06776" y="2258393"/>
            <a:ext cx="8385987" cy="883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8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TITLE_ONLY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599969" y="192019"/>
            <a:ext cx="8099584" cy="5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5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sz="315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06776" y="467276"/>
            <a:ext cx="8385987" cy="60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06776" y="1210099"/>
            <a:ext cx="8385987" cy="358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80060" lvl="0" indent="-36004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0120" lvl="1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40180" lvl="2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920240" lvl="3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400300" lvl="4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80360" lvl="5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60420" lvl="6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840480" lvl="7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320540" lvl="8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06776" y="467276"/>
            <a:ext cx="8385987" cy="60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06776" y="1210099"/>
            <a:ext cx="3936707" cy="358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80060" lvl="0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70"/>
            </a:lvl1pPr>
            <a:lvl2pPr marL="960120" lvl="1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2pPr>
            <a:lvl3pPr marL="1440180" lvl="2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3pPr>
            <a:lvl4pPr marL="1920240" lvl="3" indent="-3200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60"/>
            </a:lvl4pPr>
            <a:lvl5pPr marL="2400300" lvl="4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5pPr>
            <a:lvl6pPr marL="2880360" lvl="5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6pPr>
            <a:lvl7pPr marL="3360420" lvl="6" indent="-3200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60"/>
            </a:lvl7pPr>
            <a:lvl8pPr marL="3840480" lvl="7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8pPr>
            <a:lvl9pPr marL="4320540" lvl="8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756055" y="1210099"/>
            <a:ext cx="3936707" cy="358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80060" lvl="0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70"/>
            </a:lvl1pPr>
            <a:lvl2pPr marL="960120" lvl="1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2pPr>
            <a:lvl3pPr marL="1440180" lvl="2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3pPr>
            <a:lvl4pPr marL="1920240" lvl="3" indent="-3200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60"/>
            </a:lvl4pPr>
            <a:lvl5pPr marL="2400300" lvl="4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5pPr>
            <a:lvl6pPr marL="2880360" lvl="5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6pPr>
            <a:lvl7pPr marL="3360420" lvl="6" indent="-3200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60"/>
            </a:lvl7pPr>
            <a:lvl8pPr marL="3840480" lvl="7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8pPr>
            <a:lvl9pPr marL="4320540" lvl="8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06776" y="467276"/>
            <a:ext cx="8385987" cy="60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06775" y="583380"/>
            <a:ext cx="2763638" cy="793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52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06775" y="1459080"/>
            <a:ext cx="2763638" cy="3338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80060" lvl="0" indent="-3200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60"/>
            </a:lvl1pPr>
            <a:lvl2pPr marL="960120" lvl="1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2pPr>
            <a:lvl3pPr marL="1440180" lvl="2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3pPr>
            <a:lvl4pPr marL="1920240" lvl="3" indent="-3200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60"/>
            </a:lvl4pPr>
            <a:lvl5pPr marL="2400300" lvl="4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5pPr>
            <a:lvl6pPr marL="2880360" lvl="5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6pPr>
            <a:lvl7pPr marL="3360420" lvl="6" indent="-3200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60"/>
            </a:lvl7pPr>
            <a:lvl8pPr marL="3840480" lvl="7" indent="-32004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60"/>
            </a:lvl8pPr>
            <a:lvl9pPr marL="4320540" lvl="8" indent="-32004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6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82505" y="472658"/>
            <a:ext cx="6267198" cy="4295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04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499769" y="-131"/>
            <a:ext cx="4499769" cy="5400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5996" tIns="95996" rIns="95996" bIns="9599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1305" y="1294834"/>
            <a:ext cx="3981292" cy="1556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1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1305" y="2943229"/>
            <a:ext cx="3981292" cy="1296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861463" y="760279"/>
            <a:ext cx="3776381" cy="3879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80060" lvl="0" indent="-36004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60120" lvl="1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40180" lvl="2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920240" lvl="3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400300" lvl="4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80360" lvl="5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60420" lvl="6" indent="-33337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840480" lvl="7" indent="-33337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320540" lvl="8" indent="-33337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06775" y="4442104"/>
            <a:ext cx="5904028" cy="635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80060" lvl="0" indent="-2400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776" y="467276"/>
            <a:ext cx="8385987" cy="60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6776" y="1210099"/>
            <a:ext cx="8385987" cy="358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</a:defRPr>
            </a:lvl1pPr>
            <a:lvl2pPr lvl="1" algn="r">
              <a:buNone/>
              <a:defRPr sz="1050">
                <a:solidFill>
                  <a:schemeClr val="dk2"/>
                </a:solidFill>
              </a:defRPr>
            </a:lvl2pPr>
            <a:lvl3pPr lvl="2" algn="r">
              <a:buNone/>
              <a:defRPr sz="1050">
                <a:solidFill>
                  <a:schemeClr val="dk2"/>
                </a:solidFill>
              </a:defRPr>
            </a:lvl3pPr>
            <a:lvl4pPr lvl="3" algn="r">
              <a:buNone/>
              <a:defRPr sz="1050">
                <a:solidFill>
                  <a:schemeClr val="dk2"/>
                </a:solidFill>
              </a:defRPr>
            </a:lvl4pPr>
            <a:lvl5pPr lvl="4" algn="r">
              <a:buNone/>
              <a:defRPr sz="1050">
                <a:solidFill>
                  <a:schemeClr val="dk2"/>
                </a:solidFill>
              </a:defRPr>
            </a:lvl5pPr>
            <a:lvl6pPr lvl="5" algn="r">
              <a:buNone/>
              <a:defRPr sz="1050">
                <a:solidFill>
                  <a:schemeClr val="dk2"/>
                </a:solidFill>
              </a:defRPr>
            </a:lvl6pPr>
            <a:lvl7pPr lvl="6" algn="r">
              <a:buNone/>
              <a:defRPr sz="1050">
                <a:solidFill>
                  <a:schemeClr val="dk2"/>
                </a:solidFill>
              </a:defRPr>
            </a:lvl7pPr>
            <a:lvl8pPr lvl="7" algn="r">
              <a:buNone/>
              <a:defRPr sz="1050">
                <a:solidFill>
                  <a:schemeClr val="dk2"/>
                </a:solidFill>
              </a:defRPr>
            </a:lvl8pPr>
            <a:lvl9pPr lvl="8" algn="r">
              <a:buNone/>
              <a:defRPr sz="10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64031" y="195615"/>
            <a:ext cx="8385987" cy="7701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06776" y="1542266"/>
            <a:ext cx="8385987" cy="325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338606" y="4896378"/>
            <a:ext cx="540031" cy="4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5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46" y="0"/>
            <a:ext cx="5509828" cy="54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-293586" y="-1996"/>
            <a:ext cx="4226985" cy="363195"/>
          </a:xfrm>
          <a:prstGeom prst="rect">
            <a:avLst/>
          </a:prstGeom>
        </p:spPr>
        <p:txBody>
          <a:bodyPr spcFirstLastPara="1" wrap="square" lIns="95996" tIns="95996" rIns="95996" bIns="95996" anchor="b" anchorCtr="0">
            <a:noAutofit/>
          </a:bodyPr>
          <a:lstStyle/>
          <a:p>
            <a:r>
              <a:rPr lang="fr" sz="1418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social - Khawla souan</a:t>
            </a:r>
            <a:endParaRPr sz="1418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00402" y="524464"/>
            <a:ext cx="8808544" cy="4471506"/>
            <a:chOff x="-21308" y="608494"/>
            <a:chExt cx="9156114" cy="4636883"/>
          </a:xfrm>
        </p:grpSpPr>
        <p:sp>
          <p:nvSpPr>
            <p:cNvPr id="104" name="Google Shape;104;p25"/>
            <p:cNvSpPr txBox="1"/>
            <p:nvPr/>
          </p:nvSpPr>
          <p:spPr>
            <a:xfrm>
              <a:off x="393213" y="2198534"/>
              <a:ext cx="3649905" cy="668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996" tIns="95996" rIns="95996" bIns="95996" anchor="t" anchorCtr="0">
              <a:spAutoFit/>
            </a:bodyPr>
            <a:lstStyle/>
            <a:p>
              <a:r>
                <a:rPr lang="fr" sz="1470"/>
                <a:t>Création de dossier - Cabinet dentaire,et Gestion de liste d'attente</a:t>
              </a:r>
              <a:endParaRPr sz="1470"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-21307" y="608624"/>
              <a:ext cx="9156105" cy="37258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996" tIns="95996" rIns="95996" bIns="95996" anchor="ctr" anchorCtr="0">
              <a:noAutofit/>
            </a:bodyPr>
            <a:lstStyle/>
            <a:p>
              <a:endParaRPr sz="1470"/>
            </a:p>
          </p:txBody>
        </p:sp>
        <p:grpSp>
          <p:nvGrpSpPr>
            <p:cNvPr id="106" name="Google Shape;106;p25"/>
            <p:cNvGrpSpPr/>
            <p:nvPr/>
          </p:nvGrpSpPr>
          <p:grpSpPr>
            <a:xfrm>
              <a:off x="-21308" y="608494"/>
              <a:ext cx="9156114" cy="4636883"/>
              <a:chOff x="-2461844" y="1195327"/>
              <a:chExt cx="6046813" cy="3693609"/>
            </a:xfrm>
          </p:grpSpPr>
          <p:grpSp>
            <p:nvGrpSpPr>
              <p:cNvPr id="107" name="Google Shape;107;p25"/>
              <p:cNvGrpSpPr/>
              <p:nvPr/>
            </p:nvGrpSpPr>
            <p:grpSpPr>
              <a:xfrm>
                <a:off x="-2461844" y="1195327"/>
                <a:ext cx="6046813" cy="3693609"/>
                <a:chOff x="1543481" y="1274177"/>
                <a:chExt cx="6046813" cy="3693609"/>
              </a:xfrm>
            </p:grpSpPr>
            <p:grpSp>
              <p:nvGrpSpPr>
                <p:cNvPr id="108" name="Google Shape;108;p25"/>
                <p:cNvGrpSpPr/>
                <p:nvPr/>
              </p:nvGrpSpPr>
              <p:grpSpPr>
                <a:xfrm>
                  <a:off x="1543481" y="1315658"/>
                  <a:ext cx="6046813" cy="3652127"/>
                  <a:chOff x="1292838" y="573414"/>
                  <a:chExt cx="6651428" cy="4357627"/>
                </a:xfrm>
              </p:grpSpPr>
              <p:sp>
                <p:nvSpPr>
                  <p:cNvPr id="109" name="Google Shape;109;p25"/>
                  <p:cNvSpPr/>
                  <p:nvPr/>
                </p:nvSpPr>
                <p:spPr>
                  <a:xfrm>
                    <a:off x="1292862" y="4050970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2E475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sz="1260" b="1">
                        <a:latin typeface="Roboto"/>
                        <a:ea typeface="Roboto"/>
                        <a:cs typeface="Roboto"/>
                        <a:sym typeface="Roboto"/>
                      </a:rPr>
                      <a:t>Problèmes</a:t>
                    </a:r>
                    <a:endParaRPr sz="126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10" name="Google Shape;110;p25"/>
                  <p:cNvSpPr/>
                  <p:nvPr/>
                </p:nvSpPr>
                <p:spPr>
                  <a:xfrm>
                    <a:off x="4618466" y="4051141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2E475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sz="1260" b="1">
                        <a:latin typeface="Roboto"/>
                        <a:ea typeface="Roboto"/>
                        <a:cs typeface="Roboto"/>
                        <a:sym typeface="Roboto"/>
                      </a:rPr>
                      <a:t>Souhaits</a:t>
                    </a:r>
                    <a:endParaRPr sz="84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11" name="Google Shape;111;p25"/>
                  <p:cNvSpPr/>
                  <p:nvPr/>
                </p:nvSpPr>
                <p:spPr>
                  <a:xfrm>
                    <a:off x="1292867" y="573414"/>
                    <a:ext cx="1056000" cy="523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>
                      <a:buClr>
                        <a:srgbClr val="E91D63"/>
                      </a:buClr>
                      <a:buSzPts val="1100"/>
                    </a:pPr>
                    <a:r>
                      <a:rPr lang="fr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dit- il?</a:t>
                    </a:r>
                    <a:r>
                      <a:rPr lang="fr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12" name="Google Shape;112;p25"/>
                  <p:cNvSpPr/>
                  <p:nvPr/>
                </p:nvSpPr>
                <p:spPr>
                  <a:xfrm>
                    <a:off x="4825454" y="2182756"/>
                    <a:ext cx="1878000" cy="61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Comment se sent-il ?</a:t>
                    </a:r>
                    <a:r>
                      <a:rPr lang="fr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13" name="Google Shape;113;p25"/>
                  <p:cNvSpPr/>
                  <p:nvPr/>
                </p:nvSpPr>
                <p:spPr>
                  <a:xfrm>
                    <a:off x="1292838" y="2285991"/>
                    <a:ext cx="1275600" cy="355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fait-il?</a:t>
                    </a:r>
                    <a:endParaRPr b="1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14" name="Google Shape;114;p25"/>
                <p:cNvSpPr/>
                <p:nvPr/>
              </p:nvSpPr>
              <p:spPr>
                <a:xfrm>
                  <a:off x="4814014" y="1274177"/>
                  <a:ext cx="2726700" cy="33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5996" tIns="95996" rIns="95996" bIns="95996" anchor="ctr" anchorCtr="0">
                  <a:noAutofit/>
                </a:bodyPr>
                <a:lstStyle/>
                <a:p>
                  <a:r>
                    <a:rPr lang="fr" b="1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pense-t-il?</a:t>
                  </a:r>
                  <a:endParaRPr b="1" dirty="0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15" name="Google Shape;115;p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4513" y="2334163"/>
                <a:ext cx="697084" cy="657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6" name="Google Shape;116;p25"/>
            <p:cNvSpPr txBox="1"/>
            <p:nvPr/>
          </p:nvSpPr>
          <p:spPr>
            <a:xfrm>
              <a:off x="393220" y="1125789"/>
              <a:ext cx="3070620" cy="96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996" tIns="95996" rIns="95996" bIns="95996" anchor="t" anchorCtr="0">
              <a:spAutoFit/>
            </a:bodyPr>
            <a:lstStyle/>
            <a:p>
              <a:r>
                <a:rPr lang="fr" sz="1200" dirty="0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L'accueil reçoit les visiteurs, puis les enregistre après un entretien social selon leur éligibilité et leur situation de handicap.</a:t>
              </a:r>
              <a:endParaRPr sz="1200" dirty="0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25"/>
            <p:cNvSpPr txBox="1"/>
            <p:nvPr/>
          </p:nvSpPr>
          <p:spPr>
            <a:xfrm>
              <a:off x="154377" y="2826869"/>
              <a:ext cx="4246515" cy="1551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996" tIns="95996" rIns="95996" bIns="95996" anchor="t" anchorCtr="0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f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 dossier social est créé avec toutes les informations du patient, et un bon d'orientation est rempli avec la date d'inscription, le numéro de dossier social et le nom/prénom du bénéficiaire. Les rendez-vous sont gérés et les dossiers sont maintenus en liste d'attente jusqu'à leur enregistrement par l'infirmière.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sz="126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" name="Google Shape;118;p25"/>
            <p:cNvCxnSpPr>
              <a:stCxn id="105" idx="1"/>
              <a:endCxn id="115" idx="1"/>
            </p:cNvCxnSpPr>
            <p:nvPr/>
          </p:nvCxnSpPr>
          <p:spPr>
            <a:xfrm flipV="1">
              <a:off x="-21307" y="2450700"/>
              <a:ext cx="4052552" cy="20834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5"/>
            <p:cNvCxnSpPr>
              <a:stCxn id="115" idx="3"/>
              <a:endCxn id="105" idx="3"/>
            </p:cNvCxnSpPr>
            <p:nvPr/>
          </p:nvCxnSpPr>
          <p:spPr>
            <a:xfrm>
              <a:off x="5086773" y="2450700"/>
              <a:ext cx="4048025" cy="20834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5"/>
            <p:cNvCxnSpPr>
              <a:stCxn id="105" idx="0"/>
              <a:endCxn id="115" idx="0"/>
            </p:cNvCxnSpPr>
            <p:nvPr/>
          </p:nvCxnSpPr>
          <p:spPr>
            <a:xfrm>
              <a:off x="4556746" y="608624"/>
              <a:ext cx="2263" cy="1429542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5"/>
            <p:cNvCxnSpPr>
              <a:stCxn id="115" idx="2"/>
              <a:endCxn id="105" idx="2"/>
            </p:cNvCxnSpPr>
            <p:nvPr/>
          </p:nvCxnSpPr>
          <p:spPr>
            <a:xfrm flipH="1">
              <a:off x="4556746" y="2863235"/>
              <a:ext cx="2263" cy="147121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3443" y="491513"/>
            <a:ext cx="8839548" cy="4600253"/>
            <a:chOff x="-70933" y="558888"/>
            <a:chExt cx="9124369" cy="4842032"/>
          </a:xfrm>
        </p:grpSpPr>
        <p:sp>
          <p:nvSpPr>
            <p:cNvPr id="127" name="Google Shape;127;p26"/>
            <p:cNvSpPr txBox="1"/>
            <p:nvPr/>
          </p:nvSpPr>
          <p:spPr>
            <a:xfrm>
              <a:off x="239144" y="2212579"/>
              <a:ext cx="3680145" cy="668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996" tIns="95996" rIns="95996" bIns="95996" anchor="t" anchorCtr="0">
              <a:spAutoFit/>
            </a:bodyPr>
            <a:lstStyle/>
            <a:p>
              <a:r>
                <a:rPr lang="fr" sz="1470"/>
                <a:t>Création de dossier - Cabinet dentaire,et Gestion de liste d'attente</a:t>
              </a:r>
              <a:endParaRPr sz="1470"/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-70871" y="558888"/>
              <a:ext cx="9124290" cy="38751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996" tIns="95996" rIns="95996" bIns="95996" anchor="ctr" anchorCtr="0">
              <a:noAutofit/>
            </a:bodyPr>
            <a:lstStyle/>
            <a:p>
              <a:endParaRPr sz="1470"/>
            </a:p>
          </p:txBody>
        </p:sp>
        <p:grpSp>
          <p:nvGrpSpPr>
            <p:cNvPr id="129" name="Google Shape;129;p26"/>
            <p:cNvGrpSpPr/>
            <p:nvPr/>
          </p:nvGrpSpPr>
          <p:grpSpPr>
            <a:xfrm>
              <a:off x="-70933" y="558900"/>
              <a:ext cx="9124369" cy="4842020"/>
              <a:chOff x="-2461844" y="1195345"/>
              <a:chExt cx="6046813" cy="3693591"/>
            </a:xfrm>
          </p:grpSpPr>
          <p:grpSp>
            <p:nvGrpSpPr>
              <p:cNvPr id="130" name="Google Shape;130;p26"/>
              <p:cNvGrpSpPr/>
              <p:nvPr/>
            </p:nvGrpSpPr>
            <p:grpSpPr>
              <a:xfrm>
                <a:off x="-2461844" y="1195345"/>
                <a:ext cx="6046813" cy="3693591"/>
                <a:chOff x="1543481" y="1274195"/>
                <a:chExt cx="6046813" cy="3693591"/>
              </a:xfrm>
            </p:grpSpPr>
            <p:grpSp>
              <p:nvGrpSpPr>
                <p:cNvPr id="131" name="Google Shape;131;p26"/>
                <p:cNvGrpSpPr/>
                <p:nvPr/>
              </p:nvGrpSpPr>
              <p:grpSpPr>
                <a:xfrm>
                  <a:off x="1543481" y="1315658"/>
                  <a:ext cx="6046813" cy="3652127"/>
                  <a:chOff x="1292838" y="573414"/>
                  <a:chExt cx="6651428" cy="4357627"/>
                </a:xfrm>
              </p:grpSpPr>
              <p:sp>
                <p:nvSpPr>
                  <p:cNvPr id="132" name="Google Shape;132;p26"/>
                  <p:cNvSpPr/>
                  <p:nvPr/>
                </p:nvSpPr>
                <p:spPr>
                  <a:xfrm>
                    <a:off x="1292862" y="4050970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2E475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sz="1260" b="1">
                        <a:latin typeface="Roboto"/>
                        <a:ea typeface="Roboto"/>
                        <a:cs typeface="Roboto"/>
                        <a:sym typeface="Roboto"/>
                      </a:rPr>
                      <a:t>Problèmes</a:t>
                    </a:r>
                    <a:endParaRPr sz="84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3" name="Google Shape;133;p26"/>
                  <p:cNvSpPr/>
                  <p:nvPr/>
                </p:nvSpPr>
                <p:spPr>
                  <a:xfrm>
                    <a:off x="4618466" y="4051141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2E475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sz="1260" b="1">
                        <a:latin typeface="Roboto"/>
                        <a:ea typeface="Roboto"/>
                        <a:cs typeface="Roboto"/>
                        <a:sym typeface="Roboto"/>
                      </a:rPr>
                      <a:t>Souhaits</a:t>
                    </a:r>
                    <a:endParaRPr sz="126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4" name="Google Shape;134;p26"/>
                  <p:cNvSpPr/>
                  <p:nvPr/>
                </p:nvSpPr>
                <p:spPr>
                  <a:xfrm>
                    <a:off x="1292867" y="573414"/>
                    <a:ext cx="1056000" cy="523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>
                      <a:buClr>
                        <a:srgbClr val="E91D63"/>
                      </a:buClr>
                      <a:buSzPts val="1100"/>
                    </a:pPr>
                    <a:r>
                      <a:rPr lang="fr" sz="1200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dit- il?</a:t>
                    </a:r>
                    <a:r>
                      <a:rPr lang="fr" sz="1200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sz="1200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5" name="Google Shape;135;p26"/>
                  <p:cNvSpPr/>
                  <p:nvPr/>
                </p:nvSpPr>
                <p:spPr>
                  <a:xfrm>
                    <a:off x="4825454" y="2182756"/>
                    <a:ext cx="1878000" cy="61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Comment se sent-il ?</a:t>
                    </a:r>
                    <a:r>
                      <a:rPr lang="fr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6" name="Google Shape;136;p26"/>
                  <p:cNvSpPr/>
                  <p:nvPr/>
                </p:nvSpPr>
                <p:spPr>
                  <a:xfrm>
                    <a:off x="1292838" y="2285991"/>
                    <a:ext cx="1275600" cy="355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5996" tIns="95996" rIns="95996" bIns="95996" anchor="ctr" anchorCtr="0">
                    <a:noAutofit/>
                  </a:bodyPr>
                  <a:lstStyle/>
                  <a:p>
                    <a:pPr algn="ctr"/>
                    <a:r>
                      <a:rPr lang="fr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fait-il?</a:t>
                    </a:r>
                    <a:endParaRPr b="1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37" name="Google Shape;137;p26"/>
                <p:cNvSpPr/>
                <p:nvPr/>
              </p:nvSpPr>
              <p:spPr>
                <a:xfrm>
                  <a:off x="4566817" y="1274195"/>
                  <a:ext cx="2726700" cy="33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5996" tIns="95996" rIns="95996" bIns="95996" anchor="ctr" anchorCtr="0">
                  <a:noAutofit/>
                </a:bodyPr>
                <a:lstStyle/>
                <a:p>
                  <a:r>
                    <a:rPr lang="fr" b="1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pense-t-il?</a:t>
                  </a:r>
                  <a:endParaRPr b="1" dirty="0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38" name="Google Shape;138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8742" y="2312425"/>
                <a:ext cx="697084" cy="657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" name="Google Shape;139;p26"/>
            <p:cNvSpPr txBox="1"/>
            <p:nvPr/>
          </p:nvSpPr>
          <p:spPr>
            <a:xfrm>
              <a:off x="109601" y="1162431"/>
              <a:ext cx="3480120" cy="816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996" tIns="95996" rIns="95996" bIns="95996" anchor="t" anchorCtr="0">
              <a:spAutoFit/>
            </a:bodyPr>
            <a:lstStyle/>
            <a:p>
              <a:r>
                <a:rPr lang="fr" sz="1200" dirty="0">
                  <a:latin typeface="Roboto" panose="02000000000000000000" pitchFamily="2" charset="0"/>
                  <a:ea typeface="Roboto" panose="02000000000000000000" pitchFamily="2" charset="0"/>
                </a:rPr>
                <a:t>Remplir un dossier médico-social </a:t>
              </a:r>
              <a:endParaRPr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fr" sz="1200" dirty="0"/>
                <a:t>Remplir des chose en dossier patient</a:t>
              </a:r>
              <a:endParaRPr sz="1200" dirty="0"/>
            </a:p>
            <a:p>
              <a:endParaRPr sz="1200" dirty="0"/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109601" y="3108891"/>
              <a:ext cx="4136895" cy="804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996" tIns="95996" rIns="95996" bIns="95996" anchor="t" anchorCtr="0">
              <a:spAutoFit/>
            </a:bodyPr>
            <a:lstStyle/>
            <a:p>
              <a:pPr marL="480060" indent="-320040">
                <a:buSzPts val="1200"/>
                <a:buFont typeface="Roboto"/>
                <a:buChar char="●"/>
              </a:pPr>
              <a:r>
                <a:rPr lang="fr" sz="1200" dirty="0">
                  <a:latin typeface="Roboto"/>
                  <a:ea typeface="Roboto"/>
                  <a:cs typeface="Roboto"/>
                  <a:sym typeface="Roboto"/>
                </a:rPr>
                <a:t>Nous Donne un dossier médico-socio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80060" indent="-320040">
                <a:buSzPts val="1200"/>
                <a:buFont typeface="Roboto"/>
                <a:buChar char="●"/>
              </a:pPr>
              <a:r>
                <a:rPr lang="fr" sz="1200" dirty="0">
                  <a:latin typeface="Roboto"/>
                  <a:ea typeface="Roboto"/>
                  <a:cs typeface="Roboto"/>
                  <a:sym typeface="Roboto"/>
                </a:rPr>
                <a:t>informer le service social (gestion de rendez-vous)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26"/>
            <p:cNvCxnSpPr/>
            <p:nvPr/>
          </p:nvCxnSpPr>
          <p:spPr>
            <a:xfrm rot="10800000" flipH="1">
              <a:off x="-70871" y="2485884"/>
              <a:ext cx="4077675" cy="1071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6"/>
            <p:cNvCxnSpPr/>
            <p:nvPr/>
          </p:nvCxnSpPr>
          <p:spPr>
            <a:xfrm>
              <a:off x="5058868" y="2485997"/>
              <a:ext cx="3994200" cy="1071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6"/>
            <p:cNvCxnSpPr>
              <a:stCxn id="128" idx="0"/>
              <a:endCxn id="138" idx="0"/>
            </p:cNvCxnSpPr>
            <p:nvPr/>
          </p:nvCxnSpPr>
          <p:spPr>
            <a:xfrm>
              <a:off x="4491274" y="558888"/>
              <a:ext cx="8611" cy="1464419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6"/>
            <p:cNvCxnSpPr>
              <a:stCxn id="138" idx="2"/>
              <a:endCxn id="128" idx="2"/>
            </p:cNvCxnSpPr>
            <p:nvPr/>
          </p:nvCxnSpPr>
          <p:spPr>
            <a:xfrm flipH="1">
              <a:off x="4491274" y="2884882"/>
              <a:ext cx="8611" cy="1549137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156</Words>
  <Application>Microsoft Office PowerPoint</Application>
  <PresentationFormat>Personnalisé</PresentationFormat>
  <Paragraphs>21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Fira Sans Extra Condensed</vt:lpstr>
      <vt:lpstr>Oswald</vt:lpstr>
      <vt:lpstr>Arial</vt:lpstr>
      <vt:lpstr>Roboto</vt:lpstr>
      <vt:lpstr>Fira Sans Extra Condensed SemiBold</vt:lpstr>
      <vt:lpstr>Source Code Pro</vt:lpstr>
      <vt:lpstr>Simple Light</vt:lpstr>
      <vt:lpstr>lab-theme</vt:lpstr>
      <vt:lpstr>Présentation PowerPoint</vt:lpstr>
      <vt:lpstr>Carte d’empathie service social - Khawla souan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Amine Lamchatab</cp:lastModifiedBy>
  <cp:revision>3</cp:revision>
  <dcterms:modified xsi:type="dcterms:W3CDTF">2024-01-18T13:02:21Z</dcterms:modified>
</cp:coreProperties>
</file>