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dvent Pro SemiBold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Share Tec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dventPro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italic.fntdata"/><Relationship Id="rId25" Type="http://schemas.openxmlformats.org/officeDocument/2006/relationships/font" Target="fonts/AdventProSemiBold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11.xml"/><Relationship Id="rId37" Type="http://schemas.openxmlformats.org/officeDocument/2006/relationships/font" Target="fonts/MavenPro-bold.fntdata"/><Relationship Id="rId14" Type="http://schemas.openxmlformats.org/officeDocument/2006/relationships/slide" Target="slides/slide10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ShareTech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f4ad6233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f4ad6233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f4ad62330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f4ad6233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f4ad6233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f4ad6233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f4ad6233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f4ad6233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f4ad6233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f4ad6233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f4ad62330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f4ad62330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f4ad62330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f4ad62330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f4ad6233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f4ad6233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f4ad623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f4ad623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f4ad6233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f4ad6233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f4ad6233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f4ad6233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f4ad6233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f4ad6233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f4ad6233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f4ad6233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f4ad6233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f4ad6233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Approach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Predicting </a:t>
            </a:r>
            <a:r>
              <a:rPr lang="en" sz="4400">
                <a:solidFill>
                  <a:schemeClr val="accent5"/>
                </a:solidFill>
              </a:rPr>
              <a:t>Client</a:t>
            </a:r>
            <a:r>
              <a:rPr lang="en" sz="4400">
                <a:solidFill>
                  <a:schemeClr val="accent5"/>
                </a:solidFill>
              </a:rPr>
              <a:t> </a:t>
            </a:r>
            <a:r>
              <a:rPr lang="en" sz="4400"/>
              <a:t>Subscription in </a:t>
            </a:r>
            <a:r>
              <a:rPr lang="en" sz="4400">
                <a:solidFill>
                  <a:schemeClr val="accent5"/>
                </a:solidFill>
              </a:rPr>
              <a:t>Bank </a:t>
            </a:r>
            <a:r>
              <a:rPr lang="en" sz="4400"/>
              <a:t>Marketing </a:t>
            </a:r>
            <a:r>
              <a:rPr lang="en" sz="4400">
                <a:solidFill>
                  <a:schemeClr val="accent5"/>
                </a:solidFill>
              </a:rPr>
              <a:t>Campaigns</a:t>
            </a:r>
            <a:endParaRPr sz="4400">
              <a:solidFill>
                <a:schemeClr val="accent5"/>
              </a:solidFill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412629" y="7519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41785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91469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2"/>
          <p:cNvSpPr txBox="1"/>
          <p:nvPr/>
        </p:nvSpPr>
        <p:spPr>
          <a:xfrm>
            <a:off x="3188300" y="0"/>
            <a:ext cx="32841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Temporal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3" name="Google Shape;6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61075"/>
            <a:ext cx="3883950" cy="23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893450"/>
            <a:ext cx="3883950" cy="204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450" y="461075"/>
            <a:ext cx="4172150" cy="2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9450" y="2792800"/>
            <a:ext cx="4172150" cy="21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3"/>
          <p:cNvSpPr txBox="1"/>
          <p:nvPr/>
        </p:nvSpPr>
        <p:spPr>
          <a:xfrm>
            <a:off x="4939050" y="308825"/>
            <a:ext cx="3468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Marketing Campaign Attributes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2" name="Google Shape;6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84150" cy="347948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3"/>
          <p:cNvSpPr txBox="1"/>
          <p:nvPr/>
        </p:nvSpPr>
        <p:spPr>
          <a:xfrm>
            <a:off x="502375" y="4397550"/>
            <a:ext cx="5045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probability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of subscribing to Term Deposit 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increases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with number of previous contacts.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4" name="Google Shape;6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50" y="1179125"/>
            <a:ext cx="4302650" cy="223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"/>
          <p:cNvSpPr txBox="1"/>
          <p:nvPr/>
        </p:nvSpPr>
        <p:spPr>
          <a:xfrm>
            <a:off x="4841175" y="352325"/>
            <a:ext cx="3468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Marketing Campaign Attributes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0" name="Google Shape;630;p34"/>
          <p:cNvSpPr txBox="1"/>
          <p:nvPr/>
        </p:nvSpPr>
        <p:spPr>
          <a:xfrm>
            <a:off x="502375" y="4397550"/>
            <a:ext cx="5045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Approximately 65% of clients who subscribed previously 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agreed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 do it again.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1" name="Google Shape;6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6375" cy="394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"/>
          <p:cNvSpPr txBox="1"/>
          <p:nvPr/>
        </p:nvSpPr>
        <p:spPr>
          <a:xfrm>
            <a:off x="4841175" y="352325"/>
            <a:ext cx="3468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Socio-Economic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Attributes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7" name="Google Shape;637;p35"/>
          <p:cNvSpPr txBox="1"/>
          <p:nvPr/>
        </p:nvSpPr>
        <p:spPr>
          <a:xfrm>
            <a:off x="502375" y="4397550"/>
            <a:ext cx="5045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Only 3 People responded with ‘yes’, hence this features isn’t useful for prediction.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8" name="Google Shape;6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6375" cy="339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"/>
          <p:cNvSpPr txBox="1"/>
          <p:nvPr/>
        </p:nvSpPr>
        <p:spPr>
          <a:xfrm>
            <a:off x="213275" y="155625"/>
            <a:ext cx="3468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Importance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4" name="Google Shape;6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00" y="943075"/>
            <a:ext cx="4843645" cy="376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7"/>
          <p:cNvSpPr txBox="1"/>
          <p:nvPr/>
        </p:nvSpPr>
        <p:spPr>
          <a:xfrm>
            <a:off x="991725" y="602425"/>
            <a:ext cx="7198800" cy="377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FEATURE ENGINEERING: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‘Loan'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and 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'housing'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features are insignificantly associated with the target variable, thus offering no predictive value.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Binning of 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‘Age’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 performed.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‘Duration’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is dropped as it’s an information post prediction.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‘Default’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is dropped as it does not provide value.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Clustered attributes, found strong correlations in all clusters with target variable, indicating good predictive value.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1200"/>
            <a:ext cx="4252812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8"/>
          <p:cNvSpPr txBox="1"/>
          <p:nvPr/>
        </p:nvSpPr>
        <p:spPr>
          <a:xfrm>
            <a:off x="4837025" y="2302450"/>
            <a:ext cx="3426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Balanced accuracy and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 Beta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score (beta=2) share the same insights.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8665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453" y="2636076"/>
            <a:ext cx="3156735" cy="235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450" y="152400"/>
            <a:ext cx="3110901" cy="23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/>
          <p:nvPr>
            <p:ph type="ctrTitle"/>
          </p:nvPr>
        </p:nvSpPr>
        <p:spPr>
          <a:xfrm>
            <a:off x="2031274" y="1742775"/>
            <a:ext cx="2733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 &amp; </a:t>
            </a:r>
            <a:r>
              <a:rPr lang="en"/>
              <a:t>Conclusion</a:t>
            </a:r>
            <a:endParaRPr/>
          </a:p>
        </p:txBody>
      </p:sp>
      <p:sp>
        <p:nvSpPr>
          <p:cNvPr id="668" name="Google Shape;668;p40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Use Cases and Recommendations</a:t>
            </a:r>
            <a:endParaRPr/>
          </a:p>
        </p:txBody>
      </p:sp>
      <p:sp>
        <p:nvSpPr>
          <p:cNvPr id="669" name="Google Shape;669;p40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1" name="Google Shape;671;p40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3" name="Google Shape;673;p40"/>
          <p:cNvCxnSpPr>
            <a:stCxn id="66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/>
          <p:nvPr/>
        </p:nvSpPr>
        <p:spPr>
          <a:xfrm>
            <a:off x="524125" y="993900"/>
            <a:ext cx="7785900" cy="36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RECOMMENDATIONS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DATA ANALYSIS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Contact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people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irrespective of campaign’s success.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Contact a client multiple times.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Contact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previously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subscribed clients.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Contact client in higher age bracket and higher education.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 of contact should be cellphone.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MODEL DEVELOPMENT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Best params: Target Encoding, Undersampling, Min Max Scaler and Catboost.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 &amp; CONCLUSION</a:t>
            </a:r>
            <a:endParaRPr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Use Cases and Recommendations</a:t>
            </a:r>
            <a:endParaRPr/>
          </a:p>
        </p:txBody>
      </p:sp>
      <p:sp>
        <p:nvSpPr>
          <p:cNvPr id="464" name="Google Shape;464;p24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MODELING</a:t>
            </a:r>
            <a:endParaRPr/>
          </a:p>
        </p:txBody>
      </p:sp>
      <p:sp>
        <p:nvSpPr>
          <p:cNvPr id="465" name="Google Shape;465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66" name="Google Shape;466;p24"/>
          <p:cNvSpPr txBox="1"/>
          <p:nvPr>
            <p:ph idx="2" type="subTitle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r>
              <a:rPr lang="en"/>
              <a:t> if the client will subscribe to a term deposit</a:t>
            </a:r>
            <a:endParaRPr/>
          </a:p>
        </p:txBody>
      </p:sp>
      <p:sp>
        <p:nvSpPr>
          <p:cNvPr id="467" name="Google Shape;467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4"/>
          <p:cNvSpPr txBox="1"/>
          <p:nvPr>
            <p:ph idx="5" type="subTitle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and Model Development </a:t>
            </a:r>
            <a:endParaRPr/>
          </a:p>
        </p:txBody>
      </p:sp>
      <p:sp>
        <p:nvSpPr>
          <p:cNvPr id="469" name="Google Shape;469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0" name="Google Shape;470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1" name="Google Shape;471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4"/>
          <p:cNvCxnSpPr>
            <a:stCxn id="472" idx="1"/>
            <a:endCxn id="46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6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4"/>
          <p:cNvCxnSpPr>
            <a:stCxn id="474" idx="1"/>
            <a:endCxn id="47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4"/>
          <p:cNvGrpSpPr/>
          <p:nvPr/>
        </p:nvGrpSpPr>
        <p:grpSpPr>
          <a:xfrm>
            <a:off x="4067945" y="1729910"/>
            <a:ext cx="577210" cy="580282"/>
            <a:chOff x="3095745" y="3805393"/>
            <a:chExt cx="352840" cy="354717"/>
          </a:xfrm>
        </p:grpSpPr>
        <p:sp>
          <p:nvSpPr>
            <p:cNvPr id="482" name="Google Shape;482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9" name="Google Shape;489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"/>
          <p:cNvSpPr txBox="1"/>
          <p:nvPr>
            <p:ph type="ctrTitle"/>
          </p:nvPr>
        </p:nvSpPr>
        <p:spPr>
          <a:xfrm>
            <a:off x="2031274" y="1742775"/>
            <a:ext cx="2799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98" name="Google Shape;498;p2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if the client will subscribe to a term deposit</a:t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25"/>
          <p:cNvCxnSpPr>
            <a:stCxn id="49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/>
          <p:nvPr>
            <p:ph idx="1" type="body"/>
          </p:nvPr>
        </p:nvSpPr>
        <p:spPr>
          <a:xfrm>
            <a:off x="208775" y="1679175"/>
            <a:ext cx="41322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consists of </a:t>
            </a:r>
            <a:r>
              <a:rPr lang="en">
                <a:solidFill>
                  <a:schemeClr val="accent5"/>
                </a:solidFill>
              </a:rPr>
              <a:t>41, 200</a:t>
            </a:r>
            <a:r>
              <a:rPr lang="en"/>
              <a:t> rows and </a:t>
            </a:r>
            <a:r>
              <a:rPr lang="en">
                <a:solidFill>
                  <a:schemeClr val="accent5"/>
                </a:solidFill>
              </a:rPr>
              <a:t>21</a:t>
            </a:r>
            <a:r>
              <a:rPr lang="en"/>
              <a:t> columns.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attributes entail </a:t>
            </a:r>
            <a:r>
              <a:rPr lang="en">
                <a:solidFill>
                  <a:schemeClr val="accent5"/>
                </a:solidFill>
              </a:rPr>
              <a:t>client demographics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campaign details</a:t>
            </a:r>
            <a:r>
              <a:rPr lang="en"/>
              <a:t>, and </a:t>
            </a:r>
            <a:r>
              <a:rPr lang="en">
                <a:solidFill>
                  <a:schemeClr val="accent5"/>
                </a:solidFill>
              </a:rPr>
              <a:t>economic indicators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 (y - </a:t>
            </a:r>
            <a:r>
              <a:rPr lang="en">
                <a:solidFill>
                  <a:schemeClr val="accent5"/>
                </a:solidFill>
              </a:rPr>
              <a:t>subscription status</a:t>
            </a:r>
            <a:r>
              <a:rPr lang="en"/>
              <a:t>).</a:t>
            </a:r>
            <a:endParaRPr/>
          </a:p>
        </p:txBody>
      </p:sp>
      <p:sp>
        <p:nvSpPr>
          <p:cNvPr id="509" name="Google Shape;509;p26"/>
          <p:cNvSpPr txBox="1"/>
          <p:nvPr>
            <p:ph type="ctrTitle"/>
          </p:nvPr>
        </p:nvSpPr>
        <p:spPr>
          <a:xfrm>
            <a:off x="618825" y="411675"/>
            <a:ext cx="305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510" name="Google Shape;510;p2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1" name="Google Shape;511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6"/>
          <p:cNvGrpSpPr/>
          <p:nvPr/>
        </p:nvGrpSpPr>
        <p:grpSpPr>
          <a:xfrm>
            <a:off x="7686104" y="-608975"/>
            <a:ext cx="2291257" cy="2922300"/>
            <a:chOff x="4882900" y="-64350"/>
            <a:chExt cx="2493750" cy="2922300"/>
          </a:xfrm>
        </p:grpSpPr>
        <p:sp>
          <p:nvSpPr>
            <p:cNvPr id="531" name="Google Shape;531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6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7" name="Google Shape;537;p26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7"/>
          <p:cNvSpPr txBox="1"/>
          <p:nvPr>
            <p:ph type="ctrTitle"/>
          </p:nvPr>
        </p:nvSpPr>
        <p:spPr>
          <a:xfrm>
            <a:off x="2031273" y="1742775"/>
            <a:ext cx="2951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MODELING</a:t>
            </a:r>
            <a:endParaRPr/>
          </a:p>
        </p:txBody>
      </p:sp>
      <p:sp>
        <p:nvSpPr>
          <p:cNvPr id="574" name="Google Shape;574;p27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and Model Development</a:t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27"/>
          <p:cNvCxnSpPr>
            <a:stCxn id="57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75"/>
            <a:ext cx="3199025" cy="25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750" y="87175"/>
            <a:ext cx="490282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66700"/>
            <a:ext cx="3199024" cy="222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9"/>
          <p:cNvSpPr txBox="1"/>
          <p:nvPr/>
        </p:nvSpPr>
        <p:spPr>
          <a:xfrm>
            <a:off x="4906450" y="2222700"/>
            <a:ext cx="3175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 Numerical Feature has a Gaussian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Distribution.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2" name="Google Shape;5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7587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0"/>
          <p:cNvSpPr txBox="1"/>
          <p:nvPr/>
        </p:nvSpPr>
        <p:spPr>
          <a:xfrm>
            <a:off x="4906450" y="2222700"/>
            <a:ext cx="3175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Features with outliers are mostly from campaign data.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8" name="Google Shape;5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660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"/>
          <p:cNvSpPr txBox="1"/>
          <p:nvPr/>
        </p:nvSpPr>
        <p:spPr>
          <a:xfrm>
            <a:off x="2929950" y="165650"/>
            <a:ext cx="32841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Client Demographic Features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4" name="Google Shape;6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79775"/>
            <a:ext cx="4492901" cy="20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700" y="2979775"/>
            <a:ext cx="4119474" cy="20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16450"/>
            <a:ext cx="4492899" cy="21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7700" y="716450"/>
            <a:ext cx="4119475" cy="211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