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937072-701A-49A6-94CD-0B796036AF52}">
  <a:tblStyle styleId="{17937072-701A-49A6-94CD-0B796036AF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69325597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69325597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69325597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69325597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69325597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69325597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932559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932559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69325597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69325597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9325597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9325597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932559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932559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932559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932559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9325597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932559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6932559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6932559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6932559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6932559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69325597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69325597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69325597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6932559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932559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932559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4125" y="214875"/>
            <a:ext cx="85206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eXtreme Gradient Boosting</a:t>
            </a:r>
            <a:r>
              <a:rPr lang="en-GB" sz="3700"/>
              <a:t> Algorithm</a:t>
            </a:r>
            <a:endParaRPr sz="3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75" y="1197700"/>
            <a:ext cx="4164701" cy="3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48475" y="1352075"/>
            <a:ext cx="34707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50">
                <a:solidFill>
                  <a:srgbClr val="5F6368"/>
                </a:solidFill>
                <a:highlight>
                  <a:srgbClr val="FFFFFF"/>
                </a:highlight>
              </a:rPr>
              <a:t>XGBoost</a:t>
            </a:r>
            <a:r>
              <a:rPr lang="en-GB" sz="2750">
                <a:solidFill>
                  <a:srgbClr val="4D5156"/>
                </a:solidFill>
                <a:highlight>
                  <a:srgbClr val="FFFFFF"/>
                </a:highlight>
              </a:rPr>
              <a:t> is a decision-tree-based ensemble Machine Learning </a:t>
            </a:r>
            <a:r>
              <a:rPr b="1" lang="en-GB" sz="2750">
                <a:solidFill>
                  <a:srgbClr val="5F6368"/>
                </a:solidFill>
                <a:highlight>
                  <a:srgbClr val="FFFFFF"/>
                </a:highlight>
              </a:rPr>
              <a:t>algorithm</a:t>
            </a:r>
            <a:r>
              <a:rPr lang="en-GB" sz="2750">
                <a:solidFill>
                  <a:srgbClr val="4D5156"/>
                </a:solidFill>
                <a:highlight>
                  <a:srgbClr val="FFFFFF"/>
                </a:highlight>
              </a:rPr>
              <a:t> that uses a gradient boosting framework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22"/>
          <p:cNvGraphicFramePr/>
          <p:nvPr/>
        </p:nvGraphicFramePr>
        <p:xfrm>
          <a:off x="404375" y="10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1121600"/>
                <a:gridCol w="1121600"/>
                <a:gridCol w="1121600"/>
              </a:tblGrid>
              <a:tr h="7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Predicted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Residuals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2"/>
          <p:cNvSpPr/>
          <p:nvPr/>
        </p:nvSpPr>
        <p:spPr>
          <a:xfrm>
            <a:off x="3043350" y="690163"/>
            <a:ext cx="265200" cy="29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2647575" y="299275"/>
            <a:ext cx="1596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Column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425" y="1087675"/>
            <a:ext cx="3286375" cy="24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3"/>
          <p:cNvGraphicFramePr/>
          <p:nvPr/>
        </p:nvGraphicFramePr>
        <p:xfrm>
          <a:off x="153100" y="10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1003475"/>
                <a:gridCol w="933700"/>
                <a:gridCol w="842625"/>
                <a:gridCol w="982875"/>
              </a:tblGrid>
              <a:tr h="7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Values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New Predicted Values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Residuals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Predicted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Residuals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168.97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3"/>
          <p:cNvSpPr/>
          <p:nvPr/>
        </p:nvSpPr>
        <p:spPr>
          <a:xfrm>
            <a:off x="4048475" y="2049238"/>
            <a:ext cx="799200" cy="36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5078100" y="108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1254125"/>
                <a:gridCol w="1453950"/>
                <a:gridCol w="1054300"/>
              </a:tblGrid>
              <a:tr h="72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Update</a:t>
                      </a:r>
                      <a:r>
                        <a:rPr lang="en-GB"/>
                        <a:t>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New Predicted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 + (0.1*1.5)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176 + (0.1*2.5)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 + (0.1*-3)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168.97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3"/>
          <p:cNvSpPr txBox="1"/>
          <p:nvPr/>
        </p:nvSpPr>
        <p:spPr>
          <a:xfrm>
            <a:off x="4029238" y="1350700"/>
            <a:ext cx="9354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rate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25650" y="460700"/>
            <a:ext cx="88788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Final Prediction = Base Value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+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  (LR1 * Res Prediction 1) + (LR2 * Res Prediction 2) + ...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= 173 + (0.1*1.5) + (0.1*1.4) + ...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13" y="152400"/>
            <a:ext cx="62413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eXtreme Gradient Boosting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66450"/>
            <a:ext cx="5426100" cy="21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Tianqi Chen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Speed + Performance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Multiple Language support</a:t>
            </a:r>
            <a:endParaRPr sz="29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475" y="1166450"/>
            <a:ext cx="3101400" cy="2237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XGBoost</a:t>
            </a:r>
            <a:endParaRPr/>
          </a:p>
        </p:txBody>
      </p:sp>
      <p:graphicFrame>
        <p:nvGraphicFramePr>
          <p:cNvPr id="147" name="Google Shape;147;p27"/>
          <p:cNvGraphicFramePr/>
          <p:nvPr/>
        </p:nvGraphicFramePr>
        <p:xfrm>
          <a:off x="631425" y="118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3797500"/>
                <a:gridCol w="3797500"/>
              </a:tblGrid>
              <a:tr h="63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Speed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Performance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63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Cache Optimisation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Prevents Overfitting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63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Out of memory execution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Auto Pruning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63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Parallelisation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/>
                        <a:t>Missing Value Treatment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Boosting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28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Weights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300" y="0"/>
            <a:ext cx="4591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250" y="0"/>
            <a:ext cx="55520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00" y="152400"/>
            <a:ext cx="52230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75" y="152400"/>
            <a:ext cx="51415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4839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Most popular algorithm used nowadays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GB" sz="2900"/>
              <a:t>Learning happens by </a:t>
            </a:r>
            <a:r>
              <a:rPr lang="en-GB" sz="2900"/>
              <a:t>optimising</a:t>
            </a:r>
            <a:r>
              <a:rPr lang="en-GB" sz="2900"/>
              <a:t> the loss</a:t>
            </a:r>
            <a:endParaRPr sz="29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00" y="1152475"/>
            <a:ext cx="3784801" cy="190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3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Optimisation of loss function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0" y="1017725"/>
            <a:ext cx="42635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000" y="1730475"/>
            <a:ext cx="4093125" cy="8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Boosting Algorithm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88625" y="1493650"/>
            <a:ext cx="3504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Loss Function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Additive Model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Learning Rate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Sequential Model</a:t>
            </a:r>
            <a:endParaRPr sz="21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899" y="1017725"/>
            <a:ext cx="3928050" cy="34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516000" y="6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1384575"/>
                <a:gridCol w="1384575"/>
                <a:gridCol w="1384575"/>
              </a:tblGrid>
              <a:tr h="6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HEIGHT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21"/>
          <p:cNvSpPr txBox="1"/>
          <p:nvPr/>
        </p:nvSpPr>
        <p:spPr>
          <a:xfrm>
            <a:off x="5137400" y="432775"/>
            <a:ext cx="3434100" cy="12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Average Height =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                        =  173</a:t>
            </a:r>
            <a:endParaRPr sz="17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250" y="349000"/>
            <a:ext cx="1760150" cy="7399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1"/>
          <p:cNvGraphicFramePr/>
          <p:nvPr/>
        </p:nvGraphicFramePr>
        <p:xfrm>
          <a:off x="585800" y="319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{17937072-701A-49A6-94CD-0B796036AF52}</a:tableStyleId>
              </a:tblPr>
              <a:tblGrid>
                <a:gridCol w="998275"/>
                <a:gridCol w="998275"/>
                <a:gridCol w="998275"/>
                <a:gridCol w="998275"/>
                <a:gridCol w="998275"/>
              </a:tblGrid>
              <a:tr h="3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BMI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Predicted Values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Residuals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" name="Google Shape;108;p21"/>
          <p:cNvSpPr/>
          <p:nvPr/>
        </p:nvSpPr>
        <p:spPr>
          <a:xfrm>
            <a:off x="2359300" y="2568700"/>
            <a:ext cx="432600" cy="52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