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4" r:id="rId2"/>
    <p:sldId id="273" r:id="rId3"/>
    <p:sldId id="272" r:id="rId4"/>
    <p:sldId id="271" r:id="rId5"/>
    <p:sldId id="269" r:id="rId6"/>
    <p:sldId id="270" r:id="rId7"/>
    <p:sldId id="268" r:id="rId8"/>
    <p:sldId id="267" r:id="rId9"/>
    <p:sldId id="266" r:id="rId10"/>
    <p:sldId id="265" r:id="rId11"/>
    <p:sldId id="264" r:id="rId12"/>
    <p:sldId id="263" r:id="rId13"/>
    <p:sldId id="262" r:id="rId14"/>
    <p:sldId id="261" r:id="rId15"/>
    <p:sldId id="260" r:id="rId16"/>
    <p:sldId id="259" r:id="rId17"/>
  </p:sldIdLst>
  <p:sldSz cx="35999738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61" autoAdjust="0"/>
    <p:restoredTop sz="94660" autoAdjust="0"/>
  </p:normalViewPr>
  <p:slideViewPr>
    <p:cSldViewPr snapToGrid="0">
      <p:cViewPr varScale="1">
        <p:scale>
          <a:sx n="39" d="100"/>
          <a:sy n="39" d="100"/>
        </p:scale>
        <p:origin x="-204" y="-480"/>
      </p:cViewPr>
      <p:guideLst>
        <p:guide orient="horz" pos="5669"/>
        <p:guide pos="113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945943"/>
            <a:ext cx="26999804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9454516"/>
            <a:ext cx="26999804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397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4685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958369"/>
            <a:ext cx="7762444" cy="1525473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958369"/>
            <a:ext cx="22837334" cy="1525473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922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9358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4487668"/>
            <a:ext cx="31049774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2046280"/>
            <a:ext cx="31049774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75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25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4791843"/>
            <a:ext cx="15299889" cy="114212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4791843"/>
            <a:ext cx="15299889" cy="114212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6654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958370"/>
            <a:ext cx="31049774" cy="34792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4412664"/>
            <a:ext cx="15229575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6575242"/>
            <a:ext cx="15229575" cy="967119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4412664"/>
            <a:ext cx="15304578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6575242"/>
            <a:ext cx="15304578" cy="967119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2021-11-26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548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2021-11-26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2079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2021-11-26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8976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591763"/>
            <a:ext cx="18224867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4862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591763"/>
            <a:ext cx="18224867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2694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958370"/>
            <a:ext cx="31049774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4791843"/>
            <a:ext cx="31049774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pPr/>
              <a:t>2021-11-26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6683949"/>
            <a:ext cx="1214991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5642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00117" rtl="0" eaLnBrk="1" latinLnBrk="1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7773F267-C960-437B-B22E-12CF51189675}"/>
              </a:ext>
            </a:extLst>
          </p:cNvPr>
          <p:cNvSpPr txBox="1"/>
          <p:nvPr/>
        </p:nvSpPr>
        <p:spPr>
          <a:xfrm>
            <a:off x="1109433" y="757891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스태틱</a:t>
            </a:r>
            <a:endParaRPr lang="ko-KR" altLang="en-US" sz="12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04384326-509D-4CC7-A952-F0B83193D85E}"/>
              </a:ext>
            </a:extLst>
          </p:cNvPr>
          <p:cNvSpPr txBox="1"/>
          <p:nvPr/>
        </p:nvSpPr>
        <p:spPr>
          <a:xfrm>
            <a:off x="1109433" y="2395960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09D6FBA9-C51F-412A-B750-D1D8434A5373}"/>
              </a:ext>
            </a:extLst>
          </p:cNvPr>
          <p:cNvSpPr txBox="1"/>
          <p:nvPr/>
        </p:nvSpPr>
        <p:spPr>
          <a:xfrm>
            <a:off x="1109433" y="4634826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힙</a:t>
            </a:r>
            <a:endParaRPr lang="ko-KR" altLang="en-US" sz="1200" b="1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1180653" y="1141573"/>
            <a:ext cx="16192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1E270FF5-FB54-42FC-AE29-E44BC959F575}"/>
              </a:ext>
            </a:extLst>
          </p:cNvPr>
          <p:cNvCxnSpPr>
            <a:cxnSpLocks/>
          </p:cNvCxnSpPr>
          <p:nvPr/>
        </p:nvCxnSpPr>
        <p:spPr>
          <a:xfrm>
            <a:off x="1148964" y="3780292"/>
            <a:ext cx="164913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표 23">
            <a:extLst>
              <a:ext uri="{FF2B5EF4-FFF2-40B4-BE49-F238E27FC236}">
                <a16:creationId xmlns:a16="http://schemas.microsoft.com/office/drawing/2014/main" xmlns="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7489988"/>
              </p:ext>
            </p:extLst>
          </p:nvPr>
        </p:nvGraphicFramePr>
        <p:xfrm>
          <a:off x="26535793" y="1496093"/>
          <a:ext cx="6669990" cy="7101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669990">
                  <a:extLst>
                    <a:ext uri="{9D8B030D-6E8A-4147-A177-3AD203B41FA5}">
                      <a16:colId xmlns:a16="http://schemas.microsoft.com/office/drawing/2014/main" xmlns="" val="1853464418"/>
                    </a:ext>
                  </a:extLst>
                </a:gridCol>
              </a:tblGrid>
              <a:tr h="2651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Person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319614"/>
                  </a:ext>
                </a:extLst>
              </a:tr>
              <a:tr h="5249135">
                <a:tc>
                  <a:txBody>
                    <a:bodyPr/>
                    <a:lstStyle/>
                    <a:p>
                      <a:r>
                        <a:rPr lang="en-US" altLang="ko-KR" sz="2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26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name</a:t>
                      </a:r>
                    </a:p>
                    <a:p>
                      <a:r>
                        <a:rPr lang="en-US" altLang="ko-KR" sz="26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26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26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age</a:t>
                      </a:r>
                    </a:p>
                    <a:p>
                      <a:endParaRPr lang="en-US" altLang="ko-KR" sz="26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26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6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6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26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6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Person(){</a:t>
                      </a:r>
                    </a:p>
                    <a:p>
                      <a:r>
                        <a:rPr lang="en-US" altLang="ko-KR" sz="26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//</a:t>
                      </a:r>
                      <a:r>
                        <a:rPr lang="ko-KR" altLang="en-US" sz="26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메모리에 올리는 일</a:t>
                      </a:r>
                      <a:endParaRPr lang="en-US" altLang="ko-KR" sz="2600" b="1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6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print(“Person ()”)</a:t>
                      </a:r>
                    </a:p>
                    <a:p>
                      <a:r>
                        <a:rPr lang="en-US" altLang="ko-KR" sz="26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26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6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Person(String name, </a:t>
                      </a:r>
                      <a:r>
                        <a:rPr lang="en-US" altLang="ko-KR" sz="26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26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age){</a:t>
                      </a:r>
                    </a:p>
                    <a:p>
                      <a:r>
                        <a:rPr lang="en-US" altLang="ko-KR" sz="26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//</a:t>
                      </a:r>
                      <a:r>
                        <a:rPr lang="ko-KR" altLang="en-US" sz="26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메모리에 올리는 일</a:t>
                      </a:r>
                      <a:endParaRPr lang="en-US" altLang="ko-KR" sz="2600" b="1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6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print(person(2))</a:t>
                      </a:r>
                    </a:p>
                    <a:p>
                      <a:r>
                        <a:rPr lang="en-US" altLang="ko-KR" sz="26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20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20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7135319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992474" y="0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메모리</a:t>
            </a:r>
            <a:endParaRPr lang="ko-KR" altLang="en-US" sz="1400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30872113" y="-3718560"/>
          <a:ext cx="3111722" cy="371856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111722"/>
              </a:tblGrid>
              <a:tr h="1475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클래스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26345">
                <a:tc>
                  <a:txBody>
                    <a:bodyPr/>
                    <a:lstStyle/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this()</a:t>
                      </a:r>
                    </a:p>
                    <a:p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 getter/setter</a:t>
                      </a:r>
                    </a:p>
                    <a:p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-  </a:t>
                      </a:r>
                      <a:r>
                        <a:rPr lang="ko-KR" altLang="en-US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표 23">
            <a:extLst>
              <a:ext uri="{FF2B5EF4-FFF2-40B4-BE49-F238E27FC236}">
                <a16:creationId xmlns:a16="http://schemas.microsoft.com/office/drawing/2014/main" xmlns="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7489988"/>
              </p:ext>
            </p:extLst>
          </p:nvPr>
        </p:nvGraphicFramePr>
        <p:xfrm>
          <a:off x="18679406" y="1326127"/>
          <a:ext cx="7063146" cy="906944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063146">
                  <a:extLst>
                    <a:ext uri="{9D8B030D-6E8A-4147-A177-3AD203B41FA5}">
                      <a16:colId xmlns:a16="http://schemas.microsoft.com/office/drawing/2014/main" xmlns="" val="1853464418"/>
                    </a:ext>
                  </a:extLst>
                </a:gridCol>
              </a:tblGrid>
              <a:tr h="6692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MyMathApp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319614"/>
                  </a:ext>
                </a:extLst>
              </a:tr>
              <a:tr h="8400224">
                <a:tc>
                  <a:txBody>
                    <a:bodyPr/>
                    <a:lstStyle/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24001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g/s</a:t>
                      </a: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135319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20565487" y="0"/>
            <a:ext cx="2294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하드디스크</a:t>
            </a:r>
            <a:endParaRPr lang="ko-KR" altLang="en-US" sz="2000" dirty="0"/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28539281" y="-3543300"/>
          <a:ext cx="1571625" cy="1223964"/>
        </p:xfrm>
        <a:graphic>
          <a:graphicData uri="http://schemas.openxmlformats.org/drawingml/2006/table">
            <a:tbl>
              <a:tblPr/>
              <a:tblGrid>
                <a:gridCol w="1571625"/>
              </a:tblGrid>
              <a:tr h="2580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Person</a:t>
                      </a:r>
                    </a:p>
                  </a:txBody>
                  <a:tcPr marL="89999" marR="89999" marT="46747" marB="4674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7FB"/>
                    </a:solidFill>
                  </a:tcPr>
                </a:tc>
              </a:tr>
              <a:tr h="502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 name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 age</a:t>
                      </a:r>
                    </a:p>
                  </a:txBody>
                  <a:tcPr marL="91439" marR="91439"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0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11383077" y="28268762"/>
            <a:ext cx="48085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+mn-ea"/>
              </a:rPr>
              <a:t>정우성 </a:t>
            </a:r>
            <a:r>
              <a:rPr lang="en-US" altLang="ko-KR" dirty="0" smtClean="0">
                <a:latin typeface="+mn-ea"/>
              </a:rPr>
              <a:t>45</a:t>
            </a:r>
          </a:p>
          <a:p>
            <a:r>
              <a:rPr lang="ko-KR" altLang="en-US" dirty="0" smtClean="0">
                <a:latin typeface="+mn-ea"/>
              </a:rPr>
              <a:t>이정재 </a:t>
            </a:r>
            <a:r>
              <a:rPr lang="en-US" altLang="ko-KR" dirty="0" smtClean="0">
                <a:latin typeface="+mn-ea"/>
              </a:rPr>
              <a:t>46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5830550" y="4893866"/>
            <a:ext cx="10341061" cy="61247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latin typeface="+mn-ea"/>
              </a:rPr>
              <a:t>public static void main(String[] </a:t>
            </a:r>
            <a:r>
              <a:rPr lang="en-US" altLang="ko-KR" sz="2800" dirty="0" err="1" smtClean="0">
                <a:latin typeface="+mn-ea"/>
              </a:rPr>
              <a:t>args</a:t>
            </a:r>
            <a:r>
              <a:rPr lang="en-US" altLang="ko-KR" sz="2800" dirty="0" smtClean="0">
                <a:latin typeface="+mn-ea"/>
              </a:rPr>
              <a:t>){</a:t>
            </a:r>
          </a:p>
          <a:p>
            <a:endParaRPr lang="en-US" altLang="ko-KR" sz="2800" dirty="0" smtClean="0">
              <a:latin typeface="+mn-ea"/>
            </a:endParaRPr>
          </a:p>
          <a:p>
            <a:r>
              <a:rPr lang="en-US" altLang="ko-KR" sz="2800" dirty="0" smtClean="0">
                <a:latin typeface="+mn-ea"/>
              </a:rPr>
              <a:t> </a:t>
            </a:r>
            <a:r>
              <a:rPr lang="en-US" altLang="ko-KR" sz="2800" dirty="0" smtClean="0">
                <a:latin typeface="+mn-ea"/>
              </a:rPr>
              <a:t>   Person p01 = new Person();</a:t>
            </a:r>
          </a:p>
          <a:p>
            <a:endParaRPr lang="en-US" altLang="ko-KR" sz="2800" dirty="0" smtClean="0">
              <a:latin typeface="+mn-ea"/>
            </a:endParaRPr>
          </a:p>
          <a:p>
            <a:r>
              <a:rPr lang="en-US" altLang="ko-KR" sz="2800" dirty="0" smtClean="0">
                <a:latin typeface="+mn-ea"/>
              </a:rPr>
              <a:t>    Person p02 = new Person(“</a:t>
            </a:r>
            <a:r>
              <a:rPr lang="ko-KR" altLang="en-US" sz="2800" dirty="0" smtClean="0">
                <a:latin typeface="+mn-ea"/>
              </a:rPr>
              <a:t>이정재</a:t>
            </a:r>
            <a:r>
              <a:rPr lang="en-US" altLang="ko-KR" sz="2800" dirty="0" smtClean="0">
                <a:latin typeface="+mn-ea"/>
              </a:rPr>
              <a:t>”, 45);</a:t>
            </a:r>
            <a:endParaRPr lang="en-US" altLang="ko-KR" sz="2800" dirty="0" smtClean="0">
              <a:latin typeface="+mn-ea"/>
            </a:endParaRPr>
          </a:p>
          <a:p>
            <a:r>
              <a:rPr lang="en-US" altLang="ko-KR" sz="2800" dirty="0" smtClean="0">
                <a:latin typeface="+mn-ea"/>
              </a:rPr>
              <a:t>    </a:t>
            </a:r>
          </a:p>
          <a:p>
            <a:r>
              <a:rPr lang="en-US" altLang="ko-KR" sz="2800" dirty="0" smtClean="0">
                <a:latin typeface="+mn-ea"/>
              </a:rPr>
              <a:t>    Student s01 = new Student();</a:t>
            </a:r>
          </a:p>
          <a:p>
            <a:endParaRPr lang="en-US" altLang="ko-KR" sz="2800" dirty="0" smtClean="0">
              <a:latin typeface="+mn-ea"/>
            </a:endParaRPr>
          </a:p>
          <a:p>
            <a:r>
              <a:rPr lang="en-US" altLang="ko-KR" sz="2800" dirty="0" smtClean="0">
                <a:latin typeface="+mn-ea"/>
              </a:rPr>
              <a:t>    Student s02 = new Student(“</a:t>
            </a:r>
            <a:r>
              <a:rPr lang="ko-KR" altLang="en-US" sz="2800" dirty="0" smtClean="0">
                <a:latin typeface="+mn-ea"/>
              </a:rPr>
              <a:t>강남고등학교</a:t>
            </a:r>
            <a:r>
              <a:rPr lang="en-US" altLang="ko-KR" sz="2800" dirty="0" smtClean="0">
                <a:latin typeface="+mn-ea"/>
              </a:rPr>
              <a:t>”);</a:t>
            </a:r>
            <a:endParaRPr lang="en-US" altLang="ko-KR" sz="2800" dirty="0" smtClean="0">
              <a:latin typeface="+mn-ea"/>
            </a:endParaRPr>
          </a:p>
          <a:p>
            <a:endParaRPr lang="en-US" altLang="ko-KR" sz="2800" dirty="0" smtClean="0">
              <a:latin typeface="+mn-ea"/>
            </a:endParaRPr>
          </a:p>
          <a:p>
            <a:r>
              <a:rPr lang="en-US" altLang="ko-KR" sz="2800" dirty="0" smtClean="0">
                <a:latin typeface="+mn-ea"/>
              </a:rPr>
              <a:t>    Student s03 = new Student(“</a:t>
            </a:r>
            <a:r>
              <a:rPr lang="ko-KR" altLang="en-US" sz="2800" dirty="0" smtClean="0">
                <a:latin typeface="+mn-ea"/>
              </a:rPr>
              <a:t>이정재</a:t>
            </a:r>
            <a:r>
              <a:rPr lang="en-US" altLang="ko-KR" sz="2800" dirty="0" smtClean="0">
                <a:latin typeface="+mn-ea"/>
              </a:rPr>
              <a:t>, 46, “</a:t>
            </a:r>
            <a:r>
              <a:rPr lang="ko-KR" altLang="en-US" sz="2800" dirty="0" smtClean="0">
                <a:latin typeface="+mn-ea"/>
              </a:rPr>
              <a:t>강남고등학교</a:t>
            </a:r>
            <a:r>
              <a:rPr lang="en-US" altLang="ko-KR" sz="2800" dirty="0" smtClean="0">
                <a:latin typeface="+mn-ea"/>
              </a:rPr>
              <a:t>”);</a:t>
            </a:r>
            <a:endParaRPr lang="en-US" altLang="ko-KR" sz="2800" dirty="0" smtClean="0">
              <a:latin typeface="+mn-ea"/>
            </a:endParaRPr>
          </a:p>
          <a:p>
            <a:endParaRPr lang="en-US" altLang="ko-KR" sz="2800" dirty="0" smtClean="0">
              <a:latin typeface="+mn-ea"/>
            </a:endParaRPr>
          </a:p>
          <a:p>
            <a:endParaRPr lang="en-US" altLang="ko-KR" sz="2800" b="1" u="sng" dirty="0" smtClean="0">
              <a:latin typeface="+mn-ea"/>
            </a:endParaRPr>
          </a:p>
          <a:p>
            <a:r>
              <a:rPr lang="en-US" altLang="ko-KR" sz="2800" dirty="0" smtClean="0">
                <a:latin typeface="+mn-ea"/>
              </a:rPr>
              <a:t>}</a:t>
            </a:r>
            <a:endParaRPr lang="en-US" altLang="ko-KR" sz="2800" dirty="0" smtClean="0">
              <a:latin typeface="+mn-ea"/>
            </a:endParaRPr>
          </a:p>
        </p:txBody>
      </p:sp>
      <p:graphicFrame>
        <p:nvGraphicFramePr>
          <p:cNvPr id="99" name="표 23">
            <a:extLst>
              <a:ext uri="{FF2B5EF4-FFF2-40B4-BE49-F238E27FC236}">
                <a16:creationId xmlns:a16="http://schemas.microsoft.com/office/drawing/2014/main" xmlns="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7489988"/>
              </p:ext>
            </p:extLst>
          </p:nvPr>
        </p:nvGraphicFramePr>
        <p:xfrm>
          <a:off x="26347648" y="9496743"/>
          <a:ext cx="9652090" cy="8895249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9652090">
                  <a:extLst>
                    <a:ext uri="{9D8B030D-6E8A-4147-A177-3AD203B41FA5}">
                      <a16:colId xmlns:a16="http://schemas.microsoft.com/office/drawing/2014/main" xmlns="" val="1853464418"/>
                    </a:ext>
                  </a:extLst>
                </a:gridCol>
              </a:tblGrid>
              <a:tr h="4716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Student    </a:t>
                      </a:r>
                      <a:r>
                        <a:rPr lang="en-US" altLang="ko-KR" sz="3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extends Person</a:t>
                      </a:r>
                      <a:endParaRPr lang="ko-KR" altLang="en-US" sz="3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319614"/>
                  </a:ext>
                </a:extLst>
              </a:tr>
              <a:tr h="8316129">
                <a:tc>
                  <a:txBody>
                    <a:bodyPr/>
                    <a:lstStyle/>
                    <a:p>
                      <a:r>
                        <a:rPr lang="en-US" altLang="ko-KR" sz="2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2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26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26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26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ko-KR" altLang="en-US" sz="2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2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ko-KR" altLang="en-US" sz="2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26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Student() {</a:t>
                      </a:r>
                    </a:p>
                    <a:p>
                      <a:r>
                        <a:rPr lang="en-US" altLang="ko-KR" sz="26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//</a:t>
                      </a:r>
                      <a:r>
                        <a:rPr lang="ko-KR" altLang="en-US" sz="26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메모리에 올리는 일</a:t>
                      </a:r>
                      <a:endParaRPr lang="en-US" altLang="ko-KR" sz="26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6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super();</a:t>
                      </a:r>
                    </a:p>
                    <a:p>
                      <a:r>
                        <a:rPr lang="en-US" altLang="ko-KR" sz="26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print(“Student()”)</a:t>
                      </a:r>
                    </a:p>
                    <a:p>
                      <a:r>
                        <a:rPr lang="en-US" altLang="ko-KR" sz="26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2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6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Student(String </a:t>
                      </a:r>
                      <a:r>
                        <a:rPr lang="en-US" altLang="ko-KR" sz="26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26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26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//</a:t>
                      </a:r>
                      <a:r>
                        <a:rPr lang="ko-KR" altLang="en-US" sz="26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메모리에 올리는 일</a:t>
                      </a:r>
                      <a:endParaRPr lang="en-US" altLang="ko-KR" sz="26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6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26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this.schoolName</a:t>
                      </a:r>
                      <a:r>
                        <a:rPr lang="en-US" altLang="ko-KR" sz="26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26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26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26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print(“Student(1)”) </a:t>
                      </a:r>
                    </a:p>
                    <a:p>
                      <a:r>
                        <a:rPr lang="en-US" altLang="ko-KR" sz="2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2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6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Student(String name, </a:t>
                      </a:r>
                      <a:r>
                        <a:rPr lang="en-US" altLang="ko-KR" sz="26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26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age, String </a:t>
                      </a:r>
                      <a:r>
                        <a:rPr lang="en-US" altLang="ko-KR" sz="26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26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26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super(name, age); </a:t>
                      </a:r>
                    </a:p>
                    <a:p>
                      <a:r>
                        <a:rPr lang="en-US" altLang="ko-KR" sz="26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print(“Student(3)”) </a:t>
                      </a:r>
                    </a:p>
                    <a:p>
                      <a:r>
                        <a:rPr lang="en-US" altLang="ko-KR" sz="2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1353195"/>
                  </a:ext>
                </a:extLst>
              </a:tr>
            </a:tbl>
          </a:graphicData>
        </a:graphic>
      </p:graphicFrame>
      <p:grpSp>
        <p:nvGrpSpPr>
          <p:cNvPr id="2" name="그룹 29"/>
          <p:cNvGrpSpPr>
            <a:grpSpLocks/>
          </p:cNvGrpSpPr>
          <p:nvPr/>
        </p:nvGrpSpPr>
        <p:grpSpPr bwMode="auto">
          <a:xfrm rot="255763">
            <a:off x="29701914" y="8540280"/>
            <a:ext cx="328228" cy="969809"/>
            <a:chOff x="4091700" y="3085045"/>
            <a:chExt cx="144641" cy="299657"/>
          </a:xfrm>
        </p:grpSpPr>
        <p:cxnSp>
          <p:nvCxnSpPr>
            <p:cNvPr id="31" name="직선 화살표 연결선 30"/>
            <p:cNvCxnSpPr>
              <a:cxnSpLocks noChangeShapeType="1"/>
            </p:cNvCxnSpPr>
            <p:nvPr/>
          </p:nvCxnSpPr>
          <p:spPr bwMode="auto">
            <a:xfrm rot="21344237" flipH="1" flipV="1">
              <a:off x="4187404" y="3149664"/>
              <a:ext cx="12303" cy="235038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</p:cxnSp>
        <p:sp>
          <p:nvSpPr>
            <p:cNvPr id="32" name="이등변 삼각형 31"/>
            <p:cNvSpPr/>
            <p:nvPr/>
          </p:nvSpPr>
          <p:spPr>
            <a:xfrm rot="21344237">
              <a:off x="4091700" y="3085045"/>
              <a:ext cx="144641" cy="131671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latinLnBrk="1" hangingPunct="1">
                <a:defRPr/>
              </a:pPr>
              <a:endParaRPr lang="ko-KR" altLang="en-US"/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30206181" y="0"/>
            <a:ext cx="1328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latin typeface="+mn-ea"/>
              </a:rPr>
              <a:t>0x999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02FC176B-9E0B-41AF-B577-D03EC2C9B8A7}"/>
              </a:ext>
            </a:extLst>
          </p:cNvPr>
          <p:cNvSpPr/>
          <p:nvPr/>
        </p:nvSpPr>
        <p:spPr>
          <a:xfrm>
            <a:off x="4566132" y="2503860"/>
            <a:ext cx="1611511" cy="47256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0x888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3311795" y="1857239"/>
            <a:ext cx="3462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Student</a:t>
            </a:r>
            <a:r>
              <a:rPr lang="en-US" altLang="ko-KR" sz="3200" dirty="0" smtClean="0"/>
              <a:t> s02</a:t>
            </a:r>
            <a:endParaRPr lang="ko-KR" altLang="en-US" sz="3200" dirty="0"/>
          </a:p>
        </p:txBody>
      </p:sp>
      <p:sp>
        <p:nvSpPr>
          <p:cNvPr id="41" name="사각형: 둥근 모서리 129">
            <a:extLst>
              <a:ext uri="{FF2B5EF4-FFF2-40B4-BE49-F238E27FC236}">
                <a16:creationId xmlns:a16="http://schemas.microsoft.com/office/drawing/2014/main" xmlns="" id="{7AA90E3F-9787-4E97-B517-53C8687B216C}"/>
              </a:ext>
            </a:extLst>
          </p:cNvPr>
          <p:cNvSpPr/>
          <p:nvPr/>
        </p:nvSpPr>
        <p:spPr>
          <a:xfrm>
            <a:off x="0" y="14095171"/>
            <a:ext cx="9013483" cy="15042061"/>
          </a:xfrm>
          <a:prstGeom prst="roundRect">
            <a:avLst>
              <a:gd name="adj" fmla="val 3238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필드</a:t>
            </a:r>
            <a:endParaRPr lang="ko-KR" altLang="en-US" sz="2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3947" y="13351926"/>
            <a:ext cx="1328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latin typeface="+mn-ea"/>
              </a:rPr>
              <a:t>0x888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055472" y="13351926"/>
            <a:ext cx="15224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latin typeface="+mn-ea"/>
              </a:rPr>
              <a:t>Student</a:t>
            </a:r>
          </a:p>
        </p:txBody>
      </p:sp>
      <p:sp>
        <p:nvSpPr>
          <p:cNvPr id="55" name="사각형: 둥근 모서리 129">
            <a:extLst>
              <a:ext uri="{FF2B5EF4-FFF2-40B4-BE49-F238E27FC236}">
                <a16:creationId xmlns:a16="http://schemas.microsoft.com/office/drawing/2014/main" xmlns="" id="{7AA90E3F-9787-4E97-B517-53C8687B216C}"/>
              </a:ext>
            </a:extLst>
          </p:cNvPr>
          <p:cNvSpPr/>
          <p:nvPr/>
        </p:nvSpPr>
        <p:spPr>
          <a:xfrm>
            <a:off x="5724342" y="4210565"/>
            <a:ext cx="9013483" cy="9761838"/>
          </a:xfrm>
          <a:prstGeom prst="roundRect">
            <a:avLst>
              <a:gd name="adj" fmla="val 3238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410906" y="3698210"/>
            <a:ext cx="15224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latin typeface="+mn-ea"/>
              </a:rPr>
              <a:t>Person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xmlns="" id="{C78ED4EC-9EF8-450F-B735-4B6B9F2C00DA}"/>
              </a:ext>
            </a:extLst>
          </p:cNvPr>
          <p:cNvCxnSpPr>
            <a:cxnSpLocks/>
          </p:cNvCxnSpPr>
          <p:nvPr/>
        </p:nvCxnSpPr>
        <p:spPr>
          <a:xfrm flipH="1">
            <a:off x="4400550" y="3000375"/>
            <a:ext cx="857251" cy="102012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6114864" y="13909753"/>
            <a:ext cx="3638550" cy="20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6873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7773F267-C960-437B-B22E-12CF51189675}"/>
              </a:ext>
            </a:extLst>
          </p:cNvPr>
          <p:cNvSpPr txBox="1"/>
          <p:nvPr/>
        </p:nvSpPr>
        <p:spPr>
          <a:xfrm>
            <a:off x="1109433" y="757891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스태틱</a:t>
            </a:r>
            <a:endParaRPr lang="ko-KR" altLang="en-US" sz="12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04384326-509D-4CC7-A952-F0B83193D85E}"/>
              </a:ext>
            </a:extLst>
          </p:cNvPr>
          <p:cNvSpPr txBox="1"/>
          <p:nvPr/>
        </p:nvSpPr>
        <p:spPr>
          <a:xfrm>
            <a:off x="1109433" y="2395960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09D6FBA9-C51F-412A-B750-D1D8434A5373}"/>
              </a:ext>
            </a:extLst>
          </p:cNvPr>
          <p:cNvSpPr txBox="1"/>
          <p:nvPr/>
        </p:nvSpPr>
        <p:spPr>
          <a:xfrm>
            <a:off x="1109433" y="4749126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힙</a:t>
            </a:r>
            <a:endParaRPr lang="ko-KR" altLang="en-US" sz="1200" b="1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1180653" y="1141573"/>
            <a:ext cx="4807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1E270FF5-FB54-42FC-AE29-E44BC959F575}"/>
              </a:ext>
            </a:extLst>
          </p:cNvPr>
          <p:cNvCxnSpPr>
            <a:cxnSpLocks/>
          </p:cNvCxnSpPr>
          <p:nvPr/>
        </p:nvCxnSpPr>
        <p:spPr>
          <a:xfrm>
            <a:off x="1148964" y="3780292"/>
            <a:ext cx="48093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62">
            <a:extLst>
              <a:ext uri="{FF2B5EF4-FFF2-40B4-BE49-F238E27FC236}">
                <a16:creationId xmlns:a16="http://schemas.microsoft.com/office/drawing/2014/main" xmlns="" id="{3B5D488B-0853-4A0E-9A65-3DA055A8E6FE}"/>
              </a:ext>
            </a:extLst>
          </p:cNvPr>
          <p:cNvSpPr/>
          <p:nvPr/>
        </p:nvSpPr>
        <p:spPr>
          <a:xfrm>
            <a:off x="28813593" y="9748426"/>
            <a:ext cx="1180530" cy="915629"/>
          </a:xfrm>
          <a:custGeom>
            <a:avLst/>
            <a:gdLst>
              <a:gd name="connsiteX0" fmla="*/ 0 w 672530"/>
              <a:gd name="connsiteY0" fmla="*/ 0 h 277000"/>
              <a:gd name="connsiteX1" fmla="*/ 672530 w 672530"/>
              <a:gd name="connsiteY1" fmla="*/ 0 h 277000"/>
              <a:gd name="connsiteX2" fmla="*/ 672530 w 672530"/>
              <a:gd name="connsiteY2" fmla="*/ 277000 h 277000"/>
              <a:gd name="connsiteX3" fmla="*/ 0 w 672530"/>
              <a:gd name="connsiteY3" fmla="*/ 277000 h 277000"/>
              <a:gd name="connsiteX4" fmla="*/ 0 w 672530"/>
              <a:gd name="connsiteY4" fmla="*/ 0 h 277000"/>
              <a:gd name="connsiteX0" fmla="*/ 0 w 1180530"/>
              <a:gd name="connsiteY0" fmla="*/ 0 h 915629"/>
              <a:gd name="connsiteX1" fmla="*/ 672530 w 1180530"/>
              <a:gd name="connsiteY1" fmla="*/ 0 h 915629"/>
              <a:gd name="connsiteX2" fmla="*/ 1180530 w 1180530"/>
              <a:gd name="connsiteY2" fmla="*/ 915629 h 915629"/>
              <a:gd name="connsiteX3" fmla="*/ 0 w 1180530"/>
              <a:gd name="connsiteY3" fmla="*/ 277000 h 915629"/>
              <a:gd name="connsiteX4" fmla="*/ 0 w 1180530"/>
              <a:gd name="connsiteY4" fmla="*/ 0 h 915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530" h="915629">
                <a:moveTo>
                  <a:pt x="0" y="0"/>
                </a:moveTo>
                <a:lnTo>
                  <a:pt x="672530" y="0"/>
                </a:lnTo>
                <a:lnTo>
                  <a:pt x="1180530" y="915629"/>
                </a:lnTo>
                <a:lnTo>
                  <a:pt x="0" y="277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18" name="표 23">
            <a:extLst>
              <a:ext uri="{FF2B5EF4-FFF2-40B4-BE49-F238E27FC236}">
                <a16:creationId xmlns:a16="http://schemas.microsoft.com/office/drawing/2014/main" xmlns="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7489988"/>
              </p:ext>
            </p:extLst>
          </p:nvPr>
        </p:nvGraphicFramePr>
        <p:xfrm>
          <a:off x="17911858" y="423609"/>
          <a:ext cx="7119842" cy="37523991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119842">
                  <a:extLst>
                    <a:ext uri="{9D8B030D-6E8A-4147-A177-3AD203B41FA5}">
                      <a16:colId xmlns:a16="http://schemas.microsoft.com/office/drawing/2014/main" xmlns="" val="1853464418"/>
                    </a:ext>
                  </a:extLst>
                </a:gridCol>
              </a:tblGrid>
              <a:tr h="5708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Goods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319614"/>
                  </a:ext>
                </a:extLst>
              </a:tr>
              <a:tr h="36190989">
                <a:tc>
                  <a:txBody>
                    <a:bodyPr/>
                    <a:lstStyle/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title;</a:t>
                      </a: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artist;</a:t>
                      </a: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album;</a:t>
                      </a: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composer;</a:t>
                      </a: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year;</a:t>
                      </a: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track;</a:t>
                      </a:r>
                    </a:p>
                    <a:p>
                      <a:endParaRPr lang="ko-KR" alt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ko-KR" alt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Song() {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메모리에 올리는 일</a:t>
                      </a:r>
                    </a:p>
                    <a:p>
                      <a:r>
                        <a:rPr lang="en-US" altLang="ko-KR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24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2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("Song(0)");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Song(String title, String artist, String album, String composer, String year, 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track) {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메모리에 올리는 일</a:t>
                      </a:r>
                    </a:p>
                    <a:p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this.title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title;</a:t>
                      </a:r>
                    </a:p>
                    <a:p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this.artist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artist;</a:t>
                      </a:r>
                    </a:p>
                    <a:p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this.album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album;</a:t>
                      </a:r>
                    </a:p>
                    <a:p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this.composer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composer;</a:t>
                      </a:r>
                    </a:p>
                    <a:p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this.year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year;</a:t>
                      </a:r>
                    </a:p>
                    <a:p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this.track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track;</a:t>
                      </a:r>
                    </a:p>
                    <a:p>
                      <a:r>
                        <a:rPr lang="en-US" altLang="ko-KR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24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2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("Song(6)");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ko-KR" alt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g/s</a:t>
                      </a: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getTitle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this.title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setTitle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(String title) {</a:t>
                      </a: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this.title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title;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getArtist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artist;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setArtist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(String artist) {</a:t>
                      </a:r>
                    </a:p>
                    <a:p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this.artist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artist;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getAlbum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album;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setAlbum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(String album) {</a:t>
                      </a:r>
                    </a:p>
                    <a:p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this.album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album;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getComposer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composer;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setComposer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(String composer) {</a:t>
                      </a:r>
                    </a:p>
                    <a:p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this.composer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composer;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getYear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year;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setYear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(String year) {</a:t>
                      </a:r>
                    </a:p>
                    <a:p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this.year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year;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getTrack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track;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setTrack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track) {</a:t>
                      </a:r>
                    </a:p>
                    <a:p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this.track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track;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ko-KR" alt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일반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"Song [title=" + title + ", artist=" + artist + ", album=" + album + ", composer=" + composer + ", year="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year + ", track=" + track + "]";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4725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4725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showInfo</a:t>
                      </a:r>
                      <a:r>
                        <a:rPr lang="en-US" altLang="ko-KR" sz="4725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4725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4725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4725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(artist+", "+title+"("+album+", "+year+", "+ track+"</a:t>
                      </a:r>
                      <a:r>
                        <a:rPr lang="ko-KR" altLang="en-US" sz="4725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 </a:t>
                      </a:r>
                      <a:r>
                        <a:rPr lang="en-US" altLang="ko-KR" sz="4725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track, "+composer+" </a:t>
                      </a:r>
                      <a:r>
                        <a:rPr lang="ko-KR" altLang="en-US" sz="4725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작곡</a:t>
                      </a:r>
                      <a:r>
                        <a:rPr lang="en-US" altLang="ko-KR" sz="4725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)");                   </a:t>
                      </a:r>
                    </a:p>
                    <a:p>
                      <a:r>
                        <a:rPr lang="en-US" altLang="ko-KR" sz="4725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en-US" sz="2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71353195"/>
                  </a:ext>
                </a:extLst>
              </a:tr>
            </a:tbl>
          </a:graphicData>
        </a:graphic>
      </p:graphicFrame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A9079631-0760-4464-B09C-B4416253F04C}"/>
              </a:ext>
            </a:extLst>
          </p:cNvPr>
          <p:cNvSpPr txBox="1"/>
          <p:nvPr/>
        </p:nvSpPr>
        <p:spPr>
          <a:xfrm>
            <a:off x="3211478" y="4338865"/>
            <a:ext cx="1576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Song</a:t>
            </a:r>
            <a:endParaRPr lang="ko-KR" altLang="en-US" sz="2800" b="1" dirty="0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xmlns="" id="{C78ED4EC-9EF8-450F-B735-4B6B9F2C00DA}"/>
              </a:ext>
            </a:extLst>
          </p:cNvPr>
          <p:cNvCxnSpPr>
            <a:cxnSpLocks/>
            <a:stCxn id="129" idx="2"/>
            <a:endCxn id="131" idx="0"/>
          </p:cNvCxnSpPr>
          <p:nvPr/>
        </p:nvCxnSpPr>
        <p:spPr>
          <a:xfrm flipH="1">
            <a:off x="2444751" y="2511258"/>
            <a:ext cx="1158050" cy="18815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xmlns="" id="{02FC176B-9E0B-41AF-B577-D03EC2C9B8A7}"/>
              </a:ext>
            </a:extLst>
          </p:cNvPr>
          <p:cNvSpPr/>
          <p:nvPr/>
        </p:nvSpPr>
        <p:spPr>
          <a:xfrm>
            <a:off x="3074760" y="2126144"/>
            <a:ext cx="1056081" cy="38511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0x222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0EF50040-46D7-415F-BEC4-62CF4B66C682}"/>
              </a:ext>
            </a:extLst>
          </p:cNvPr>
          <p:cNvSpPr txBox="1"/>
          <p:nvPr/>
        </p:nvSpPr>
        <p:spPr>
          <a:xfrm>
            <a:off x="2057401" y="4392784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0x222</a:t>
            </a:r>
            <a:endParaRPr lang="ko-KR" altLang="en-US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1875123" y="1536672"/>
            <a:ext cx="2925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Song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s01</a:t>
            </a:r>
            <a:endParaRPr lang="ko-KR" altLang="en-US" sz="3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17702499" y="0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하드디스크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992474" y="0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메모리</a:t>
            </a:r>
            <a:endParaRPr lang="ko-KR" altLang="en-US" sz="1400" dirty="0"/>
          </a:p>
        </p:txBody>
      </p:sp>
      <p:sp>
        <p:nvSpPr>
          <p:cNvPr id="29" name="사각형: 둥근 모서리 129">
            <a:extLst>
              <a:ext uri="{FF2B5EF4-FFF2-40B4-BE49-F238E27FC236}">
                <a16:creationId xmlns:a16="http://schemas.microsoft.com/office/drawing/2014/main" xmlns="" id="{7AA90E3F-9787-4E97-B517-53C8687B216C}"/>
              </a:ext>
            </a:extLst>
          </p:cNvPr>
          <p:cNvSpPr/>
          <p:nvPr/>
        </p:nvSpPr>
        <p:spPr>
          <a:xfrm>
            <a:off x="2155194" y="4819064"/>
            <a:ext cx="4774995" cy="19812586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1"/>
            <a:r>
              <a:rPr lang="en-US" altLang="ko-KR" dirty="0" smtClean="0">
                <a:solidFill>
                  <a:schemeClr val="tx1"/>
                </a:solidFill>
              </a:rPr>
              <a:t>Goods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r>
              <a:rPr lang="en-US" altLang="ko-KR" dirty="0" smtClean="0">
                <a:solidFill>
                  <a:schemeClr val="tx1"/>
                </a:solidFill>
              </a:rPr>
              <a:t>//</a:t>
            </a:r>
            <a:r>
              <a:rPr lang="ko-KR" altLang="ko-KR" dirty="0" smtClean="0">
                <a:solidFill>
                  <a:schemeClr val="tx1"/>
                </a:solidFill>
              </a:rPr>
              <a:t>필드</a:t>
            </a:r>
          </a:p>
          <a:p>
            <a:pPr fontAlgn="t" latinLnBrk="1"/>
            <a:r>
              <a:rPr lang="en-US" altLang="ko-KR" b="1" dirty="0" smtClean="0">
                <a:solidFill>
                  <a:schemeClr val="tx1"/>
                </a:solidFill>
              </a:rPr>
              <a:t>private String title;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r>
              <a:rPr lang="en-US" altLang="ko-KR" b="1" dirty="0" smtClean="0">
                <a:solidFill>
                  <a:schemeClr val="tx1"/>
                </a:solidFill>
              </a:rPr>
              <a:t>private String artist;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r>
              <a:rPr lang="en-US" altLang="ko-KR" b="1" dirty="0" smtClean="0">
                <a:solidFill>
                  <a:schemeClr val="tx1"/>
                </a:solidFill>
              </a:rPr>
              <a:t>private String album;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r>
              <a:rPr lang="en-US" altLang="ko-KR" b="1" dirty="0" smtClean="0">
                <a:solidFill>
                  <a:schemeClr val="tx1"/>
                </a:solidFill>
              </a:rPr>
              <a:t>private String composer;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r>
              <a:rPr lang="en-US" altLang="ko-KR" b="1" dirty="0" smtClean="0">
                <a:solidFill>
                  <a:schemeClr val="tx1"/>
                </a:solidFill>
              </a:rPr>
              <a:t>private String year;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r>
              <a:rPr lang="en-US" altLang="ko-KR" b="1" dirty="0" smtClean="0">
                <a:solidFill>
                  <a:schemeClr val="tx1"/>
                </a:solidFill>
              </a:rPr>
              <a:t>private 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</a:rPr>
              <a:t> track;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r>
              <a:rPr lang="en-US" altLang="ko-KR" dirty="0" smtClean="0">
                <a:solidFill>
                  <a:schemeClr val="tx1"/>
                </a:solidFill>
              </a:rPr>
              <a:t>//</a:t>
            </a:r>
            <a:r>
              <a:rPr lang="ko-KR" altLang="ko-KR" dirty="0" err="1" smtClean="0">
                <a:solidFill>
                  <a:schemeClr val="tx1"/>
                </a:solidFill>
              </a:rPr>
              <a:t>생성자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r>
              <a:rPr lang="en-US" altLang="ko-KR" dirty="0" smtClean="0">
                <a:solidFill>
                  <a:schemeClr val="tx1"/>
                </a:solidFill>
              </a:rPr>
              <a:t>//</a:t>
            </a:r>
            <a:r>
              <a:rPr lang="ko-KR" altLang="ko-KR" dirty="0" err="1" smtClean="0">
                <a:solidFill>
                  <a:schemeClr val="tx1"/>
                </a:solidFill>
              </a:rPr>
              <a:t>메소드</a:t>
            </a:r>
            <a:r>
              <a:rPr lang="ko-KR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 g/s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r>
              <a:rPr lang="en-US" altLang="ko-KR" b="1" dirty="0" smtClean="0">
                <a:solidFill>
                  <a:schemeClr val="tx1"/>
                </a:solidFill>
              </a:rPr>
              <a:t>public String </a:t>
            </a:r>
            <a:r>
              <a:rPr lang="en-US" altLang="ko-KR" b="1" dirty="0" err="1" smtClean="0">
                <a:solidFill>
                  <a:schemeClr val="tx1"/>
                </a:solidFill>
              </a:rPr>
              <a:t>getTitle</a:t>
            </a:r>
            <a:r>
              <a:rPr lang="en-US" altLang="ko-KR" b="1" dirty="0" smtClean="0">
                <a:solidFill>
                  <a:schemeClr val="tx1"/>
                </a:solidFill>
              </a:rPr>
              <a:t>() {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r>
              <a:rPr lang="en-US" altLang="ko-KR" b="1" dirty="0" smtClean="0">
                <a:solidFill>
                  <a:schemeClr val="tx1"/>
                </a:solidFill>
              </a:rPr>
              <a:t>    return </a:t>
            </a:r>
            <a:r>
              <a:rPr lang="en-US" altLang="ko-KR" b="1" dirty="0" err="1" smtClean="0">
                <a:solidFill>
                  <a:schemeClr val="tx1"/>
                </a:solidFill>
              </a:rPr>
              <a:t>this.title</a:t>
            </a:r>
            <a:r>
              <a:rPr lang="en-US" altLang="ko-KR" b="1" dirty="0" smtClean="0">
                <a:solidFill>
                  <a:schemeClr val="tx1"/>
                </a:solidFill>
              </a:rPr>
              <a:t>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r>
              <a:rPr lang="en-US" altLang="ko-KR" dirty="0" smtClean="0">
                <a:solidFill>
                  <a:schemeClr val="tx1"/>
                </a:solidFill>
              </a:rPr>
              <a:t>}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r>
              <a:rPr lang="en-US" altLang="ko-KR" b="1" dirty="0" smtClean="0">
                <a:solidFill>
                  <a:schemeClr val="tx1"/>
                </a:solidFill>
              </a:rPr>
              <a:t>public void </a:t>
            </a:r>
            <a:r>
              <a:rPr lang="en-US" altLang="ko-KR" b="1" dirty="0" err="1" smtClean="0">
                <a:solidFill>
                  <a:schemeClr val="tx1"/>
                </a:solidFill>
              </a:rPr>
              <a:t>setTitle</a:t>
            </a:r>
            <a:r>
              <a:rPr lang="en-US" altLang="ko-KR" b="1" dirty="0" smtClean="0">
                <a:solidFill>
                  <a:schemeClr val="tx1"/>
                </a:solidFill>
              </a:rPr>
              <a:t>(String title) {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r>
              <a:rPr lang="en-US" altLang="ko-KR" b="1" dirty="0" smtClean="0">
                <a:solidFill>
                  <a:schemeClr val="tx1"/>
                </a:solidFill>
              </a:rPr>
              <a:t>  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this.title</a:t>
            </a:r>
            <a:r>
              <a:rPr lang="en-US" altLang="ko-KR" b="1" dirty="0" smtClean="0">
                <a:solidFill>
                  <a:schemeClr val="tx1"/>
                </a:solidFill>
              </a:rPr>
              <a:t> = title;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r>
              <a:rPr lang="en-US" altLang="ko-KR" dirty="0" smtClean="0">
                <a:solidFill>
                  <a:schemeClr val="tx1"/>
                </a:solidFill>
              </a:rPr>
              <a:t>}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r>
              <a:rPr lang="en-US" altLang="ko-KR" b="1" dirty="0" smtClean="0">
                <a:solidFill>
                  <a:schemeClr val="tx1"/>
                </a:solidFill>
              </a:rPr>
              <a:t>public String </a:t>
            </a:r>
            <a:r>
              <a:rPr lang="en-US" altLang="ko-KR" b="1" dirty="0" err="1" smtClean="0">
                <a:solidFill>
                  <a:schemeClr val="tx1"/>
                </a:solidFill>
              </a:rPr>
              <a:t>getArtist</a:t>
            </a:r>
            <a:r>
              <a:rPr lang="en-US" altLang="ko-KR" b="1" dirty="0" smtClean="0">
                <a:solidFill>
                  <a:schemeClr val="tx1"/>
                </a:solidFill>
              </a:rPr>
              <a:t>() {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r>
              <a:rPr lang="en-US" altLang="ko-KR" b="1" dirty="0" smtClean="0">
                <a:solidFill>
                  <a:schemeClr val="tx1"/>
                </a:solidFill>
              </a:rPr>
              <a:t>return artist;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r>
              <a:rPr lang="en-US" altLang="ko-KR" dirty="0" smtClean="0">
                <a:solidFill>
                  <a:schemeClr val="tx1"/>
                </a:solidFill>
              </a:rPr>
              <a:t>}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r>
              <a:rPr lang="en-US" altLang="ko-KR" b="1" dirty="0" smtClean="0">
                <a:solidFill>
                  <a:schemeClr val="tx1"/>
                </a:solidFill>
              </a:rPr>
              <a:t>public void </a:t>
            </a:r>
            <a:r>
              <a:rPr lang="en-US" altLang="ko-KR" b="1" dirty="0" err="1" smtClean="0">
                <a:solidFill>
                  <a:schemeClr val="tx1"/>
                </a:solidFill>
              </a:rPr>
              <a:t>setArtist</a:t>
            </a:r>
            <a:r>
              <a:rPr lang="en-US" altLang="ko-KR" b="1" dirty="0" smtClean="0">
                <a:solidFill>
                  <a:schemeClr val="tx1"/>
                </a:solidFill>
              </a:rPr>
              <a:t>(String artist) {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r>
              <a:rPr lang="en-US" altLang="ko-KR" b="1" dirty="0" err="1" smtClean="0">
                <a:solidFill>
                  <a:schemeClr val="tx1"/>
                </a:solidFill>
              </a:rPr>
              <a:t>this.artist</a:t>
            </a:r>
            <a:r>
              <a:rPr lang="en-US" altLang="ko-KR" b="1" dirty="0" smtClean="0">
                <a:solidFill>
                  <a:schemeClr val="tx1"/>
                </a:solidFill>
              </a:rPr>
              <a:t> = artist;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r>
              <a:rPr lang="en-US" altLang="ko-KR" dirty="0" smtClean="0">
                <a:solidFill>
                  <a:schemeClr val="tx1"/>
                </a:solidFill>
              </a:rPr>
              <a:t>}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r>
              <a:rPr lang="en-US" altLang="ko-KR" b="1" dirty="0" smtClean="0">
                <a:solidFill>
                  <a:schemeClr val="tx1"/>
                </a:solidFill>
              </a:rPr>
              <a:t>public String </a:t>
            </a:r>
            <a:r>
              <a:rPr lang="en-US" altLang="ko-KR" b="1" dirty="0" err="1" smtClean="0">
                <a:solidFill>
                  <a:schemeClr val="tx1"/>
                </a:solidFill>
              </a:rPr>
              <a:t>getAlbum</a:t>
            </a:r>
            <a:r>
              <a:rPr lang="en-US" altLang="ko-KR" b="1" dirty="0" smtClean="0">
                <a:solidFill>
                  <a:schemeClr val="tx1"/>
                </a:solidFill>
              </a:rPr>
              <a:t>() {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r>
              <a:rPr lang="en-US" altLang="ko-KR" b="1" dirty="0" smtClean="0">
                <a:solidFill>
                  <a:schemeClr val="tx1"/>
                </a:solidFill>
              </a:rPr>
              <a:t>return album;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r>
              <a:rPr lang="en-US" altLang="ko-KR" dirty="0" smtClean="0">
                <a:solidFill>
                  <a:schemeClr val="tx1"/>
                </a:solidFill>
              </a:rPr>
              <a:t>}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r>
              <a:rPr lang="en-US" altLang="ko-KR" b="1" dirty="0" smtClean="0">
                <a:solidFill>
                  <a:schemeClr val="tx1"/>
                </a:solidFill>
              </a:rPr>
              <a:t>public void </a:t>
            </a:r>
            <a:r>
              <a:rPr lang="en-US" altLang="ko-KR" b="1" dirty="0" err="1" smtClean="0">
                <a:solidFill>
                  <a:schemeClr val="tx1"/>
                </a:solidFill>
              </a:rPr>
              <a:t>setAlbum</a:t>
            </a:r>
            <a:r>
              <a:rPr lang="en-US" altLang="ko-KR" b="1" dirty="0" smtClean="0">
                <a:solidFill>
                  <a:schemeClr val="tx1"/>
                </a:solidFill>
              </a:rPr>
              <a:t>(String album) {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r>
              <a:rPr lang="en-US" altLang="ko-KR" b="1" dirty="0" err="1" smtClean="0">
                <a:solidFill>
                  <a:schemeClr val="tx1"/>
                </a:solidFill>
              </a:rPr>
              <a:t>this.album</a:t>
            </a:r>
            <a:r>
              <a:rPr lang="en-US" altLang="ko-KR" b="1" dirty="0" smtClean="0">
                <a:solidFill>
                  <a:schemeClr val="tx1"/>
                </a:solidFill>
              </a:rPr>
              <a:t> = album;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r>
              <a:rPr lang="en-US" altLang="ko-KR" dirty="0" smtClean="0">
                <a:solidFill>
                  <a:schemeClr val="tx1"/>
                </a:solidFill>
              </a:rPr>
              <a:t>}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r>
              <a:rPr lang="en-US" altLang="ko-KR" b="1" dirty="0" smtClean="0">
                <a:solidFill>
                  <a:schemeClr val="tx1"/>
                </a:solidFill>
              </a:rPr>
              <a:t>public String </a:t>
            </a:r>
            <a:r>
              <a:rPr lang="en-US" altLang="ko-KR" b="1" dirty="0" err="1" smtClean="0">
                <a:solidFill>
                  <a:schemeClr val="tx1"/>
                </a:solidFill>
              </a:rPr>
              <a:t>getComposer</a:t>
            </a:r>
            <a:r>
              <a:rPr lang="en-US" altLang="ko-KR" b="1" dirty="0" smtClean="0">
                <a:solidFill>
                  <a:schemeClr val="tx1"/>
                </a:solidFill>
              </a:rPr>
              <a:t>() {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r>
              <a:rPr lang="en-US" altLang="ko-KR" b="1" dirty="0" smtClean="0">
                <a:solidFill>
                  <a:schemeClr val="tx1"/>
                </a:solidFill>
              </a:rPr>
              <a:t>return composer;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r>
              <a:rPr lang="en-US" altLang="ko-KR" dirty="0" smtClean="0">
                <a:solidFill>
                  <a:schemeClr val="tx1"/>
                </a:solidFill>
              </a:rPr>
              <a:t>}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r>
              <a:rPr lang="en-US" altLang="ko-KR" b="1" dirty="0" smtClean="0">
                <a:solidFill>
                  <a:schemeClr val="tx1"/>
                </a:solidFill>
              </a:rPr>
              <a:t>public void </a:t>
            </a:r>
            <a:r>
              <a:rPr lang="en-US" altLang="ko-KR" b="1" dirty="0" err="1" smtClean="0">
                <a:solidFill>
                  <a:schemeClr val="tx1"/>
                </a:solidFill>
              </a:rPr>
              <a:t>setComposer</a:t>
            </a:r>
            <a:r>
              <a:rPr lang="en-US" altLang="ko-KR" b="1" dirty="0" smtClean="0">
                <a:solidFill>
                  <a:schemeClr val="tx1"/>
                </a:solidFill>
              </a:rPr>
              <a:t>(String composer) {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r>
              <a:rPr lang="en-US" altLang="ko-KR" b="1" dirty="0" err="1" smtClean="0">
                <a:solidFill>
                  <a:schemeClr val="tx1"/>
                </a:solidFill>
              </a:rPr>
              <a:t>this.composer</a:t>
            </a:r>
            <a:r>
              <a:rPr lang="en-US" altLang="ko-KR" b="1" dirty="0" smtClean="0">
                <a:solidFill>
                  <a:schemeClr val="tx1"/>
                </a:solidFill>
              </a:rPr>
              <a:t> = composer;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r>
              <a:rPr lang="en-US" altLang="ko-KR" dirty="0" smtClean="0">
                <a:solidFill>
                  <a:schemeClr val="tx1"/>
                </a:solidFill>
              </a:rPr>
              <a:t>}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r>
              <a:rPr lang="en-US" altLang="ko-KR" b="1" dirty="0" smtClean="0">
                <a:solidFill>
                  <a:schemeClr val="tx1"/>
                </a:solidFill>
              </a:rPr>
              <a:t>public String </a:t>
            </a:r>
            <a:r>
              <a:rPr lang="en-US" altLang="ko-KR" b="1" dirty="0" err="1" smtClean="0">
                <a:solidFill>
                  <a:schemeClr val="tx1"/>
                </a:solidFill>
              </a:rPr>
              <a:t>getYear</a:t>
            </a:r>
            <a:r>
              <a:rPr lang="en-US" altLang="ko-KR" b="1" dirty="0" smtClean="0">
                <a:solidFill>
                  <a:schemeClr val="tx1"/>
                </a:solidFill>
              </a:rPr>
              <a:t>() {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r>
              <a:rPr lang="en-US" altLang="ko-KR" b="1" dirty="0" smtClean="0">
                <a:solidFill>
                  <a:schemeClr val="tx1"/>
                </a:solidFill>
              </a:rPr>
              <a:t>return year;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r>
              <a:rPr lang="en-US" altLang="ko-KR" dirty="0" smtClean="0">
                <a:solidFill>
                  <a:schemeClr val="tx1"/>
                </a:solidFill>
              </a:rPr>
              <a:t>}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r>
              <a:rPr lang="en-US" altLang="ko-KR" b="1" dirty="0" smtClean="0">
                <a:solidFill>
                  <a:schemeClr val="tx1"/>
                </a:solidFill>
              </a:rPr>
              <a:t>public void </a:t>
            </a:r>
            <a:r>
              <a:rPr lang="en-US" altLang="ko-KR" b="1" dirty="0" err="1" smtClean="0">
                <a:solidFill>
                  <a:schemeClr val="tx1"/>
                </a:solidFill>
              </a:rPr>
              <a:t>setYear</a:t>
            </a:r>
            <a:r>
              <a:rPr lang="en-US" altLang="ko-KR" b="1" dirty="0" smtClean="0">
                <a:solidFill>
                  <a:schemeClr val="tx1"/>
                </a:solidFill>
              </a:rPr>
              <a:t>(String year) {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r>
              <a:rPr lang="en-US" altLang="ko-KR" b="1" dirty="0" err="1" smtClean="0">
                <a:solidFill>
                  <a:schemeClr val="tx1"/>
                </a:solidFill>
              </a:rPr>
              <a:t>this.year</a:t>
            </a:r>
            <a:r>
              <a:rPr lang="en-US" altLang="ko-KR" b="1" dirty="0" smtClean="0">
                <a:solidFill>
                  <a:schemeClr val="tx1"/>
                </a:solidFill>
              </a:rPr>
              <a:t> = year;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r>
              <a:rPr lang="en-US" altLang="ko-KR" dirty="0" smtClean="0">
                <a:solidFill>
                  <a:schemeClr val="tx1"/>
                </a:solidFill>
              </a:rPr>
              <a:t>}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r>
              <a:rPr lang="en-US" altLang="ko-KR" b="1" dirty="0" smtClean="0">
                <a:solidFill>
                  <a:schemeClr val="tx1"/>
                </a:solidFill>
              </a:rPr>
              <a:t>public 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getTrack</a:t>
            </a:r>
            <a:r>
              <a:rPr lang="en-US" altLang="ko-KR" b="1" dirty="0" smtClean="0">
                <a:solidFill>
                  <a:schemeClr val="tx1"/>
                </a:solidFill>
              </a:rPr>
              <a:t>() {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r>
              <a:rPr lang="en-US" altLang="ko-KR" b="1" dirty="0" smtClean="0">
                <a:solidFill>
                  <a:schemeClr val="tx1"/>
                </a:solidFill>
              </a:rPr>
              <a:t>return track;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r>
              <a:rPr lang="en-US" altLang="ko-KR" dirty="0" smtClean="0">
                <a:solidFill>
                  <a:schemeClr val="tx1"/>
                </a:solidFill>
              </a:rPr>
              <a:t>}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r>
              <a:rPr lang="en-US" altLang="ko-KR" b="1" dirty="0" smtClean="0">
                <a:solidFill>
                  <a:schemeClr val="tx1"/>
                </a:solidFill>
              </a:rPr>
              <a:t>public void </a:t>
            </a:r>
            <a:r>
              <a:rPr lang="en-US" altLang="ko-KR" b="1" dirty="0" err="1" smtClean="0">
                <a:solidFill>
                  <a:schemeClr val="tx1"/>
                </a:solidFill>
              </a:rPr>
              <a:t>setTrack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</a:rPr>
              <a:t> track) {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r>
              <a:rPr lang="en-US" altLang="ko-KR" b="1" dirty="0" err="1" smtClean="0">
                <a:solidFill>
                  <a:schemeClr val="tx1"/>
                </a:solidFill>
              </a:rPr>
              <a:t>this.track</a:t>
            </a:r>
            <a:r>
              <a:rPr lang="en-US" altLang="ko-KR" b="1" dirty="0" smtClean="0">
                <a:solidFill>
                  <a:schemeClr val="tx1"/>
                </a:solidFill>
              </a:rPr>
              <a:t> = track;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r>
              <a:rPr lang="en-US" altLang="ko-KR" dirty="0" smtClean="0">
                <a:solidFill>
                  <a:schemeClr val="tx1"/>
                </a:solidFill>
              </a:rPr>
              <a:t>}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r>
              <a:rPr lang="en-US" altLang="ko-KR" dirty="0" smtClean="0">
                <a:solidFill>
                  <a:schemeClr val="tx1"/>
                </a:solidFill>
              </a:rPr>
              <a:t>//</a:t>
            </a:r>
            <a:r>
              <a:rPr lang="ko-KR" altLang="ko-KR" dirty="0" err="1" smtClean="0">
                <a:solidFill>
                  <a:schemeClr val="tx1"/>
                </a:solidFill>
              </a:rPr>
              <a:t>메소드</a:t>
            </a:r>
            <a:r>
              <a:rPr lang="ko-KR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ko-KR" dirty="0" smtClean="0">
                <a:solidFill>
                  <a:schemeClr val="tx1"/>
                </a:solidFill>
              </a:rPr>
              <a:t>일반</a:t>
            </a:r>
          </a:p>
          <a:p>
            <a:pPr fontAlgn="t" latinLnBrk="1"/>
            <a:r>
              <a:rPr lang="en-US" altLang="ko-KR" dirty="0" smtClean="0">
                <a:solidFill>
                  <a:schemeClr val="tx1"/>
                </a:solidFill>
              </a:rPr>
              <a:t>@Override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r>
              <a:rPr lang="en-US" altLang="ko-KR" b="1" dirty="0" smtClean="0">
                <a:solidFill>
                  <a:schemeClr val="tx1"/>
                </a:solidFill>
              </a:rPr>
              <a:t>public String </a:t>
            </a:r>
            <a:r>
              <a:rPr lang="en-US" altLang="ko-KR" b="1" dirty="0" err="1" smtClean="0">
                <a:solidFill>
                  <a:schemeClr val="tx1"/>
                </a:solidFill>
              </a:rPr>
              <a:t>toString</a:t>
            </a:r>
            <a:r>
              <a:rPr lang="en-US" altLang="ko-KR" b="1" dirty="0" smtClean="0">
                <a:solidFill>
                  <a:schemeClr val="tx1"/>
                </a:solidFill>
              </a:rPr>
              <a:t>() {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r>
              <a:rPr lang="en-US" altLang="ko-KR" b="1" dirty="0" smtClean="0">
                <a:solidFill>
                  <a:schemeClr val="tx1"/>
                </a:solidFill>
              </a:rPr>
              <a:t>return "Song [title=" + title + ", artist=" + artist + ", album=" + album + ", composer=" + composer + ", year="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r>
              <a:rPr lang="en-US" altLang="ko-KR" dirty="0" smtClean="0">
                <a:solidFill>
                  <a:schemeClr val="tx1"/>
                </a:solidFill>
              </a:rPr>
              <a:t>+ year + ", track=" + track + "]";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pPr fontAlgn="t" latinLnBrk="1"/>
            <a:endParaRPr lang="en-US" altLang="ko-KR" dirty="0" smtClean="0">
              <a:solidFill>
                <a:schemeClr val="tx1"/>
              </a:solidFill>
            </a:endParaRPr>
          </a:p>
          <a:p>
            <a:pPr fontAlgn="t" latinLnBrk="1"/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/>
              <a:t>public void </a:t>
            </a:r>
            <a:r>
              <a:rPr lang="en-US" altLang="ko-KR" b="1" dirty="0" err="1" smtClean="0"/>
              <a:t>showInfo</a:t>
            </a:r>
            <a:r>
              <a:rPr lang="en-US" altLang="ko-KR" b="1" dirty="0" smtClean="0"/>
              <a:t>() {</a:t>
            </a:r>
          </a:p>
          <a:p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out.println</a:t>
            </a:r>
            <a:r>
              <a:rPr lang="en-US" altLang="ko-KR" b="1" i="1" dirty="0" smtClean="0"/>
              <a:t>(artist+", "+title+"("+album+", "+year+", "+ track+"</a:t>
            </a:r>
            <a:r>
              <a:rPr lang="ko-KR" altLang="en-US" b="1" i="1" dirty="0" smtClean="0"/>
              <a:t>번 </a:t>
            </a:r>
            <a:r>
              <a:rPr lang="en-US" altLang="ko-KR" b="1" i="1" dirty="0" smtClean="0"/>
              <a:t>track, "+composer+" </a:t>
            </a:r>
            <a:r>
              <a:rPr lang="ko-KR" altLang="en-US" b="1" i="1" dirty="0" smtClean="0"/>
              <a:t>작곡</a:t>
            </a:r>
            <a:r>
              <a:rPr lang="en-US" altLang="ko-KR" b="1" i="1" dirty="0" smtClean="0"/>
              <a:t>)");                   </a:t>
            </a:r>
          </a:p>
          <a:p>
            <a:r>
              <a:rPr lang="en-US" altLang="ko-KR" dirty="0" smtClean="0"/>
              <a:t>}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fontAlgn="t" latinLnBrk="1"/>
            <a:endParaRPr lang="ko-KR" altLang="ko-KR" dirty="0">
              <a:solidFill>
                <a:schemeClr val="tx1"/>
              </a:solidFill>
            </a:endParaRPr>
          </a:p>
        </p:txBody>
      </p:sp>
      <p:graphicFrame>
        <p:nvGraphicFramePr>
          <p:cNvPr id="36" name="표 23">
            <a:extLst>
              <a:ext uri="{FF2B5EF4-FFF2-40B4-BE49-F238E27FC236}">
                <a16:creationId xmlns:a16="http://schemas.microsoft.com/office/drawing/2014/main" xmlns="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7489988"/>
              </p:ext>
            </p:extLst>
          </p:nvPr>
        </p:nvGraphicFramePr>
        <p:xfrm>
          <a:off x="27887087" y="6045901"/>
          <a:ext cx="7063146" cy="982826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063146">
                  <a:extLst>
                    <a:ext uri="{9D8B030D-6E8A-4147-A177-3AD203B41FA5}">
                      <a16:colId xmlns:a16="http://schemas.microsoft.com/office/drawing/2014/main" xmlns="" val="1853464418"/>
                    </a:ext>
                  </a:extLst>
                </a:gridCol>
              </a:tblGrid>
              <a:tr h="1428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GoodsApp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319614"/>
                  </a:ext>
                </a:extLst>
              </a:tr>
              <a:tr h="8400224">
                <a:tc>
                  <a:txBody>
                    <a:bodyPr/>
                    <a:lstStyle/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1353195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C5CD634-611E-4AE2-85A6-8EB48F6C2732}"/>
              </a:ext>
            </a:extLst>
          </p:cNvPr>
          <p:cNvSpPr txBox="1"/>
          <p:nvPr/>
        </p:nvSpPr>
        <p:spPr>
          <a:xfrm>
            <a:off x="17858901" y="719722"/>
            <a:ext cx="4929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Goods.java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en-US" altLang="ko-KR" sz="2000" dirty="0" err="1" smtClean="0">
                <a:sym typeface="Wingdings" pitchFamily="2" charset="2"/>
              </a:rPr>
              <a:t>Goods.class</a:t>
            </a:r>
            <a:endParaRPr lang="ko-KR" altLang="en-US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C5CD634-611E-4AE2-85A6-8EB48F6C2732}"/>
              </a:ext>
            </a:extLst>
          </p:cNvPr>
          <p:cNvSpPr txBox="1"/>
          <p:nvPr/>
        </p:nvSpPr>
        <p:spPr>
          <a:xfrm>
            <a:off x="27786959" y="5656919"/>
            <a:ext cx="5002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GoodsApp.java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en-US" altLang="ko-KR" sz="2000" dirty="0" err="1" smtClean="0">
                <a:sym typeface="Wingdings" pitchFamily="2" charset="2"/>
              </a:rPr>
              <a:t>GoodsApp.class</a:t>
            </a:r>
            <a:endParaRPr lang="ko-KR" altLang="en-US" sz="2000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16383000" y="0"/>
            <a:ext cx="0" cy="14801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41446" y="8933615"/>
            <a:ext cx="4448175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76845" y="3142247"/>
            <a:ext cx="4448175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직사각형 40"/>
          <p:cNvSpPr/>
          <p:nvPr/>
        </p:nvSpPr>
        <p:spPr>
          <a:xfrm>
            <a:off x="9670383" y="-1466850"/>
            <a:ext cx="82296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smtClean="0"/>
              <a:t>public static void main(String[] </a:t>
            </a:r>
            <a:r>
              <a:rPr lang="en-US" altLang="ko-KR" sz="3200" b="1" dirty="0" err="1" smtClean="0"/>
              <a:t>args</a:t>
            </a:r>
            <a:r>
              <a:rPr lang="en-US" altLang="ko-KR" sz="3200" b="1" dirty="0" smtClean="0"/>
              <a:t>) {</a:t>
            </a:r>
          </a:p>
          <a:p>
            <a:r>
              <a:rPr lang="en-US" altLang="ko-KR" sz="3200" dirty="0" smtClean="0"/>
              <a:t>       </a:t>
            </a:r>
          </a:p>
          <a:p>
            <a:r>
              <a:rPr lang="en-US" altLang="ko-KR" sz="3200" dirty="0" smtClean="0"/>
              <a:t>	Goods camera = new Goods(“</a:t>
            </a:r>
            <a:r>
              <a:rPr lang="ko-KR" altLang="en-US" sz="3200" dirty="0" smtClean="0"/>
              <a:t>니콘</a:t>
            </a:r>
            <a:r>
              <a:rPr lang="en-US" altLang="ko-KR" sz="3200" dirty="0" smtClean="0"/>
              <a:t>”, 400000);</a:t>
            </a:r>
          </a:p>
          <a:p>
            <a:r>
              <a:rPr lang="en-US" altLang="ko-KR" sz="3200" dirty="0" smtClean="0"/>
              <a:t>     </a:t>
            </a:r>
            <a:r>
              <a:rPr lang="en-US" altLang="ko-KR" sz="3200" dirty="0" err="1" smtClean="0"/>
              <a:t>System.out.println</a:t>
            </a:r>
            <a:r>
              <a:rPr lang="en-US" altLang="ko-KR" sz="3200" dirty="0" smtClean="0"/>
              <a:t>(</a:t>
            </a:r>
            <a:r>
              <a:rPr lang="en-US" altLang="ko-KR" sz="3200" dirty="0" err="1" smtClean="0"/>
              <a:t>camera.toString</a:t>
            </a:r>
            <a:r>
              <a:rPr lang="en-US" altLang="ko-KR" sz="3200" dirty="0" smtClean="0"/>
              <a:t>())</a:t>
            </a:r>
            <a:endParaRPr lang="ko-KR" altLang="en-US" sz="3200" dirty="0" smtClean="0"/>
          </a:p>
          <a:p>
            <a:endParaRPr lang="en-US" altLang="ko-KR" sz="3200" dirty="0" smtClean="0"/>
          </a:p>
          <a:p>
            <a:r>
              <a:rPr lang="en-US" altLang="ko-KR" sz="3200" dirty="0" smtClean="0"/>
              <a:t>     Goods cup = new Goods();</a:t>
            </a:r>
          </a:p>
          <a:p>
            <a:r>
              <a:rPr lang="en-US" altLang="ko-KR" sz="3200" dirty="0" smtClean="0"/>
              <a:t>     </a:t>
            </a:r>
            <a:r>
              <a:rPr lang="en-US" altLang="ko-KR" sz="3200" dirty="0" err="1" smtClean="0"/>
              <a:t>cup.setName</a:t>
            </a:r>
            <a:r>
              <a:rPr lang="en-US" altLang="ko-KR" sz="3200" dirty="0" smtClean="0"/>
              <a:t>(“</a:t>
            </a:r>
            <a:r>
              <a:rPr lang="ko-KR" altLang="en-US" sz="3200" dirty="0" err="1" smtClean="0"/>
              <a:t>머그컵</a:t>
            </a:r>
            <a:r>
              <a:rPr lang="en-US" altLang="ko-KR" sz="3200" dirty="0" smtClean="0"/>
              <a:t>”);</a:t>
            </a:r>
          </a:p>
          <a:p>
            <a:r>
              <a:rPr lang="en-US" altLang="ko-KR" sz="3200" dirty="0" smtClean="0"/>
              <a:t>     </a:t>
            </a:r>
            <a:r>
              <a:rPr lang="en-US" altLang="ko-KR" sz="3200" dirty="0" err="1" smtClean="0"/>
              <a:t>cup.setPrice</a:t>
            </a:r>
            <a:r>
              <a:rPr lang="en-US" altLang="ko-KR" sz="3200" dirty="0" smtClean="0"/>
              <a:t>(2000);</a:t>
            </a:r>
          </a:p>
          <a:p>
            <a:r>
              <a:rPr lang="en-US" altLang="ko-KR" sz="3200" dirty="0" smtClean="0"/>
              <a:t>     </a:t>
            </a:r>
            <a:r>
              <a:rPr lang="en-US" altLang="ko-KR" sz="3200" dirty="0" err="1" smtClean="0"/>
              <a:t>System.out.println</a:t>
            </a:r>
            <a:r>
              <a:rPr lang="en-US" altLang="ko-KR" sz="3200" dirty="0" smtClean="0"/>
              <a:t>(</a:t>
            </a:r>
            <a:r>
              <a:rPr lang="en-US" altLang="ko-KR" sz="3200" dirty="0" err="1" smtClean="0"/>
              <a:t>cup.toString</a:t>
            </a:r>
            <a:r>
              <a:rPr lang="en-US" altLang="ko-KR" sz="3200" dirty="0" smtClean="0"/>
              <a:t>())</a:t>
            </a:r>
          </a:p>
          <a:p>
            <a:r>
              <a:rPr lang="en-US" altLang="ko-KR" sz="3200" dirty="0" smtClean="0"/>
              <a:t>	</a:t>
            </a:r>
            <a:endParaRPr lang="ko-KR" altLang="en-US" sz="3200" dirty="0" smtClean="0"/>
          </a:p>
          <a:p>
            <a:r>
              <a:rPr lang="en-US" altLang="ko-KR" sz="3200" dirty="0" smtClean="0"/>
              <a:t>}</a:t>
            </a:r>
            <a:endParaRPr lang="en-US" altLang="ko-KR" sz="3200" dirty="0" smtClean="0">
              <a:latin typeface="+mj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02FC176B-9E0B-41AF-B577-D03EC2C9B8A7}"/>
              </a:ext>
            </a:extLst>
          </p:cNvPr>
          <p:cNvSpPr/>
          <p:nvPr/>
        </p:nvSpPr>
        <p:spPr>
          <a:xfrm>
            <a:off x="6732360" y="2126144"/>
            <a:ext cx="1056081" cy="38511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0x224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5532723" y="1536672"/>
            <a:ext cx="2925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Song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s02</a:t>
            </a:r>
            <a:endParaRPr lang="ko-KR" altLang="en-US" sz="3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A9079631-0760-4464-B09C-B4416253F04C}"/>
              </a:ext>
            </a:extLst>
          </p:cNvPr>
          <p:cNvSpPr txBox="1"/>
          <p:nvPr/>
        </p:nvSpPr>
        <p:spPr>
          <a:xfrm>
            <a:off x="8907428" y="4338865"/>
            <a:ext cx="1576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Song</a:t>
            </a:r>
            <a:endParaRPr lang="ko-KR" altLang="en-US" sz="28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0EF50040-46D7-415F-BEC4-62CF4B66C682}"/>
              </a:ext>
            </a:extLst>
          </p:cNvPr>
          <p:cNvSpPr txBox="1"/>
          <p:nvPr/>
        </p:nvSpPr>
        <p:spPr>
          <a:xfrm>
            <a:off x="7658101" y="4392784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0x224</a:t>
            </a:r>
            <a:endParaRPr lang="ko-KR" altLang="en-US" b="1" dirty="0"/>
          </a:p>
        </p:txBody>
      </p:sp>
      <p:sp>
        <p:nvSpPr>
          <p:cNvPr id="50" name="사각형: 둥근 모서리 129">
            <a:extLst>
              <a:ext uri="{FF2B5EF4-FFF2-40B4-BE49-F238E27FC236}">
                <a16:creationId xmlns:a16="http://schemas.microsoft.com/office/drawing/2014/main" xmlns="" id="{7AA90E3F-9787-4E97-B517-53C8687B216C}"/>
              </a:ext>
            </a:extLst>
          </p:cNvPr>
          <p:cNvSpPr/>
          <p:nvPr/>
        </p:nvSpPr>
        <p:spPr>
          <a:xfrm>
            <a:off x="7755894" y="4819064"/>
            <a:ext cx="4774995" cy="19869736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//</a:t>
            </a:r>
            <a:r>
              <a:rPr lang="ko-KR" altLang="en-US" dirty="0" smtClean="0">
                <a:solidFill>
                  <a:schemeClr val="tx1"/>
                </a:solidFill>
              </a:rPr>
              <a:t>필드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private String title;   //</a:t>
            </a:r>
            <a:r>
              <a:rPr lang="ko-KR" altLang="en-US" b="1" dirty="0" err="1" smtClean="0">
                <a:solidFill>
                  <a:schemeClr val="tx1"/>
                </a:solidFill>
              </a:rPr>
              <a:t>ㅁㅁ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private String artist;  //</a:t>
            </a:r>
            <a:r>
              <a:rPr lang="ko-KR" altLang="en-US" b="1" dirty="0" err="1" smtClean="0">
                <a:solidFill>
                  <a:schemeClr val="tx1"/>
                </a:solidFill>
              </a:rPr>
              <a:t>ㅁㅁ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private String album; //</a:t>
            </a:r>
            <a:r>
              <a:rPr lang="ko-KR" altLang="en-US" b="1" dirty="0" err="1" smtClean="0">
                <a:solidFill>
                  <a:schemeClr val="tx1"/>
                </a:solidFill>
              </a:rPr>
              <a:t>ㅁㅁㅁ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private String composer;   //</a:t>
            </a:r>
            <a:r>
              <a:rPr lang="ko-KR" altLang="en-US" b="1" dirty="0" err="1" smtClean="0">
                <a:solidFill>
                  <a:schemeClr val="tx1"/>
                </a:solidFill>
              </a:rPr>
              <a:t>ㅁㅁ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private String year;   //</a:t>
            </a:r>
            <a:r>
              <a:rPr lang="ko-KR" altLang="en-US" b="1" dirty="0" err="1" smtClean="0">
                <a:solidFill>
                  <a:schemeClr val="tx1"/>
                </a:solidFill>
              </a:rPr>
              <a:t>ㅁㅁㅁ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private 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</a:rPr>
              <a:t> track;   /</a:t>
            </a:r>
            <a:r>
              <a:rPr lang="ko-KR" altLang="en-US" b="1" dirty="0" err="1" smtClean="0">
                <a:solidFill>
                  <a:schemeClr val="tx1"/>
                </a:solidFill>
              </a:rPr>
              <a:t>ㅁㅁㅁ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endParaRPr lang="ko-KR" altLang="en-US" dirty="0" smtClean="0">
              <a:solidFill>
                <a:schemeClr val="tx1"/>
              </a:solidFill>
            </a:endParaRPr>
          </a:p>
          <a:p>
            <a:endParaRPr lang="ko-KR" altLang="en-US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//</a:t>
            </a:r>
            <a:r>
              <a:rPr lang="ko-KR" altLang="en-US" dirty="0" err="1" smtClean="0">
                <a:solidFill>
                  <a:schemeClr val="tx1"/>
                </a:solidFill>
              </a:rPr>
              <a:t>생성자</a:t>
            </a:r>
            <a:endParaRPr lang="ko-KR" altLang="en-US" dirty="0" smtClean="0">
              <a:solidFill>
                <a:schemeClr val="tx1"/>
              </a:solidFill>
            </a:endParaRPr>
          </a:p>
          <a:p>
            <a:endParaRPr lang="ko-KR" altLang="en-US" dirty="0" smtClean="0">
              <a:solidFill>
                <a:schemeClr val="tx1"/>
              </a:solidFill>
            </a:endParaRPr>
          </a:p>
          <a:p>
            <a:endParaRPr lang="ko-KR" altLang="en-US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//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 g/s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public String </a:t>
            </a:r>
            <a:r>
              <a:rPr lang="en-US" altLang="ko-KR" b="1" dirty="0" err="1" smtClean="0">
                <a:solidFill>
                  <a:schemeClr val="tx1"/>
                </a:solidFill>
              </a:rPr>
              <a:t>getTitle</a:t>
            </a:r>
            <a:r>
              <a:rPr lang="en-US" altLang="ko-KR" b="1" dirty="0" smtClean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return title;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public void </a:t>
            </a:r>
            <a:r>
              <a:rPr lang="en-US" altLang="ko-KR" b="1" dirty="0" err="1" smtClean="0">
                <a:solidFill>
                  <a:schemeClr val="tx1"/>
                </a:solidFill>
              </a:rPr>
              <a:t>setTitle</a:t>
            </a:r>
            <a:r>
              <a:rPr lang="en-US" altLang="ko-KR" b="1" dirty="0" smtClean="0">
                <a:solidFill>
                  <a:schemeClr val="tx1"/>
                </a:solidFill>
              </a:rPr>
              <a:t>(String title) {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s02.title = title;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public String </a:t>
            </a:r>
            <a:r>
              <a:rPr lang="en-US" altLang="ko-KR" b="1" dirty="0" err="1" smtClean="0">
                <a:solidFill>
                  <a:schemeClr val="tx1"/>
                </a:solidFill>
              </a:rPr>
              <a:t>getArtist</a:t>
            </a:r>
            <a:r>
              <a:rPr lang="en-US" altLang="ko-KR" b="1" dirty="0" smtClean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return artist;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public void </a:t>
            </a:r>
            <a:r>
              <a:rPr lang="en-US" altLang="ko-KR" b="1" dirty="0" err="1" smtClean="0">
                <a:solidFill>
                  <a:schemeClr val="tx1"/>
                </a:solidFill>
              </a:rPr>
              <a:t>setArtist</a:t>
            </a:r>
            <a:r>
              <a:rPr lang="en-US" altLang="ko-KR" b="1" dirty="0" smtClean="0">
                <a:solidFill>
                  <a:schemeClr val="tx1"/>
                </a:solidFill>
              </a:rPr>
              <a:t>(String artist) {</a:t>
            </a:r>
          </a:p>
          <a:p>
            <a:r>
              <a:rPr lang="en-US" altLang="ko-KR" b="1" dirty="0" err="1" smtClean="0">
                <a:solidFill>
                  <a:schemeClr val="tx1"/>
                </a:solidFill>
              </a:rPr>
              <a:t>this.artist</a:t>
            </a:r>
            <a:r>
              <a:rPr lang="en-US" altLang="ko-KR" b="1" dirty="0" smtClean="0">
                <a:solidFill>
                  <a:schemeClr val="tx1"/>
                </a:solidFill>
              </a:rPr>
              <a:t> = artist;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public String </a:t>
            </a:r>
            <a:r>
              <a:rPr lang="en-US" altLang="ko-KR" b="1" dirty="0" err="1" smtClean="0">
                <a:solidFill>
                  <a:schemeClr val="tx1"/>
                </a:solidFill>
              </a:rPr>
              <a:t>getAlbum</a:t>
            </a:r>
            <a:r>
              <a:rPr lang="en-US" altLang="ko-KR" b="1" dirty="0" smtClean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return album;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public void </a:t>
            </a:r>
            <a:r>
              <a:rPr lang="en-US" altLang="ko-KR" b="1" dirty="0" err="1" smtClean="0">
                <a:solidFill>
                  <a:schemeClr val="tx1"/>
                </a:solidFill>
              </a:rPr>
              <a:t>setAlbum</a:t>
            </a:r>
            <a:r>
              <a:rPr lang="en-US" altLang="ko-KR" b="1" dirty="0" smtClean="0">
                <a:solidFill>
                  <a:schemeClr val="tx1"/>
                </a:solidFill>
              </a:rPr>
              <a:t>(String album) {</a:t>
            </a:r>
          </a:p>
          <a:p>
            <a:r>
              <a:rPr lang="en-US" altLang="ko-KR" b="1" dirty="0" err="1" smtClean="0">
                <a:solidFill>
                  <a:schemeClr val="tx1"/>
                </a:solidFill>
              </a:rPr>
              <a:t>this.album</a:t>
            </a:r>
            <a:r>
              <a:rPr lang="en-US" altLang="ko-KR" b="1" dirty="0" smtClean="0">
                <a:solidFill>
                  <a:schemeClr val="tx1"/>
                </a:solidFill>
              </a:rPr>
              <a:t> = album;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public String </a:t>
            </a:r>
            <a:r>
              <a:rPr lang="en-US" altLang="ko-KR" b="1" dirty="0" err="1" smtClean="0">
                <a:solidFill>
                  <a:schemeClr val="tx1"/>
                </a:solidFill>
              </a:rPr>
              <a:t>getComposer</a:t>
            </a:r>
            <a:r>
              <a:rPr lang="en-US" altLang="ko-KR" b="1" dirty="0" smtClean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return composer;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public void </a:t>
            </a:r>
            <a:r>
              <a:rPr lang="en-US" altLang="ko-KR" b="1" dirty="0" err="1" smtClean="0">
                <a:solidFill>
                  <a:schemeClr val="tx1"/>
                </a:solidFill>
              </a:rPr>
              <a:t>setComposer</a:t>
            </a:r>
            <a:r>
              <a:rPr lang="en-US" altLang="ko-KR" b="1" dirty="0" smtClean="0">
                <a:solidFill>
                  <a:schemeClr val="tx1"/>
                </a:solidFill>
              </a:rPr>
              <a:t>(String composer) {</a:t>
            </a:r>
          </a:p>
          <a:p>
            <a:r>
              <a:rPr lang="en-US" altLang="ko-KR" b="1" dirty="0" err="1" smtClean="0">
                <a:solidFill>
                  <a:schemeClr val="tx1"/>
                </a:solidFill>
              </a:rPr>
              <a:t>this.composer</a:t>
            </a:r>
            <a:r>
              <a:rPr lang="en-US" altLang="ko-KR" b="1" dirty="0" smtClean="0">
                <a:solidFill>
                  <a:schemeClr val="tx1"/>
                </a:solidFill>
              </a:rPr>
              <a:t> = composer;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public String </a:t>
            </a:r>
            <a:r>
              <a:rPr lang="en-US" altLang="ko-KR" b="1" dirty="0" err="1" smtClean="0">
                <a:solidFill>
                  <a:schemeClr val="tx1"/>
                </a:solidFill>
              </a:rPr>
              <a:t>getYear</a:t>
            </a:r>
            <a:r>
              <a:rPr lang="en-US" altLang="ko-KR" b="1" dirty="0" smtClean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return year;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public void </a:t>
            </a:r>
            <a:r>
              <a:rPr lang="en-US" altLang="ko-KR" b="1" dirty="0" err="1" smtClean="0">
                <a:solidFill>
                  <a:schemeClr val="tx1"/>
                </a:solidFill>
              </a:rPr>
              <a:t>setYear</a:t>
            </a:r>
            <a:r>
              <a:rPr lang="en-US" altLang="ko-KR" b="1" dirty="0" smtClean="0">
                <a:solidFill>
                  <a:schemeClr val="tx1"/>
                </a:solidFill>
              </a:rPr>
              <a:t>(String year) {</a:t>
            </a:r>
          </a:p>
          <a:p>
            <a:r>
              <a:rPr lang="en-US" altLang="ko-KR" b="1" dirty="0" err="1" smtClean="0">
                <a:solidFill>
                  <a:schemeClr val="tx1"/>
                </a:solidFill>
              </a:rPr>
              <a:t>this.year</a:t>
            </a:r>
            <a:r>
              <a:rPr lang="en-US" altLang="ko-KR" b="1" dirty="0" smtClean="0">
                <a:solidFill>
                  <a:schemeClr val="tx1"/>
                </a:solidFill>
              </a:rPr>
              <a:t> = year;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public 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getTrack</a:t>
            </a:r>
            <a:r>
              <a:rPr lang="en-US" altLang="ko-KR" b="1" dirty="0" smtClean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return track;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public void </a:t>
            </a:r>
            <a:r>
              <a:rPr lang="en-US" altLang="ko-KR" b="1" dirty="0" err="1" smtClean="0">
                <a:solidFill>
                  <a:schemeClr val="tx1"/>
                </a:solidFill>
              </a:rPr>
              <a:t>setTrack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</a:rPr>
              <a:t> track) {</a:t>
            </a:r>
          </a:p>
          <a:p>
            <a:r>
              <a:rPr lang="en-US" altLang="ko-KR" b="1" dirty="0" err="1" smtClean="0">
                <a:solidFill>
                  <a:schemeClr val="tx1"/>
                </a:solidFill>
              </a:rPr>
              <a:t>this.track</a:t>
            </a:r>
            <a:r>
              <a:rPr lang="en-US" altLang="ko-KR" b="1" dirty="0" smtClean="0">
                <a:solidFill>
                  <a:schemeClr val="tx1"/>
                </a:solidFill>
              </a:rPr>
              <a:t> = track;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</a:endParaRPr>
          </a:p>
          <a:p>
            <a:endParaRPr lang="ko-KR" altLang="en-US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//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일반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@Override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public String </a:t>
            </a:r>
            <a:r>
              <a:rPr lang="en-US" altLang="ko-KR" b="1" dirty="0" err="1" smtClean="0">
                <a:solidFill>
                  <a:schemeClr val="tx1"/>
                </a:solidFill>
              </a:rPr>
              <a:t>toString</a:t>
            </a:r>
            <a:r>
              <a:rPr lang="en-US" altLang="ko-KR" b="1" dirty="0" smtClean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return "Song [title=" + title + ", artist=" + artist + ", album=" + album + ", composer=" + composer + ", year="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+ year + ", track=" + track + "]";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/>
              <a:t>public void </a:t>
            </a:r>
            <a:r>
              <a:rPr lang="en-US" altLang="ko-KR" b="1" dirty="0" err="1" smtClean="0"/>
              <a:t>showInfo</a:t>
            </a:r>
            <a:r>
              <a:rPr lang="en-US" altLang="ko-KR" b="1" dirty="0" smtClean="0"/>
              <a:t>() {</a:t>
            </a:r>
          </a:p>
          <a:p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out.println</a:t>
            </a:r>
            <a:r>
              <a:rPr lang="en-US" altLang="ko-KR" b="1" i="1" dirty="0" smtClean="0"/>
              <a:t>(artist+", "+title+"("+album+", "+year+", "+ track+"</a:t>
            </a:r>
            <a:r>
              <a:rPr lang="ko-KR" altLang="en-US" b="1" i="1" dirty="0" smtClean="0"/>
              <a:t>번 </a:t>
            </a:r>
            <a:r>
              <a:rPr lang="en-US" altLang="ko-KR" b="1" i="1" dirty="0" smtClean="0"/>
              <a:t>track, "+composer+" </a:t>
            </a:r>
            <a:r>
              <a:rPr lang="ko-KR" altLang="en-US" b="1" i="1" dirty="0" smtClean="0"/>
              <a:t>작곡</a:t>
            </a:r>
            <a:r>
              <a:rPr lang="en-US" altLang="ko-KR" b="1" i="1" dirty="0" smtClean="0"/>
              <a:t>)");                   </a:t>
            </a:r>
          </a:p>
          <a:p>
            <a:r>
              <a:rPr lang="en-US" altLang="ko-KR" dirty="0" smtClean="0"/>
              <a:t>}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78ED4EC-9EF8-450F-B735-4B6B9F2C00DA}"/>
              </a:ext>
            </a:extLst>
          </p:cNvPr>
          <p:cNvCxnSpPr>
            <a:cxnSpLocks/>
            <a:stCxn id="44" idx="2"/>
            <a:endCxn id="49" idx="0"/>
          </p:cNvCxnSpPr>
          <p:nvPr/>
        </p:nvCxnSpPr>
        <p:spPr>
          <a:xfrm>
            <a:off x="7260401" y="2511258"/>
            <a:ext cx="785050" cy="18815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68733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7773F267-C960-437B-B22E-12CF51189675}"/>
              </a:ext>
            </a:extLst>
          </p:cNvPr>
          <p:cNvSpPr txBox="1"/>
          <p:nvPr/>
        </p:nvSpPr>
        <p:spPr>
          <a:xfrm>
            <a:off x="1109433" y="757891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스태틱</a:t>
            </a:r>
            <a:endParaRPr lang="ko-KR" altLang="en-US" sz="12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04384326-509D-4CC7-A952-F0B83193D85E}"/>
              </a:ext>
            </a:extLst>
          </p:cNvPr>
          <p:cNvSpPr txBox="1"/>
          <p:nvPr/>
        </p:nvSpPr>
        <p:spPr>
          <a:xfrm>
            <a:off x="1109433" y="2395960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09D6FBA9-C51F-412A-B750-D1D8434A5373}"/>
              </a:ext>
            </a:extLst>
          </p:cNvPr>
          <p:cNvSpPr txBox="1"/>
          <p:nvPr/>
        </p:nvSpPr>
        <p:spPr>
          <a:xfrm>
            <a:off x="1109433" y="4749126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힙</a:t>
            </a:r>
            <a:endParaRPr lang="ko-KR" altLang="en-US" sz="1200" b="1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1180653" y="1141573"/>
            <a:ext cx="4807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1E270FF5-FB54-42FC-AE29-E44BC959F575}"/>
              </a:ext>
            </a:extLst>
          </p:cNvPr>
          <p:cNvCxnSpPr>
            <a:cxnSpLocks/>
          </p:cNvCxnSpPr>
          <p:nvPr/>
        </p:nvCxnSpPr>
        <p:spPr>
          <a:xfrm>
            <a:off x="1148964" y="3780292"/>
            <a:ext cx="48093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62">
            <a:extLst>
              <a:ext uri="{FF2B5EF4-FFF2-40B4-BE49-F238E27FC236}">
                <a16:creationId xmlns:a16="http://schemas.microsoft.com/office/drawing/2014/main" xmlns="" id="{3B5D488B-0853-4A0E-9A65-3DA055A8E6FE}"/>
              </a:ext>
            </a:extLst>
          </p:cNvPr>
          <p:cNvSpPr/>
          <p:nvPr/>
        </p:nvSpPr>
        <p:spPr>
          <a:xfrm>
            <a:off x="28813593" y="9748426"/>
            <a:ext cx="1180530" cy="915629"/>
          </a:xfrm>
          <a:custGeom>
            <a:avLst/>
            <a:gdLst>
              <a:gd name="connsiteX0" fmla="*/ 0 w 672530"/>
              <a:gd name="connsiteY0" fmla="*/ 0 h 277000"/>
              <a:gd name="connsiteX1" fmla="*/ 672530 w 672530"/>
              <a:gd name="connsiteY1" fmla="*/ 0 h 277000"/>
              <a:gd name="connsiteX2" fmla="*/ 672530 w 672530"/>
              <a:gd name="connsiteY2" fmla="*/ 277000 h 277000"/>
              <a:gd name="connsiteX3" fmla="*/ 0 w 672530"/>
              <a:gd name="connsiteY3" fmla="*/ 277000 h 277000"/>
              <a:gd name="connsiteX4" fmla="*/ 0 w 672530"/>
              <a:gd name="connsiteY4" fmla="*/ 0 h 277000"/>
              <a:gd name="connsiteX0" fmla="*/ 0 w 1180530"/>
              <a:gd name="connsiteY0" fmla="*/ 0 h 915629"/>
              <a:gd name="connsiteX1" fmla="*/ 672530 w 1180530"/>
              <a:gd name="connsiteY1" fmla="*/ 0 h 915629"/>
              <a:gd name="connsiteX2" fmla="*/ 1180530 w 1180530"/>
              <a:gd name="connsiteY2" fmla="*/ 915629 h 915629"/>
              <a:gd name="connsiteX3" fmla="*/ 0 w 1180530"/>
              <a:gd name="connsiteY3" fmla="*/ 277000 h 915629"/>
              <a:gd name="connsiteX4" fmla="*/ 0 w 1180530"/>
              <a:gd name="connsiteY4" fmla="*/ 0 h 915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530" h="915629">
                <a:moveTo>
                  <a:pt x="0" y="0"/>
                </a:moveTo>
                <a:lnTo>
                  <a:pt x="672530" y="0"/>
                </a:lnTo>
                <a:lnTo>
                  <a:pt x="1180530" y="915629"/>
                </a:lnTo>
                <a:lnTo>
                  <a:pt x="0" y="277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18" name="표 23">
            <a:extLst>
              <a:ext uri="{FF2B5EF4-FFF2-40B4-BE49-F238E27FC236}">
                <a16:creationId xmlns:a16="http://schemas.microsoft.com/office/drawing/2014/main" xmlns="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7489988"/>
              </p:ext>
            </p:extLst>
          </p:nvPr>
        </p:nvGraphicFramePr>
        <p:xfrm>
          <a:off x="17911858" y="1185810"/>
          <a:ext cx="7119842" cy="11360721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119842">
                  <a:extLst>
                    <a:ext uri="{9D8B030D-6E8A-4147-A177-3AD203B41FA5}">
                      <a16:colId xmlns:a16="http://schemas.microsoft.com/office/drawing/2014/main" xmlns="" val="1853464418"/>
                    </a:ext>
                  </a:extLst>
                </a:gridCol>
              </a:tblGrid>
              <a:tr h="5708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Song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319614"/>
                  </a:ext>
                </a:extLst>
              </a:tr>
              <a:tr h="2226345"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name;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price;</a:t>
                      </a:r>
                    </a:p>
                    <a:p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Goods() {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//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메모리에 올리는 작업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Goods(String name,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price) {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//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메모리에 올리는 작업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this.name = name;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this.price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price;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getName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name;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setName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name) {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this.name = name;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getPrice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price;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setPrice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price) {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this.price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price;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일반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return "Goods [name=" + name + ", price=" + price + "]";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71353195"/>
                  </a:ext>
                </a:extLst>
              </a:tr>
            </a:tbl>
          </a:graphicData>
        </a:graphic>
      </p:graphicFrame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A9079631-0760-4464-B09C-B4416253F04C}"/>
              </a:ext>
            </a:extLst>
          </p:cNvPr>
          <p:cNvSpPr txBox="1"/>
          <p:nvPr/>
        </p:nvSpPr>
        <p:spPr>
          <a:xfrm>
            <a:off x="3211478" y="4338865"/>
            <a:ext cx="1576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Goods</a:t>
            </a:r>
            <a:endParaRPr lang="ko-KR" altLang="en-US" sz="2800" b="1" dirty="0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xmlns="" id="{C78ED4EC-9EF8-450F-B735-4B6B9F2C00DA}"/>
              </a:ext>
            </a:extLst>
          </p:cNvPr>
          <p:cNvCxnSpPr>
            <a:cxnSpLocks/>
            <a:stCxn id="129" idx="2"/>
            <a:endCxn id="131" idx="0"/>
          </p:cNvCxnSpPr>
          <p:nvPr/>
        </p:nvCxnSpPr>
        <p:spPr>
          <a:xfrm flipH="1">
            <a:off x="2444751" y="2511258"/>
            <a:ext cx="1158050" cy="18815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xmlns="" id="{02FC176B-9E0B-41AF-B577-D03EC2C9B8A7}"/>
              </a:ext>
            </a:extLst>
          </p:cNvPr>
          <p:cNvSpPr/>
          <p:nvPr/>
        </p:nvSpPr>
        <p:spPr>
          <a:xfrm>
            <a:off x="3074760" y="2126144"/>
            <a:ext cx="1056081" cy="38511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0x222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0EF50040-46D7-415F-BEC4-62CF4B66C682}"/>
              </a:ext>
            </a:extLst>
          </p:cNvPr>
          <p:cNvSpPr txBox="1"/>
          <p:nvPr/>
        </p:nvSpPr>
        <p:spPr>
          <a:xfrm>
            <a:off x="2057401" y="4392784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0x222</a:t>
            </a:r>
            <a:endParaRPr lang="ko-KR" altLang="en-US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1875123" y="1536672"/>
            <a:ext cx="2925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Goods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camera</a:t>
            </a:r>
            <a:endParaRPr lang="ko-KR" altLang="en-US" sz="3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17702499" y="0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하드디스크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992474" y="0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메모리</a:t>
            </a:r>
            <a:endParaRPr lang="ko-KR" altLang="en-US" sz="1400" dirty="0"/>
          </a:p>
        </p:txBody>
      </p:sp>
      <p:sp>
        <p:nvSpPr>
          <p:cNvPr id="29" name="사각형: 둥근 모서리 129">
            <a:extLst>
              <a:ext uri="{FF2B5EF4-FFF2-40B4-BE49-F238E27FC236}">
                <a16:creationId xmlns:a16="http://schemas.microsoft.com/office/drawing/2014/main" xmlns="" id="{7AA90E3F-9787-4E97-B517-53C8687B216C}"/>
              </a:ext>
            </a:extLst>
          </p:cNvPr>
          <p:cNvSpPr/>
          <p:nvPr/>
        </p:nvSpPr>
        <p:spPr>
          <a:xfrm>
            <a:off x="2155194" y="4819064"/>
            <a:ext cx="4774995" cy="8608178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private String name;  // 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니콘</a:t>
            </a:r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price;       // 400000</a:t>
            </a: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g/s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getName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 return name;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setName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(String name) {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 this.name = name;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getPrice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 return price;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setPrice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price) {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this.price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= price;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일반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return "Goods [name=" + name + ", price=" + price + "]";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6" name="표 23">
            <a:extLst>
              <a:ext uri="{FF2B5EF4-FFF2-40B4-BE49-F238E27FC236}">
                <a16:creationId xmlns:a16="http://schemas.microsoft.com/office/drawing/2014/main" xmlns="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7489988"/>
              </p:ext>
            </p:extLst>
          </p:nvPr>
        </p:nvGraphicFramePr>
        <p:xfrm>
          <a:off x="27887087" y="6045901"/>
          <a:ext cx="7063146" cy="982826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063146">
                  <a:extLst>
                    <a:ext uri="{9D8B030D-6E8A-4147-A177-3AD203B41FA5}">
                      <a16:colId xmlns:a16="http://schemas.microsoft.com/office/drawing/2014/main" xmlns="" val="1853464418"/>
                    </a:ext>
                  </a:extLst>
                </a:gridCol>
              </a:tblGrid>
              <a:tr h="1428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GoodsApp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319614"/>
                  </a:ext>
                </a:extLst>
              </a:tr>
              <a:tr h="8400224">
                <a:tc>
                  <a:txBody>
                    <a:bodyPr/>
                    <a:lstStyle/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1353195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C5CD634-611E-4AE2-85A6-8EB48F6C2732}"/>
              </a:ext>
            </a:extLst>
          </p:cNvPr>
          <p:cNvSpPr txBox="1"/>
          <p:nvPr/>
        </p:nvSpPr>
        <p:spPr>
          <a:xfrm>
            <a:off x="27786959" y="5656919"/>
            <a:ext cx="5002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GoodsApp.java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en-US" altLang="ko-KR" sz="2000" dirty="0" err="1" smtClean="0">
                <a:sym typeface="Wingdings" pitchFamily="2" charset="2"/>
              </a:rPr>
              <a:t>GoodsApp.class</a:t>
            </a:r>
            <a:endParaRPr lang="ko-KR" altLang="en-US" sz="2000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16383000" y="0"/>
            <a:ext cx="0" cy="14801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41446" y="8933615"/>
            <a:ext cx="4448175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57945" y="818147"/>
            <a:ext cx="4448175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직사각형 40"/>
          <p:cNvSpPr/>
          <p:nvPr/>
        </p:nvSpPr>
        <p:spPr>
          <a:xfrm>
            <a:off x="9556083" y="-2038350"/>
            <a:ext cx="82296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smtClean="0"/>
              <a:t>public static void main(String[] </a:t>
            </a:r>
            <a:r>
              <a:rPr lang="en-US" altLang="ko-KR" sz="3200" b="1" dirty="0" err="1" smtClean="0"/>
              <a:t>args</a:t>
            </a:r>
            <a:r>
              <a:rPr lang="en-US" altLang="ko-KR" sz="3200" b="1" dirty="0" smtClean="0"/>
              <a:t>) {</a:t>
            </a:r>
          </a:p>
          <a:p>
            <a:r>
              <a:rPr lang="en-US" altLang="ko-KR" sz="3200" dirty="0" smtClean="0"/>
              <a:t>       </a:t>
            </a:r>
          </a:p>
          <a:p>
            <a:r>
              <a:rPr lang="en-US" altLang="ko-KR" sz="3200" dirty="0" smtClean="0"/>
              <a:t>	Goods camera = new Goods(“</a:t>
            </a:r>
            <a:r>
              <a:rPr lang="ko-KR" altLang="en-US" sz="3200" dirty="0" smtClean="0"/>
              <a:t>니콘</a:t>
            </a:r>
            <a:r>
              <a:rPr lang="en-US" altLang="ko-KR" sz="3200" dirty="0" smtClean="0"/>
              <a:t>”, 400000);</a:t>
            </a:r>
          </a:p>
          <a:p>
            <a:r>
              <a:rPr lang="en-US" altLang="ko-KR" sz="3200" dirty="0" smtClean="0"/>
              <a:t>     </a:t>
            </a:r>
            <a:r>
              <a:rPr lang="en-US" altLang="ko-KR" sz="3200" dirty="0" err="1" smtClean="0"/>
              <a:t>System.out.println</a:t>
            </a:r>
            <a:r>
              <a:rPr lang="en-US" altLang="ko-KR" sz="3200" dirty="0" smtClean="0"/>
              <a:t>(</a:t>
            </a:r>
            <a:r>
              <a:rPr lang="en-US" altLang="ko-KR" sz="3200" dirty="0" err="1" smtClean="0"/>
              <a:t>camera.toString</a:t>
            </a:r>
            <a:r>
              <a:rPr lang="en-US" altLang="ko-KR" sz="3200" dirty="0" smtClean="0"/>
              <a:t>())</a:t>
            </a:r>
            <a:endParaRPr lang="ko-KR" altLang="en-US" sz="3200" dirty="0" smtClean="0"/>
          </a:p>
          <a:p>
            <a:endParaRPr lang="en-US" altLang="ko-KR" sz="3200" dirty="0" smtClean="0"/>
          </a:p>
          <a:p>
            <a:r>
              <a:rPr lang="en-US" altLang="ko-KR" sz="3200" dirty="0" smtClean="0"/>
              <a:t>     Goods cup = new Goods();</a:t>
            </a:r>
          </a:p>
          <a:p>
            <a:r>
              <a:rPr lang="en-US" altLang="ko-KR" sz="3200" dirty="0" smtClean="0"/>
              <a:t>     </a:t>
            </a:r>
            <a:r>
              <a:rPr lang="en-US" altLang="ko-KR" sz="3200" dirty="0" err="1" smtClean="0"/>
              <a:t>cup.setName</a:t>
            </a:r>
            <a:r>
              <a:rPr lang="en-US" altLang="ko-KR" sz="3200" dirty="0" smtClean="0"/>
              <a:t>(“</a:t>
            </a:r>
            <a:r>
              <a:rPr lang="ko-KR" altLang="en-US" sz="3200" dirty="0" err="1" smtClean="0"/>
              <a:t>머그컵</a:t>
            </a:r>
            <a:r>
              <a:rPr lang="en-US" altLang="ko-KR" sz="3200" dirty="0" smtClean="0"/>
              <a:t>”);</a:t>
            </a:r>
          </a:p>
          <a:p>
            <a:r>
              <a:rPr lang="en-US" altLang="ko-KR" sz="3200" dirty="0" smtClean="0"/>
              <a:t>     </a:t>
            </a:r>
            <a:r>
              <a:rPr lang="en-US" altLang="ko-KR" sz="3200" dirty="0" err="1" smtClean="0"/>
              <a:t>cup.setPrice</a:t>
            </a:r>
            <a:r>
              <a:rPr lang="en-US" altLang="ko-KR" sz="3200" dirty="0" smtClean="0"/>
              <a:t>(2000);</a:t>
            </a:r>
          </a:p>
          <a:p>
            <a:r>
              <a:rPr lang="en-US" altLang="ko-KR" sz="3200" dirty="0" smtClean="0"/>
              <a:t>     </a:t>
            </a:r>
            <a:r>
              <a:rPr lang="en-US" altLang="ko-KR" sz="3200" dirty="0" err="1" smtClean="0"/>
              <a:t>System.out.println</a:t>
            </a:r>
            <a:r>
              <a:rPr lang="en-US" altLang="ko-KR" sz="3200" dirty="0" smtClean="0"/>
              <a:t>(</a:t>
            </a:r>
            <a:r>
              <a:rPr lang="en-US" altLang="ko-KR" sz="3200" dirty="0" err="1" smtClean="0"/>
              <a:t>cup.toString</a:t>
            </a:r>
            <a:r>
              <a:rPr lang="en-US" altLang="ko-KR" sz="3200" dirty="0" smtClean="0"/>
              <a:t>())</a:t>
            </a:r>
          </a:p>
          <a:p>
            <a:r>
              <a:rPr lang="en-US" altLang="ko-KR" sz="3200" dirty="0" smtClean="0"/>
              <a:t>	</a:t>
            </a:r>
            <a:endParaRPr lang="ko-KR" altLang="en-US" sz="3200" dirty="0" smtClean="0"/>
          </a:p>
          <a:p>
            <a:r>
              <a:rPr lang="en-US" altLang="ko-KR" sz="3200" dirty="0" smtClean="0"/>
              <a:t>}</a:t>
            </a:r>
            <a:endParaRPr lang="en-US" altLang="ko-KR" sz="3200" dirty="0" smtClean="0">
              <a:latin typeface="+mj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02FC176B-9E0B-41AF-B577-D03EC2C9B8A7}"/>
              </a:ext>
            </a:extLst>
          </p:cNvPr>
          <p:cNvSpPr/>
          <p:nvPr/>
        </p:nvSpPr>
        <p:spPr>
          <a:xfrm>
            <a:off x="6732360" y="2126144"/>
            <a:ext cx="1056081" cy="38511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0x224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5532723" y="1536672"/>
            <a:ext cx="2925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Goods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cup</a:t>
            </a:r>
            <a:endParaRPr lang="ko-KR" altLang="en-US" sz="3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A9079631-0760-4464-B09C-B4416253F04C}"/>
              </a:ext>
            </a:extLst>
          </p:cNvPr>
          <p:cNvSpPr txBox="1"/>
          <p:nvPr/>
        </p:nvSpPr>
        <p:spPr>
          <a:xfrm>
            <a:off x="8812178" y="4338865"/>
            <a:ext cx="1576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Goods</a:t>
            </a:r>
            <a:endParaRPr lang="ko-KR" altLang="en-US" sz="28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0EF50040-46D7-415F-BEC4-62CF4B66C682}"/>
              </a:ext>
            </a:extLst>
          </p:cNvPr>
          <p:cNvSpPr txBox="1"/>
          <p:nvPr/>
        </p:nvSpPr>
        <p:spPr>
          <a:xfrm>
            <a:off x="7658101" y="4392784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0x224</a:t>
            </a:r>
            <a:endParaRPr lang="ko-KR" altLang="en-US" b="1" dirty="0"/>
          </a:p>
        </p:txBody>
      </p:sp>
      <p:sp>
        <p:nvSpPr>
          <p:cNvPr id="50" name="사각형: 둥근 모서리 129">
            <a:extLst>
              <a:ext uri="{FF2B5EF4-FFF2-40B4-BE49-F238E27FC236}">
                <a16:creationId xmlns:a16="http://schemas.microsoft.com/office/drawing/2014/main" xmlns="" id="{7AA90E3F-9787-4E97-B517-53C8687B216C}"/>
              </a:ext>
            </a:extLst>
          </p:cNvPr>
          <p:cNvSpPr/>
          <p:nvPr/>
        </p:nvSpPr>
        <p:spPr>
          <a:xfrm>
            <a:off x="7755894" y="4819064"/>
            <a:ext cx="4774995" cy="8608178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private String name;  //</a:t>
            </a:r>
            <a:r>
              <a:rPr lang="ko-KR" altLang="en-US" b="1" dirty="0" err="1" smtClean="0">
                <a:solidFill>
                  <a:schemeClr val="tx1"/>
                </a:solidFill>
                <a:latin typeface="+mn-ea"/>
              </a:rPr>
              <a:t>머그컵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   </a:t>
            </a:r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price;       //2000</a:t>
            </a: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g/s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getName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 return name;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setName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(String name) {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 this.name = name;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getPrice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 return price;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setPrice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price) {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this.price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= price;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일반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return "Goods [name=" + name + ", price=" + price + "]";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78ED4EC-9EF8-450F-B735-4B6B9F2C00DA}"/>
              </a:ext>
            </a:extLst>
          </p:cNvPr>
          <p:cNvCxnSpPr>
            <a:cxnSpLocks/>
            <a:stCxn id="44" idx="2"/>
            <a:endCxn id="49" idx="0"/>
          </p:cNvCxnSpPr>
          <p:nvPr/>
        </p:nvCxnSpPr>
        <p:spPr>
          <a:xfrm>
            <a:off x="7260401" y="2511258"/>
            <a:ext cx="785050" cy="18815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68733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7773F267-C960-437B-B22E-12CF51189675}"/>
              </a:ext>
            </a:extLst>
          </p:cNvPr>
          <p:cNvSpPr txBox="1"/>
          <p:nvPr/>
        </p:nvSpPr>
        <p:spPr>
          <a:xfrm>
            <a:off x="1109433" y="757891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스태틱</a:t>
            </a:r>
            <a:endParaRPr lang="ko-KR" altLang="en-US" sz="12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04384326-509D-4CC7-A952-F0B83193D85E}"/>
              </a:ext>
            </a:extLst>
          </p:cNvPr>
          <p:cNvSpPr txBox="1"/>
          <p:nvPr/>
        </p:nvSpPr>
        <p:spPr>
          <a:xfrm>
            <a:off x="1109433" y="2395960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09D6FBA9-C51F-412A-B750-D1D8434A5373}"/>
              </a:ext>
            </a:extLst>
          </p:cNvPr>
          <p:cNvSpPr txBox="1"/>
          <p:nvPr/>
        </p:nvSpPr>
        <p:spPr>
          <a:xfrm>
            <a:off x="1109433" y="4749126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힙</a:t>
            </a:r>
            <a:endParaRPr lang="ko-KR" altLang="en-US" sz="1200" b="1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1180653" y="1141573"/>
            <a:ext cx="4807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1E270FF5-FB54-42FC-AE29-E44BC959F575}"/>
              </a:ext>
            </a:extLst>
          </p:cNvPr>
          <p:cNvCxnSpPr>
            <a:cxnSpLocks/>
          </p:cNvCxnSpPr>
          <p:nvPr/>
        </p:nvCxnSpPr>
        <p:spPr>
          <a:xfrm>
            <a:off x="1148964" y="3780292"/>
            <a:ext cx="48093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62">
            <a:extLst>
              <a:ext uri="{FF2B5EF4-FFF2-40B4-BE49-F238E27FC236}">
                <a16:creationId xmlns:a16="http://schemas.microsoft.com/office/drawing/2014/main" xmlns="" id="{3B5D488B-0853-4A0E-9A65-3DA055A8E6FE}"/>
              </a:ext>
            </a:extLst>
          </p:cNvPr>
          <p:cNvSpPr/>
          <p:nvPr/>
        </p:nvSpPr>
        <p:spPr>
          <a:xfrm>
            <a:off x="28813593" y="9748426"/>
            <a:ext cx="1180530" cy="915629"/>
          </a:xfrm>
          <a:custGeom>
            <a:avLst/>
            <a:gdLst>
              <a:gd name="connsiteX0" fmla="*/ 0 w 672530"/>
              <a:gd name="connsiteY0" fmla="*/ 0 h 277000"/>
              <a:gd name="connsiteX1" fmla="*/ 672530 w 672530"/>
              <a:gd name="connsiteY1" fmla="*/ 0 h 277000"/>
              <a:gd name="connsiteX2" fmla="*/ 672530 w 672530"/>
              <a:gd name="connsiteY2" fmla="*/ 277000 h 277000"/>
              <a:gd name="connsiteX3" fmla="*/ 0 w 672530"/>
              <a:gd name="connsiteY3" fmla="*/ 277000 h 277000"/>
              <a:gd name="connsiteX4" fmla="*/ 0 w 672530"/>
              <a:gd name="connsiteY4" fmla="*/ 0 h 277000"/>
              <a:gd name="connsiteX0" fmla="*/ 0 w 1180530"/>
              <a:gd name="connsiteY0" fmla="*/ 0 h 915629"/>
              <a:gd name="connsiteX1" fmla="*/ 672530 w 1180530"/>
              <a:gd name="connsiteY1" fmla="*/ 0 h 915629"/>
              <a:gd name="connsiteX2" fmla="*/ 1180530 w 1180530"/>
              <a:gd name="connsiteY2" fmla="*/ 915629 h 915629"/>
              <a:gd name="connsiteX3" fmla="*/ 0 w 1180530"/>
              <a:gd name="connsiteY3" fmla="*/ 277000 h 915629"/>
              <a:gd name="connsiteX4" fmla="*/ 0 w 1180530"/>
              <a:gd name="connsiteY4" fmla="*/ 0 h 915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530" h="915629">
                <a:moveTo>
                  <a:pt x="0" y="0"/>
                </a:moveTo>
                <a:lnTo>
                  <a:pt x="672530" y="0"/>
                </a:lnTo>
                <a:lnTo>
                  <a:pt x="1180530" y="915629"/>
                </a:lnTo>
                <a:lnTo>
                  <a:pt x="0" y="277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18" name="표 23">
            <a:extLst>
              <a:ext uri="{FF2B5EF4-FFF2-40B4-BE49-F238E27FC236}">
                <a16:creationId xmlns:a16="http://schemas.microsoft.com/office/drawing/2014/main" xmlns="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7489988"/>
              </p:ext>
            </p:extLst>
          </p:nvPr>
        </p:nvGraphicFramePr>
        <p:xfrm>
          <a:off x="17911858" y="1185810"/>
          <a:ext cx="7119842" cy="11360721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119842">
                  <a:extLst>
                    <a:ext uri="{9D8B030D-6E8A-4147-A177-3AD203B41FA5}">
                      <a16:colId xmlns:a16="http://schemas.microsoft.com/office/drawing/2014/main" xmlns="" val="1853464418"/>
                    </a:ext>
                  </a:extLst>
                </a:gridCol>
              </a:tblGrid>
              <a:tr h="5708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Goods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319614"/>
                  </a:ext>
                </a:extLst>
              </a:tr>
              <a:tr h="2226345"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name;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price;</a:t>
                      </a:r>
                    </a:p>
                    <a:p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Goods() {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//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메모리에 올리는 작업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Goods(String name,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price) {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//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메모리에 올리는 작업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this.name = name;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this.price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price;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getName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name;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setName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name) {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this.name = name;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getPrice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price;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setPrice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price) {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this.price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price;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일반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return "Goods [name=" + name + ", price=" + price + "]";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71353195"/>
                  </a:ext>
                </a:extLst>
              </a:tr>
            </a:tbl>
          </a:graphicData>
        </a:graphic>
      </p:graphicFrame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A9079631-0760-4464-B09C-B4416253F04C}"/>
              </a:ext>
            </a:extLst>
          </p:cNvPr>
          <p:cNvSpPr txBox="1"/>
          <p:nvPr/>
        </p:nvSpPr>
        <p:spPr>
          <a:xfrm>
            <a:off x="3211478" y="4338865"/>
            <a:ext cx="1576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Goods</a:t>
            </a:r>
            <a:endParaRPr lang="ko-KR" altLang="en-US" sz="2800" b="1" dirty="0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xmlns="" id="{C78ED4EC-9EF8-450F-B735-4B6B9F2C00DA}"/>
              </a:ext>
            </a:extLst>
          </p:cNvPr>
          <p:cNvCxnSpPr>
            <a:cxnSpLocks/>
            <a:stCxn id="129" idx="2"/>
            <a:endCxn id="131" idx="0"/>
          </p:cNvCxnSpPr>
          <p:nvPr/>
        </p:nvCxnSpPr>
        <p:spPr>
          <a:xfrm flipH="1">
            <a:off x="2444751" y="2511258"/>
            <a:ext cx="1158050" cy="18815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xmlns="" id="{02FC176B-9E0B-41AF-B577-D03EC2C9B8A7}"/>
              </a:ext>
            </a:extLst>
          </p:cNvPr>
          <p:cNvSpPr/>
          <p:nvPr/>
        </p:nvSpPr>
        <p:spPr>
          <a:xfrm>
            <a:off x="3074760" y="2126144"/>
            <a:ext cx="1056081" cy="38511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0x222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0EF50040-46D7-415F-BEC4-62CF4B66C682}"/>
              </a:ext>
            </a:extLst>
          </p:cNvPr>
          <p:cNvSpPr txBox="1"/>
          <p:nvPr/>
        </p:nvSpPr>
        <p:spPr>
          <a:xfrm>
            <a:off x="2057401" y="4392784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0x222</a:t>
            </a:r>
            <a:endParaRPr lang="ko-KR" altLang="en-US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1875123" y="1536672"/>
            <a:ext cx="2925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Goods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camera</a:t>
            </a:r>
            <a:endParaRPr lang="ko-KR" altLang="en-US" sz="3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17702499" y="0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하드디스크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992474" y="0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메모리</a:t>
            </a:r>
            <a:endParaRPr lang="ko-KR" altLang="en-US" sz="1400" dirty="0"/>
          </a:p>
        </p:txBody>
      </p:sp>
      <p:sp>
        <p:nvSpPr>
          <p:cNvPr id="29" name="사각형: 둥근 모서리 129">
            <a:extLst>
              <a:ext uri="{FF2B5EF4-FFF2-40B4-BE49-F238E27FC236}">
                <a16:creationId xmlns:a16="http://schemas.microsoft.com/office/drawing/2014/main" xmlns="" id="{7AA90E3F-9787-4E97-B517-53C8687B216C}"/>
              </a:ext>
            </a:extLst>
          </p:cNvPr>
          <p:cNvSpPr/>
          <p:nvPr/>
        </p:nvSpPr>
        <p:spPr>
          <a:xfrm>
            <a:off x="2155194" y="4819064"/>
            <a:ext cx="4774995" cy="8608178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private String name;  // 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니콘</a:t>
            </a:r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price;       // 400000</a:t>
            </a: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g/s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getName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 return name;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setName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(String name) {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 this.name = name;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getPrice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 return price;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setPrice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price) {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this.price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= price;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일반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return "Goods [name=" + name + ", price=" + price + "]";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6" name="표 23">
            <a:extLst>
              <a:ext uri="{FF2B5EF4-FFF2-40B4-BE49-F238E27FC236}">
                <a16:creationId xmlns:a16="http://schemas.microsoft.com/office/drawing/2014/main" xmlns="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7489988"/>
              </p:ext>
            </p:extLst>
          </p:nvPr>
        </p:nvGraphicFramePr>
        <p:xfrm>
          <a:off x="27887087" y="6045901"/>
          <a:ext cx="7063146" cy="982826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063146">
                  <a:extLst>
                    <a:ext uri="{9D8B030D-6E8A-4147-A177-3AD203B41FA5}">
                      <a16:colId xmlns:a16="http://schemas.microsoft.com/office/drawing/2014/main" xmlns="" val="1853464418"/>
                    </a:ext>
                  </a:extLst>
                </a:gridCol>
              </a:tblGrid>
              <a:tr h="1428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GoodsApp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319614"/>
                  </a:ext>
                </a:extLst>
              </a:tr>
              <a:tr h="8400224">
                <a:tc>
                  <a:txBody>
                    <a:bodyPr/>
                    <a:lstStyle/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1353195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C5CD634-611E-4AE2-85A6-8EB48F6C2732}"/>
              </a:ext>
            </a:extLst>
          </p:cNvPr>
          <p:cNvSpPr txBox="1"/>
          <p:nvPr/>
        </p:nvSpPr>
        <p:spPr>
          <a:xfrm>
            <a:off x="17858901" y="719722"/>
            <a:ext cx="4929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Goods.java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en-US" altLang="ko-KR" sz="2000" dirty="0" err="1" smtClean="0">
                <a:sym typeface="Wingdings" pitchFamily="2" charset="2"/>
              </a:rPr>
              <a:t>Goods.class</a:t>
            </a:r>
            <a:endParaRPr lang="ko-KR" altLang="en-US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C5CD634-611E-4AE2-85A6-8EB48F6C2732}"/>
              </a:ext>
            </a:extLst>
          </p:cNvPr>
          <p:cNvSpPr txBox="1"/>
          <p:nvPr/>
        </p:nvSpPr>
        <p:spPr>
          <a:xfrm>
            <a:off x="27786959" y="5656919"/>
            <a:ext cx="5002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GoodsApp.java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en-US" altLang="ko-KR" sz="2000" dirty="0" err="1" smtClean="0">
                <a:sym typeface="Wingdings" pitchFamily="2" charset="2"/>
              </a:rPr>
              <a:t>GoodsApp.class</a:t>
            </a:r>
            <a:endParaRPr lang="ko-KR" altLang="en-US" sz="2000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16383000" y="0"/>
            <a:ext cx="0" cy="14801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41446" y="8933615"/>
            <a:ext cx="4448175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57945" y="818147"/>
            <a:ext cx="4448175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직사각형 40"/>
          <p:cNvSpPr/>
          <p:nvPr/>
        </p:nvSpPr>
        <p:spPr>
          <a:xfrm>
            <a:off x="9670383" y="-1466850"/>
            <a:ext cx="82296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smtClean="0"/>
              <a:t>public static void main(String[] </a:t>
            </a:r>
            <a:r>
              <a:rPr lang="en-US" altLang="ko-KR" sz="3200" b="1" dirty="0" err="1" smtClean="0"/>
              <a:t>args</a:t>
            </a:r>
            <a:r>
              <a:rPr lang="en-US" altLang="ko-KR" sz="3200" b="1" dirty="0" smtClean="0"/>
              <a:t>) {</a:t>
            </a:r>
          </a:p>
          <a:p>
            <a:r>
              <a:rPr lang="en-US" altLang="ko-KR" sz="3200" dirty="0" smtClean="0"/>
              <a:t>       </a:t>
            </a:r>
          </a:p>
          <a:p>
            <a:r>
              <a:rPr lang="en-US" altLang="ko-KR" sz="3200" dirty="0" smtClean="0"/>
              <a:t>	Goods camera = new Goods(“</a:t>
            </a:r>
            <a:r>
              <a:rPr lang="ko-KR" altLang="en-US" sz="3200" dirty="0" smtClean="0"/>
              <a:t>니콘</a:t>
            </a:r>
            <a:r>
              <a:rPr lang="en-US" altLang="ko-KR" sz="3200" dirty="0" smtClean="0"/>
              <a:t>”, 400000);</a:t>
            </a:r>
          </a:p>
          <a:p>
            <a:r>
              <a:rPr lang="en-US" altLang="ko-KR" sz="3200" dirty="0" smtClean="0"/>
              <a:t>     </a:t>
            </a:r>
            <a:r>
              <a:rPr lang="en-US" altLang="ko-KR" sz="3200" dirty="0" err="1" smtClean="0"/>
              <a:t>System.out.println</a:t>
            </a:r>
            <a:r>
              <a:rPr lang="en-US" altLang="ko-KR" sz="3200" dirty="0" smtClean="0"/>
              <a:t>(</a:t>
            </a:r>
            <a:r>
              <a:rPr lang="en-US" altLang="ko-KR" sz="3200" dirty="0" err="1" smtClean="0"/>
              <a:t>camera.toString</a:t>
            </a:r>
            <a:r>
              <a:rPr lang="en-US" altLang="ko-KR" sz="3200" dirty="0" smtClean="0"/>
              <a:t>())</a:t>
            </a:r>
            <a:endParaRPr lang="ko-KR" altLang="en-US" sz="3200" dirty="0" smtClean="0"/>
          </a:p>
          <a:p>
            <a:endParaRPr lang="en-US" altLang="ko-KR" sz="3200" dirty="0" smtClean="0"/>
          </a:p>
          <a:p>
            <a:r>
              <a:rPr lang="en-US" altLang="ko-KR" sz="3200" dirty="0" smtClean="0"/>
              <a:t>     Goods cup = new Goods();</a:t>
            </a:r>
          </a:p>
          <a:p>
            <a:r>
              <a:rPr lang="en-US" altLang="ko-KR" sz="3200" dirty="0" smtClean="0"/>
              <a:t>     </a:t>
            </a:r>
            <a:r>
              <a:rPr lang="en-US" altLang="ko-KR" sz="3200" dirty="0" err="1" smtClean="0"/>
              <a:t>cup.setName</a:t>
            </a:r>
            <a:r>
              <a:rPr lang="en-US" altLang="ko-KR" sz="3200" dirty="0" smtClean="0"/>
              <a:t>(“</a:t>
            </a:r>
            <a:r>
              <a:rPr lang="ko-KR" altLang="en-US" sz="3200" dirty="0" err="1" smtClean="0"/>
              <a:t>머그컵</a:t>
            </a:r>
            <a:r>
              <a:rPr lang="en-US" altLang="ko-KR" sz="3200" dirty="0" smtClean="0"/>
              <a:t>”);</a:t>
            </a:r>
          </a:p>
          <a:p>
            <a:r>
              <a:rPr lang="en-US" altLang="ko-KR" sz="3200" dirty="0" smtClean="0"/>
              <a:t>     </a:t>
            </a:r>
            <a:r>
              <a:rPr lang="en-US" altLang="ko-KR" sz="3200" dirty="0" err="1" smtClean="0"/>
              <a:t>cup.setPrice</a:t>
            </a:r>
            <a:r>
              <a:rPr lang="en-US" altLang="ko-KR" sz="3200" dirty="0" smtClean="0"/>
              <a:t>(2000);</a:t>
            </a:r>
          </a:p>
          <a:p>
            <a:r>
              <a:rPr lang="en-US" altLang="ko-KR" sz="3200" dirty="0" smtClean="0"/>
              <a:t>     </a:t>
            </a:r>
            <a:r>
              <a:rPr lang="en-US" altLang="ko-KR" sz="3200" dirty="0" err="1" smtClean="0"/>
              <a:t>System.out.println</a:t>
            </a:r>
            <a:r>
              <a:rPr lang="en-US" altLang="ko-KR" sz="3200" dirty="0" smtClean="0"/>
              <a:t>(</a:t>
            </a:r>
            <a:r>
              <a:rPr lang="en-US" altLang="ko-KR" sz="3200" dirty="0" err="1" smtClean="0"/>
              <a:t>cup.toString</a:t>
            </a:r>
            <a:r>
              <a:rPr lang="en-US" altLang="ko-KR" sz="3200" dirty="0" smtClean="0"/>
              <a:t>())</a:t>
            </a:r>
          </a:p>
          <a:p>
            <a:r>
              <a:rPr lang="en-US" altLang="ko-KR" sz="3200" dirty="0" smtClean="0"/>
              <a:t>	</a:t>
            </a:r>
            <a:endParaRPr lang="ko-KR" altLang="en-US" sz="3200" dirty="0" smtClean="0"/>
          </a:p>
          <a:p>
            <a:r>
              <a:rPr lang="en-US" altLang="ko-KR" sz="3200" dirty="0" smtClean="0"/>
              <a:t>}</a:t>
            </a:r>
            <a:endParaRPr lang="en-US" altLang="ko-KR" sz="3200" dirty="0" smtClean="0">
              <a:latin typeface="+mj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02FC176B-9E0B-41AF-B577-D03EC2C9B8A7}"/>
              </a:ext>
            </a:extLst>
          </p:cNvPr>
          <p:cNvSpPr/>
          <p:nvPr/>
        </p:nvSpPr>
        <p:spPr>
          <a:xfrm>
            <a:off x="6732360" y="2126144"/>
            <a:ext cx="1056081" cy="38511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0x224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5532723" y="1536672"/>
            <a:ext cx="2925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Goods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cup</a:t>
            </a:r>
            <a:endParaRPr lang="ko-KR" altLang="en-US" sz="3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A9079631-0760-4464-B09C-B4416253F04C}"/>
              </a:ext>
            </a:extLst>
          </p:cNvPr>
          <p:cNvSpPr txBox="1"/>
          <p:nvPr/>
        </p:nvSpPr>
        <p:spPr>
          <a:xfrm>
            <a:off x="8812178" y="4338865"/>
            <a:ext cx="1576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Goods</a:t>
            </a:r>
            <a:endParaRPr lang="ko-KR" altLang="en-US" sz="28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0EF50040-46D7-415F-BEC4-62CF4B66C682}"/>
              </a:ext>
            </a:extLst>
          </p:cNvPr>
          <p:cNvSpPr txBox="1"/>
          <p:nvPr/>
        </p:nvSpPr>
        <p:spPr>
          <a:xfrm>
            <a:off x="7658101" y="4392784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0x224</a:t>
            </a:r>
            <a:endParaRPr lang="ko-KR" altLang="en-US" b="1" dirty="0"/>
          </a:p>
        </p:txBody>
      </p:sp>
      <p:sp>
        <p:nvSpPr>
          <p:cNvPr id="50" name="사각형: 둥근 모서리 129">
            <a:extLst>
              <a:ext uri="{FF2B5EF4-FFF2-40B4-BE49-F238E27FC236}">
                <a16:creationId xmlns:a16="http://schemas.microsoft.com/office/drawing/2014/main" xmlns="" id="{7AA90E3F-9787-4E97-B517-53C8687B216C}"/>
              </a:ext>
            </a:extLst>
          </p:cNvPr>
          <p:cNvSpPr/>
          <p:nvPr/>
        </p:nvSpPr>
        <p:spPr>
          <a:xfrm>
            <a:off x="7755894" y="4819064"/>
            <a:ext cx="4774995" cy="8608178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private String name;  //</a:t>
            </a:r>
            <a:r>
              <a:rPr lang="ko-KR" altLang="en-US" b="1" dirty="0" err="1" smtClean="0">
                <a:solidFill>
                  <a:schemeClr val="tx1"/>
                </a:solidFill>
                <a:latin typeface="+mn-ea"/>
              </a:rPr>
              <a:t>머그컵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   </a:t>
            </a:r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price;       //2000</a:t>
            </a: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g/s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getName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 return name;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setName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(String name) {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 this.name = name;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getPrice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 return price;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setPrice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price) {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this.price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= price;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일반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return "Goods [name=" + name + ", price=" + price + "]";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78ED4EC-9EF8-450F-B735-4B6B9F2C00DA}"/>
              </a:ext>
            </a:extLst>
          </p:cNvPr>
          <p:cNvCxnSpPr>
            <a:cxnSpLocks/>
            <a:stCxn id="44" idx="2"/>
            <a:endCxn id="49" idx="0"/>
          </p:cNvCxnSpPr>
          <p:nvPr/>
        </p:nvCxnSpPr>
        <p:spPr>
          <a:xfrm>
            <a:off x="7260401" y="2511258"/>
            <a:ext cx="785050" cy="18815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68733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7773F267-C960-437B-B22E-12CF51189675}"/>
              </a:ext>
            </a:extLst>
          </p:cNvPr>
          <p:cNvSpPr txBox="1"/>
          <p:nvPr/>
        </p:nvSpPr>
        <p:spPr>
          <a:xfrm>
            <a:off x="1109433" y="757891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스태틱</a:t>
            </a:r>
            <a:endParaRPr lang="ko-KR" altLang="en-US" sz="12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04384326-509D-4CC7-A952-F0B83193D85E}"/>
              </a:ext>
            </a:extLst>
          </p:cNvPr>
          <p:cNvSpPr txBox="1"/>
          <p:nvPr/>
        </p:nvSpPr>
        <p:spPr>
          <a:xfrm>
            <a:off x="1109433" y="2395960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09D6FBA9-C51F-412A-B750-D1D8434A5373}"/>
              </a:ext>
            </a:extLst>
          </p:cNvPr>
          <p:cNvSpPr txBox="1"/>
          <p:nvPr/>
        </p:nvSpPr>
        <p:spPr>
          <a:xfrm>
            <a:off x="1109433" y="4749126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힙</a:t>
            </a:r>
            <a:endParaRPr lang="ko-KR" altLang="en-US" sz="1200" b="1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1180653" y="1141573"/>
            <a:ext cx="144784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1E270FF5-FB54-42FC-AE29-E44BC959F575}"/>
              </a:ext>
            </a:extLst>
          </p:cNvPr>
          <p:cNvCxnSpPr>
            <a:cxnSpLocks/>
          </p:cNvCxnSpPr>
          <p:nvPr/>
        </p:nvCxnSpPr>
        <p:spPr>
          <a:xfrm>
            <a:off x="1148964" y="3780292"/>
            <a:ext cx="146244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22640259" y="0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하드디스크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992474" y="0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메모리</a:t>
            </a:r>
            <a:endParaRPr lang="ko-KR" altLang="en-US" sz="1400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22189440" y="0"/>
            <a:ext cx="0" cy="14801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32888016" y="0"/>
          <a:ext cx="3111722" cy="316992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111722"/>
              </a:tblGrid>
              <a:tr h="1475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클래스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26345">
                <a:tc>
                  <a:txBody>
                    <a:bodyPr/>
                    <a:lstStyle/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 getter/setter</a:t>
                      </a:r>
                    </a:p>
                    <a:p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-  </a:t>
                      </a:r>
                      <a:r>
                        <a:rPr lang="ko-KR" altLang="en-US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TextBox 123">
            <a:extLst>
              <a:ext uri="{FF2B5EF4-FFF2-40B4-BE49-F238E27FC236}">
                <a16:creationId xmlns:lc="http://schemas.openxmlformats.org/drawingml/2006/lockedCanvas" xmlns=""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3940527" y="4886246"/>
            <a:ext cx="1576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 smtClean="0"/>
              <a:t>Point</a:t>
            </a:r>
            <a:endParaRPr lang="ko-KR" altLang="en-US" sz="2800" b="1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lc="http://schemas.openxmlformats.org/drawingml/2006/lockedCanvas" xmlns="" xmlns:a16="http://schemas.microsoft.com/office/drawing/2014/main" id="{C78ED4EC-9EF8-450F-B735-4B6B9F2C00DA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 flipH="1">
            <a:off x="3173800" y="2503181"/>
            <a:ext cx="551458" cy="24369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lc="http://schemas.openxmlformats.org/drawingml/2006/lockedCanvas" xmlns="" xmlns:a16="http://schemas.microsoft.com/office/drawing/2014/main" id="{02FC176B-9E0B-41AF-B577-D03EC2C9B8A7}"/>
              </a:ext>
            </a:extLst>
          </p:cNvPr>
          <p:cNvSpPr/>
          <p:nvPr/>
        </p:nvSpPr>
        <p:spPr>
          <a:xfrm>
            <a:off x="3197217" y="2118067"/>
            <a:ext cx="1056081" cy="38511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chemeClr val="tx1"/>
                </a:solidFill>
                <a:latin typeface="+mj-ea"/>
                <a:ea typeface="+mj-ea"/>
              </a:rPr>
              <a:t>0x222</a:t>
            </a:r>
            <a:endParaRPr lang="ko-KR" altLang="en-US" sz="2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3" name="TextBox 130">
            <a:extLst>
              <a:ext uri="{FF2B5EF4-FFF2-40B4-BE49-F238E27FC236}">
                <a16:creationId xmlns:lc="http://schemas.openxmlformats.org/drawingml/2006/lockedCanvas" xmlns="" xmlns:a16="http://schemas.microsoft.com/office/drawing/2014/main" id="{0EF50040-46D7-415F-BEC4-62CF4B66C682}"/>
              </a:ext>
            </a:extLst>
          </p:cNvPr>
          <p:cNvSpPr txBox="1"/>
          <p:nvPr/>
        </p:nvSpPr>
        <p:spPr>
          <a:xfrm>
            <a:off x="2786450" y="4940165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0x222</a:t>
            </a:r>
            <a:endParaRPr lang="ko-KR" altLang="en-US" b="1" dirty="0"/>
          </a:p>
        </p:txBody>
      </p:sp>
      <p:sp>
        <p:nvSpPr>
          <p:cNvPr id="54" name="TextBox 136">
            <a:extLst>
              <a:ext uri="{FF2B5EF4-FFF2-40B4-BE49-F238E27FC236}">
                <a16:creationId xmlns:lc="http://schemas.openxmlformats.org/drawingml/2006/lockedCanvas" xmlns="" xmlns:a16="http://schemas.microsoft.com/office/drawing/2014/main" id="{4A8D1BF5-4929-47C8-9110-F41C5DBD4F8C}"/>
              </a:ext>
            </a:extLst>
          </p:cNvPr>
          <p:cNvSpPr txBox="1"/>
          <p:nvPr/>
        </p:nvSpPr>
        <p:spPr>
          <a:xfrm>
            <a:off x="2337473" y="1626853"/>
            <a:ext cx="2544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 smtClean="0"/>
              <a:t>Point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p01</a:t>
            </a:r>
            <a:endParaRPr lang="ko-KR" altLang="en-US" sz="2800" dirty="0"/>
          </a:p>
        </p:txBody>
      </p:sp>
      <p:sp>
        <p:nvSpPr>
          <p:cNvPr id="55" name="사각형: 둥근 모서리 129">
            <a:extLst>
              <a:ext uri="{FF2B5EF4-FFF2-40B4-BE49-F238E27FC236}">
                <a16:creationId xmlns:lc="http://schemas.openxmlformats.org/drawingml/2006/lockedCanvas" xmlns=""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2884242" y="5366445"/>
            <a:ext cx="6168318" cy="24055720"/>
          </a:xfrm>
          <a:prstGeom prst="roundRect">
            <a:avLst>
              <a:gd name="adj" fmla="val 2100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 x; //3</a:t>
            </a:r>
          </a:p>
          <a:p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u="sng" dirty="0" smtClean="0">
                <a:solidFill>
                  <a:schemeClr val="tx1"/>
                </a:solidFill>
                <a:latin typeface="+mn-ea"/>
              </a:rPr>
              <a:t>y; //6</a:t>
            </a:r>
          </a:p>
          <a:p>
            <a:endParaRPr lang="ko-KR" altLang="en-US" sz="2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2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 smtClean="0">
                <a:solidFill>
                  <a:schemeClr val="tx1"/>
                </a:solidFill>
                <a:latin typeface="+mn-ea"/>
              </a:rPr>
              <a:t>메소드</a:t>
            </a:r>
            <a:endParaRPr lang="ko-KR" altLang="en-US" sz="2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setX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 x){</a:t>
            </a:r>
          </a:p>
          <a:p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this.x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 = x;</a:t>
            </a:r>
          </a:p>
          <a:p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2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getX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(){</a:t>
            </a:r>
          </a:p>
          <a:p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    return x;</a:t>
            </a:r>
          </a:p>
          <a:p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} </a:t>
            </a:r>
          </a:p>
          <a:p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setY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 y) {</a:t>
            </a:r>
          </a:p>
          <a:p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this.y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 = y;</a:t>
            </a:r>
          </a:p>
          <a:p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2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getY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    return y;</a:t>
            </a:r>
          </a:p>
          <a:p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2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800" b="1" dirty="0" smtClean="0">
                <a:solidFill>
                  <a:srgbClr val="C00000"/>
                </a:solidFill>
                <a:latin typeface="+mn-ea"/>
              </a:rPr>
              <a:t>public void </a:t>
            </a:r>
            <a:r>
              <a:rPr lang="en-US" altLang="ko-KR" sz="4000" b="1" dirty="0" smtClean="0">
                <a:solidFill>
                  <a:srgbClr val="C00000"/>
                </a:solidFill>
                <a:latin typeface="+mn-ea"/>
              </a:rPr>
              <a:t>draw</a:t>
            </a:r>
            <a:r>
              <a:rPr lang="en-US" altLang="ko-KR" sz="2800" b="1" dirty="0" smtClean="0">
                <a:solidFill>
                  <a:srgbClr val="C00000"/>
                </a:solidFill>
                <a:latin typeface="+mn-ea"/>
              </a:rPr>
              <a:t>() {</a:t>
            </a:r>
          </a:p>
          <a:p>
            <a:r>
              <a:rPr lang="en-US" altLang="ko-KR" sz="2800" b="1" dirty="0" smtClean="0">
                <a:solidFill>
                  <a:srgbClr val="C00000"/>
                </a:solidFill>
                <a:latin typeface="+mn-ea"/>
              </a:rPr>
              <a:t>    </a:t>
            </a:r>
            <a:r>
              <a:rPr lang="en-US" altLang="ko-KR" sz="2800" b="1" dirty="0" err="1" smtClean="0">
                <a:solidFill>
                  <a:srgbClr val="C00000"/>
                </a:solidFill>
                <a:latin typeface="+mn-ea"/>
              </a:rPr>
              <a:t>System.</a:t>
            </a:r>
            <a:r>
              <a:rPr lang="en-US" altLang="ko-KR" sz="2800" b="1" i="1" dirty="0" err="1" smtClean="0">
                <a:solidFill>
                  <a:srgbClr val="C00000"/>
                </a:solidFill>
                <a:latin typeface="+mn-ea"/>
              </a:rPr>
              <a:t>out.println</a:t>
            </a:r>
            <a:r>
              <a:rPr lang="en-US" altLang="ko-KR" sz="2800" b="1" i="1" dirty="0" smtClean="0">
                <a:solidFill>
                  <a:srgbClr val="C00000"/>
                </a:solidFill>
                <a:latin typeface="+mn-ea"/>
              </a:rPr>
              <a:t>("</a:t>
            </a:r>
            <a:r>
              <a:rPr lang="ko-KR" altLang="en-US" sz="2800" b="1" i="1" dirty="0" smtClean="0">
                <a:solidFill>
                  <a:srgbClr val="C00000"/>
                </a:solidFill>
                <a:latin typeface="+mn-ea"/>
              </a:rPr>
              <a:t>점</a:t>
            </a:r>
            <a:r>
              <a:rPr lang="en-US" altLang="ko-KR" sz="2800" b="1" i="1" dirty="0" smtClean="0">
                <a:solidFill>
                  <a:srgbClr val="C00000"/>
                </a:solidFill>
                <a:latin typeface="+mn-ea"/>
              </a:rPr>
              <a:t>[x=" + x + ", y=" + y +"]</a:t>
            </a:r>
            <a:r>
              <a:rPr lang="ko-KR" altLang="en-US" sz="2800" b="1" i="1" dirty="0" smtClean="0">
                <a:solidFill>
                  <a:srgbClr val="C00000"/>
                </a:solidFill>
                <a:latin typeface="+mn-ea"/>
              </a:rPr>
              <a:t>을 그렸습니다</a:t>
            </a:r>
            <a:r>
              <a:rPr lang="en-US" altLang="ko-KR" sz="2800" b="1" i="1" dirty="0" smtClean="0">
                <a:solidFill>
                  <a:srgbClr val="C00000"/>
                </a:solidFill>
                <a:latin typeface="+mn-ea"/>
              </a:rPr>
              <a:t>.");</a:t>
            </a:r>
          </a:p>
          <a:p>
            <a:endParaRPr lang="ko-KR" altLang="en-US" sz="28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ko-KR" sz="2800" b="1" dirty="0" smtClean="0">
                <a:solidFill>
                  <a:srgbClr val="C00000"/>
                </a:solidFill>
                <a:latin typeface="+mn-ea"/>
              </a:rPr>
              <a:t>}</a:t>
            </a:r>
          </a:p>
          <a:p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800" b="1" dirty="0" smtClean="0">
                <a:solidFill>
                  <a:srgbClr val="0070C0"/>
                </a:solidFill>
                <a:latin typeface="+mn-ea"/>
              </a:rPr>
              <a:t>//action=true </a:t>
            </a:r>
            <a:r>
              <a:rPr lang="ko-KR" altLang="en-US" sz="2800" b="1" dirty="0" err="1" smtClean="0">
                <a:solidFill>
                  <a:srgbClr val="0070C0"/>
                </a:solidFill>
                <a:latin typeface="+mn-ea"/>
              </a:rPr>
              <a:t>그리는기능</a:t>
            </a:r>
            <a:r>
              <a:rPr lang="ko-KR" altLang="en-US" sz="2800" b="1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800" b="1" dirty="0" smtClean="0">
                <a:solidFill>
                  <a:srgbClr val="0070C0"/>
                </a:solidFill>
                <a:latin typeface="+mn-ea"/>
              </a:rPr>
              <a:t>,   action=false </a:t>
            </a:r>
            <a:r>
              <a:rPr lang="ko-KR" altLang="en-US" sz="2800" b="1" dirty="0" smtClean="0">
                <a:solidFill>
                  <a:srgbClr val="0070C0"/>
                </a:solidFill>
                <a:latin typeface="+mn-ea"/>
              </a:rPr>
              <a:t>지우는 기능</a:t>
            </a:r>
          </a:p>
          <a:p>
            <a:r>
              <a:rPr lang="en-US" altLang="ko-KR" sz="2800" b="1" dirty="0" smtClean="0">
                <a:solidFill>
                  <a:srgbClr val="0070C0"/>
                </a:solidFill>
                <a:latin typeface="+mn-ea"/>
              </a:rPr>
              <a:t>public void </a:t>
            </a:r>
            <a:r>
              <a:rPr lang="en-US" altLang="ko-KR" sz="4000" b="1" u="sng" dirty="0" smtClean="0">
                <a:solidFill>
                  <a:srgbClr val="0070C0"/>
                </a:solidFill>
                <a:latin typeface="+mn-ea"/>
              </a:rPr>
              <a:t>draw</a:t>
            </a:r>
            <a:r>
              <a:rPr lang="en-US" altLang="ko-KR" sz="2800" b="1" u="sng" dirty="0" smtClean="0">
                <a:solidFill>
                  <a:srgbClr val="0070C0"/>
                </a:solidFill>
                <a:latin typeface="+mn-ea"/>
              </a:rPr>
              <a:t>(</a:t>
            </a:r>
            <a:r>
              <a:rPr lang="en-US" altLang="ko-KR" sz="2800" b="1" u="sng" dirty="0" err="1" smtClean="0">
                <a:solidFill>
                  <a:srgbClr val="0070C0"/>
                </a:solidFill>
                <a:latin typeface="+mn-ea"/>
              </a:rPr>
              <a:t>boolean</a:t>
            </a:r>
            <a:r>
              <a:rPr lang="en-US" altLang="ko-KR" sz="2800" b="1" u="sng" dirty="0" smtClean="0">
                <a:solidFill>
                  <a:srgbClr val="0070C0"/>
                </a:solidFill>
                <a:latin typeface="+mn-ea"/>
              </a:rPr>
              <a:t> action) {</a:t>
            </a:r>
          </a:p>
          <a:p>
            <a:r>
              <a:rPr lang="en-US" altLang="ko-KR" sz="2800" b="1" dirty="0" smtClean="0">
                <a:solidFill>
                  <a:srgbClr val="0070C0"/>
                </a:solidFill>
                <a:latin typeface="+mn-ea"/>
              </a:rPr>
              <a:t>    if(action == true) {</a:t>
            </a:r>
          </a:p>
          <a:p>
            <a:r>
              <a:rPr lang="en-US" altLang="ko-KR" sz="2800" b="1" dirty="0" smtClean="0">
                <a:solidFill>
                  <a:srgbClr val="0070C0"/>
                </a:solidFill>
                <a:latin typeface="+mn-ea"/>
              </a:rPr>
              <a:t>        </a:t>
            </a:r>
            <a:r>
              <a:rPr lang="en-US" altLang="ko-KR" sz="2800" b="1" dirty="0" err="1" smtClean="0">
                <a:solidFill>
                  <a:srgbClr val="0070C0"/>
                </a:solidFill>
                <a:latin typeface="+mn-ea"/>
              </a:rPr>
              <a:t>System.</a:t>
            </a:r>
            <a:r>
              <a:rPr lang="en-US" altLang="ko-KR" sz="2800" b="1" i="1" dirty="0" err="1" smtClean="0">
                <a:solidFill>
                  <a:srgbClr val="0070C0"/>
                </a:solidFill>
                <a:latin typeface="+mn-ea"/>
              </a:rPr>
              <a:t>out.println</a:t>
            </a:r>
            <a:r>
              <a:rPr lang="en-US" altLang="ko-KR" sz="2800" b="1" i="1" dirty="0" smtClean="0">
                <a:solidFill>
                  <a:srgbClr val="0070C0"/>
                </a:solidFill>
                <a:latin typeface="+mn-ea"/>
              </a:rPr>
              <a:t>("</a:t>
            </a:r>
            <a:r>
              <a:rPr lang="ko-KR" altLang="en-US" sz="2800" b="1" i="1" dirty="0" smtClean="0">
                <a:solidFill>
                  <a:srgbClr val="0070C0"/>
                </a:solidFill>
                <a:latin typeface="+mn-ea"/>
              </a:rPr>
              <a:t>점</a:t>
            </a:r>
            <a:r>
              <a:rPr lang="en-US" altLang="ko-KR" sz="2800" b="1" i="1" dirty="0" smtClean="0">
                <a:solidFill>
                  <a:srgbClr val="0070C0"/>
                </a:solidFill>
                <a:latin typeface="+mn-ea"/>
              </a:rPr>
              <a:t>[x=" + x + ", y=" + y </a:t>
            </a:r>
            <a:br>
              <a:rPr lang="en-US" altLang="ko-KR" sz="2800" b="1" i="1" dirty="0" smtClean="0">
                <a:solidFill>
                  <a:srgbClr val="0070C0"/>
                </a:solidFill>
                <a:latin typeface="+mn-ea"/>
              </a:rPr>
            </a:br>
            <a:r>
              <a:rPr lang="en-US" altLang="ko-KR" sz="2800" b="1" i="1" dirty="0" smtClean="0">
                <a:solidFill>
                  <a:srgbClr val="0070C0"/>
                </a:solidFill>
                <a:latin typeface="+mn-ea"/>
              </a:rPr>
              <a:t>        +"]</a:t>
            </a:r>
            <a:r>
              <a:rPr lang="ko-KR" altLang="en-US" sz="2800" b="1" i="1" dirty="0" smtClean="0">
                <a:solidFill>
                  <a:srgbClr val="0070C0"/>
                </a:solidFill>
                <a:latin typeface="+mn-ea"/>
              </a:rPr>
              <a:t>을 그렸습니다</a:t>
            </a:r>
            <a:r>
              <a:rPr lang="en-US" altLang="ko-KR" sz="2800" b="1" i="1" dirty="0" smtClean="0">
                <a:solidFill>
                  <a:srgbClr val="0070C0"/>
                </a:solidFill>
                <a:latin typeface="+mn-ea"/>
              </a:rPr>
              <a:t>.");</a:t>
            </a:r>
            <a:r>
              <a:rPr lang="en-US" altLang="ko-KR" sz="2800" b="1" dirty="0" smtClean="0">
                <a:solidFill>
                  <a:srgbClr val="0070C0"/>
                </a:solidFill>
                <a:latin typeface="+mn-ea"/>
              </a:rPr>
              <a:t/>
            </a:r>
            <a:br>
              <a:rPr lang="en-US" altLang="ko-KR" sz="2800" b="1" dirty="0" smtClean="0">
                <a:solidFill>
                  <a:srgbClr val="0070C0"/>
                </a:solidFill>
                <a:latin typeface="+mn-ea"/>
              </a:rPr>
            </a:br>
            <a:r>
              <a:rPr lang="en-US" altLang="ko-KR" sz="2800" b="1" dirty="0" smtClean="0">
                <a:solidFill>
                  <a:srgbClr val="0070C0"/>
                </a:solidFill>
                <a:latin typeface="+mn-ea"/>
              </a:rPr>
              <a:t>    }else if(action == false) {</a:t>
            </a:r>
          </a:p>
          <a:p>
            <a:r>
              <a:rPr lang="en-US" altLang="ko-KR" sz="2800" b="1" dirty="0" smtClean="0">
                <a:solidFill>
                  <a:srgbClr val="0070C0"/>
                </a:solidFill>
                <a:latin typeface="+mn-ea"/>
              </a:rPr>
              <a:t>        </a:t>
            </a:r>
            <a:r>
              <a:rPr lang="en-US" altLang="ko-KR" sz="2800" b="1" dirty="0" err="1" smtClean="0">
                <a:solidFill>
                  <a:srgbClr val="0070C0"/>
                </a:solidFill>
                <a:latin typeface="+mn-ea"/>
              </a:rPr>
              <a:t>System.</a:t>
            </a:r>
            <a:r>
              <a:rPr lang="en-US" altLang="ko-KR" sz="2800" b="1" i="1" dirty="0" err="1" smtClean="0">
                <a:solidFill>
                  <a:srgbClr val="0070C0"/>
                </a:solidFill>
                <a:latin typeface="+mn-ea"/>
              </a:rPr>
              <a:t>out.println</a:t>
            </a:r>
            <a:r>
              <a:rPr lang="en-US" altLang="ko-KR" sz="2800" b="1" i="1" dirty="0" smtClean="0">
                <a:solidFill>
                  <a:srgbClr val="0070C0"/>
                </a:solidFill>
                <a:latin typeface="+mn-ea"/>
              </a:rPr>
              <a:t>("</a:t>
            </a:r>
            <a:r>
              <a:rPr lang="ko-KR" altLang="en-US" sz="2800" b="1" i="1" dirty="0" smtClean="0">
                <a:solidFill>
                  <a:srgbClr val="0070C0"/>
                </a:solidFill>
                <a:latin typeface="+mn-ea"/>
              </a:rPr>
              <a:t>점</a:t>
            </a:r>
            <a:r>
              <a:rPr lang="en-US" altLang="ko-KR" sz="2800" b="1" i="1" dirty="0" smtClean="0">
                <a:solidFill>
                  <a:srgbClr val="0070C0"/>
                </a:solidFill>
                <a:latin typeface="+mn-ea"/>
              </a:rPr>
              <a:t>[x=" + </a:t>
            </a:r>
            <a:r>
              <a:rPr lang="en-US" altLang="ko-KR" sz="2800" b="1" i="1" dirty="0" err="1" smtClean="0">
                <a:solidFill>
                  <a:srgbClr val="0070C0"/>
                </a:solidFill>
                <a:latin typeface="+mn-ea"/>
              </a:rPr>
              <a:t>this.getX</a:t>
            </a:r>
            <a:r>
              <a:rPr lang="en-US" altLang="ko-KR" sz="2800" b="1" i="1" dirty="0" smtClean="0">
                <a:solidFill>
                  <a:srgbClr val="0070C0"/>
                </a:solidFill>
                <a:latin typeface="+mn-ea"/>
              </a:rPr>
              <a:t>() + ", y=" + y</a:t>
            </a:r>
            <a:br>
              <a:rPr lang="en-US" altLang="ko-KR" sz="2800" b="1" i="1" dirty="0" smtClean="0">
                <a:solidFill>
                  <a:srgbClr val="0070C0"/>
                </a:solidFill>
                <a:latin typeface="+mn-ea"/>
              </a:rPr>
            </a:br>
            <a:r>
              <a:rPr lang="en-US" altLang="ko-KR" sz="2800" b="1" i="1" dirty="0" smtClean="0">
                <a:solidFill>
                  <a:srgbClr val="0070C0"/>
                </a:solidFill>
                <a:latin typeface="+mn-ea"/>
              </a:rPr>
              <a:t>        +"]</a:t>
            </a:r>
            <a:r>
              <a:rPr lang="ko-KR" altLang="en-US" sz="2800" b="1" i="1" dirty="0" smtClean="0">
                <a:solidFill>
                  <a:srgbClr val="0070C0"/>
                </a:solidFill>
                <a:latin typeface="+mn-ea"/>
              </a:rPr>
              <a:t>을 지웠습니다</a:t>
            </a:r>
            <a:r>
              <a:rPr lang="en-US" altLang="ko-KR" sz="2800" b="1" i="1" dirty="0" smtClean="0">
                <a:solidFill>
                  <a:srgbClr val="0070C0"/>
                </a:solidFill>
                <a:latin typeface="+mn-ea"/>
              </a:rPr>
              <a:t>.");</a:t>
            </a:r>
          </a:p>
          <a:p>
            <a:r>
              <a:rPr lang="en-US" altLang="ko-KR" sz="2800" b="1" dirty="0" smtClean="0">
                <a:solidFill>
                  <a:srgbClr val="0070C0"/>
                </a:solidFill>
                <a:latin typeface="+mn-ea"/>
              </a:rPr>
              <a:t>    }else {</a:t>
            </a:r>
          </a:p>
          <a:p>
            <a:r>
              <a:rPr lang="en-US" altLang="ko-KR" sz="2800" b="1" dirty="0" smtClean="0">
                <a:solidFill>
                  <a:srgbClr val="0070C0"/>
                </a:solidFill>
                <a:latin typeface="+mn-ea"/>
              </a:rPr>
              <a:t>        </a:t>
            </a:r>
            <a:r>
              <a:rPr lang="en-US" altLang="ko-KR" sz="2800" b="1" dirty="0" err="1" smtClean="0">
                <a:solidFill>
                  <a:srgbClr val="0070C0"/>
                </a:solidFill>
                <a:latin typeface="+mn-ea"/>
              </a:rPr>
              <a:t>System.</a:t>
            </a:r>
            <a:r>
              <a:rPr lang="en-US" altLang="ko-KR" sz="2800" b="1" i="1" dirty="0" err="1" smtClean="0">
                <a:solidFill>
                  <a:srgbClr val="0070C0"/>
                </a:solidFill>
                <a:latin typeface="+mn-ea"/>
              </a:rPr>
              <a:t>out.println</a:t>
            </a:r>
            <a:r>
              <a:rPr lang="en-US" altLang="ko-KR" sz="2800" b="1" i="1" dirty="0" smtClean="0">
                <a:solidFill>
                  <a:srgbClr val="0070C0"/>
                </a:solidFill>
                <a:latin typeface="+mn-ea"/>
              </a:rPr>
              <a:t>("</a:t>
            </a:r>
            <a:r>
              <a:rPr lang="ko-KR" altLang="en-US" sz="2800" b="1" i="1" dirty="0" smtClean="0">
                <a:solidFill>
                  <a:srgbClr val="0070C0"/>
                </a:solidFill>
                <a:latin typeface="+mn-ea"/>
              </a:rPr>
              <a:t>잘못된 입력</a:t>
            </a:r>
            <a:r>
              <a:rPr lang="en-US" altLang="ko-KR" sz="2800" b="1" i="1" dirty="0" smtClean="0">
                <a:solidFill>
                  <a:srgbClr val="0070C0"/>
                </a:solidFill>
                <a:latin typeface="+mn-ea"/>
              </a:rPr>
              <a:t>");</a:t>
            </a:r>
          </a:p>
          <a:p>
            <a:r>
              <a:rPr lang="en-US" altLang="ko-KR" sz="2800" b="1" dirty="0" smtClean="0">
                <a:solidFill>
                  <a:srgbClr val="0070C0"/>
                </a:solidFill>
                <a:latin typeface="+mn-ea"/>
              </a:rPr>
              <a:t>    }</a:t>
            </a:r>
            <a:endParaRPr lang="ko-KR" altLang="en-US" sz="2800" b="1" dirty="0" smtClean="0">
              <a:solidFill>
                <a:srgbClr val="0070C0"/>
              </a:solidFill>
            </a:endParaRPr>
          </a:p>
          <a:p>
            <a:r>
              <a:rPr lang="en-US" altLang="ko-KR" sz="2800" b="1" dirty="0" smtClean="0">
                <a:solidFill>
                  <a:srgbClr val="0070C0"/>
                </a:solidFill>
              </a:rPr>
              <a:t>}</a:t>
            </a:r>
            <a:endParaRPr lang="en-US" altLang="ko-KR" sz="2800" b="1" dirty="0" smtClean="0">
              <a:solidFill>
                <a:srgbClr val="0070C0"/>
              </a:solidFill>
              <a:latin typeface="+mn-ea"/>
            </a:endParaRPr>
          </a:p>
          <a:p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800" dirty="0" smtClean="0">
                <a:solidFill>
                  <a:schemeClr val="tx1"/>
                </a:solidFill>
              </a:rPr>
              <a:t>@Override</a:t>
            </a:r>
          </a:p>
          <a:p>
            <a:r>
              <a:rPr lang="en-US" altLang="ko-KR" sz="2800" b="1" dirty="0" smtClean="0">
                <a:solidFill>
                  <a:schemeClr val="tx1"/>
                </a:solidFill>
              </a:rPr>
              <a:t>public String </a:t>
            </a:r>
            <a:r>
              <a:rPr lang="en-US" altLang="ko-KR" sz="2800" b="1" dirty="0" err="1" smtClean="0">
                <a:solidFill>
                  <a:schemeClr val="tx1"/>
                </a:solidFill>
              </a:rPr>
              <a:t>toString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2800" b="1" dirty="0" smtClean="0">
                <a:solidFill>
                  <a:schemeClr val="tx1"/>
                </a:solidFill>
              </a:rPr>
              <a:t>    return "Point [x=" + x + ", y=" + y + "]";</a:t>
            </a:r>
          </a:p>
          <a:p>
            <a:r>
              <a:rPr lang="en-US" altLang="ko-KR" sz="2800" dirty="0" smtClean="0">
                <a:solidFill>
                  <a:schemeClr val="tx1"/>
                </a:solidFill>
              </a:rPr>
              <a:t>}</a:t>
            </a:r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/>
        </p:nvGraphicFramePr>
        <p:xfrm>
          <a:off x="23942677" y="692729"/>
          <a:ext cx="7604123" cy="258470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604123"/>
              </a:tblGrid>
              <a:tr h="1475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Point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37830">
                <a:tc>
                  <a:txBody>
                    <a:bodyPr/>
                    <a:lstStyle/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2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x;</a:t>
                      </a:r>
                    </a:p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2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400" b="0" u="sng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y;</a:t>
                      </a:r>
                    </a:p>
                    <a:p>
                      <a:endParaRPr lang="ko-KR" altLang="en-US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Point(){   </a:t>
                      </a:r>
                    </a:p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해당클래스를 메모리에 올리는 일</a:t>
                      </a:r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altLang="ko-KR" sz="2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Point(</a:t>
                      </a:r>
                      <a:r>
                        <a:rPr lang="en-US" altLang="ko-KR" sz="24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2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x){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//</a:t>
                      </a:r>
                      <a:r>
                        <a:rPr lang="ko-KR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해당클래스를 메모리에 올리는 일</a:t>
                      </a:r>
                      <a:endParaRPr lang="en-US" altLang="ko-KR" sz="24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24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this.x</a:t>
                      </a:r>
                      <a:r>
                        <a:rPr lang="en-US" altLang="ko-KR" sz="2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x;</a:t>
                      </a:r>
                    </a:p>
                    <a:p>
                      <a:r>
                        <a:rPr lang="en-US" altLang="ko-KR" sz="2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fr-FR" altLang="ko-KR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Point(int x, int y) {   </a:t>
                      </a:r>
                    </a:p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</a:t>
                      </a:r>
                      <a:r>
                        <a:rPr lang="ko-KR" alt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해당클래스를 메모리에 올리는 일</a:t>
                      </a:r>
                    </a:p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2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this.x</a:t>
                      </a:r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x;</a:t>
                      </a:r>
                    </a:p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2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this.y</a:t>
                      </a:r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y;</a:t>
                      </a:r>
                    </a:p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endParaRPr lang="ko-KR" altLang="en-US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2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setX</a:t>
                      </a:r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2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x){</a:t>
                      </a:r>
                    </a:p>
                    <a:p>
                      <a:r>
                        <a:rPr lang="en-US" altLang="ko-KR" sz="24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2400" b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this.x</a:t>
                      </a:r>
                      <a:r>
                        <a:rPr lang="en-US" altLang="ko-KR" sz="24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x</a:t>
                      </a:r>
                    </a:p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2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getX</a:t>
                      </a:r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x;</a:t>
                      </a:r>
                    </a:p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r>
                        <a:rPr lang="en-US" altLang="ko-KR" sz="2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2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setY</a:t>
                      </a:r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2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y) {</a:t>
                      </a:r>
                    </a:p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2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this.y</a:t>
                      </a:r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y;</a:t>
                      </a:r>
                    </a:p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2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getY</a:t>
                      </a:r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y;</a:t>
                      </a:r>
                    </a:p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1" kern="12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3600" b="1" kern="12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draw</a:t>
                      </a:r>
                      <a:r>
                        <a:rPr lang="en-US" altLang="ko-KR" sz="2400" b="1" kern="12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2400" b="1" kern="12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2400" b="1" kern="120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2400" b="1" i="1" kern="120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2400" b="1" i="1" kern="12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2400" b="1" i="1" kern="12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  <a:r>
                        <a:rPr lang="en-US" altLang="ko-KR" sz="2400" b="1" i="1" kern="12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[x=" + x + ", y=" + y +"]</a:t>
                      </a:r>
                      <a:r>
                        <a:rPr lang="ko-KR" altLang="en-US" sz="2400" b="1" i="1" kern="12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을 그렸습니다</a:t>
                      </a:r>
                      <a:r>
                        <a:rPr lang="en-US" altLang="ko-KR" sz="2400" b="1" i="1" kern="12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.");</a:t>
                      </a:r>
                    </a:p>
                    <a:p>
                      <a:endParaRPr lang="ko-KR" altLang="en-US" sz="2400" b="1" kern="120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1" kern="12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//action=true </a:t>
                      </a:r>
                      <a:r>
                        <a:rPr lang="ko-KR" altLang="en-US" sz="2400" b="1" kern="12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그리는기능</a:t>
                      </a:r>
                      <a:r>
                        <a:rPr lang="ko-KR" altLang="en-US" sz="2400" b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400" b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,   action=false </a:t>
                      </a:r>
                      <a:r>
                        <a:rPr lang="ko-KR" altLang="en-US" sz="2400" b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지우는 기능</a:t>
                      </a:r>
                    </a:p>
                    <a:p>
                      <a:r>
                        <a:rPr lang="en-US" altLang="ko-KR" sz="2400" b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3600" b="1" u="sng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draw</a:t>
                      </a:r>
                      <a:r>
                        <a:rPr lang="en-US" altLang="ko-KR" sz="2400" b="1" u="sng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2400" b="1" u="sng" kern="12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2400" b="1" u="sng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 action) {</a:t>
                      </a:r>
                    </a:p>
                    <a:p>
                      <a:r>
                        <a:rPr lang="en-US" altLang="ko-KR" sz="2400" b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    if(action == true) {</a:t>
                      </a:r>
                    </a:p>
                    <a:p>
                      <a:r>
                        <a:rPr lang="en-US" altLang="ko-KR" sz="2400" b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2400" b="1" kern="12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2400" b="1" i="1" kern="12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2400" b="1" i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2400" b="1" i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  <a:r>
                        <a:rPr lang="en-US" altLang="ko-KR" sz="2400" b="1" i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[x=" + </a:t>
                      </a:r>
                      <a:r>
                        <a:rPr lang="en-US" altLang="ko-KR" sz="2400" b="1" i="1" kern="120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this.getX</a:t>
                      </a:r>
                      <a:r>
                        <a:rPr lang="en-US" altLang="ko-KR" sz="2400" b="1" i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() + ", y=" + y </a:t>
                      </a:r>
                      <a:br>
                        <a:rPr lang="en-US" altLang="ko-KR" sz="2400" b="1" i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2400" b="1" i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        +"]</a:t>
                      </a:r>
                      <a:r>
                        <a:rPr lang="ko-KR" altLang="en-US" sz="2400" b="1" i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을 그렸습니다</a:t>
                      </a:r>
                      <a:r>
                        <a:rPr lang="en-US" altLang="ko-KR" sz="2400" b="1" i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.");</a:t>
                      </a:r>
                      <a:r>
                        <a:rPr lang="en-US" altLang="ko-KR" sz="2400" b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2400" b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2400" b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    }else if(action == false) {</a:t>
                      </a:r>
                    </a:p>
                    <a:p>
                      <a:r>
                        <a:rPr lang="en-US" altLang="ko-KR" sz="2400" b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2400" b="1" kern="12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2400" b="1" i="1" kern="12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2400" b="1" i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2400" b="1" i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  <a:r>
                        <a:rPr lang="en-US" altLang="ko-KR" sz="2400" b="1" i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[x=" + x + ", y=" + y</a:t>
                      </a:r>
                      <a:br>
                        <a:rPr lang="en-US" altLang="ko-KR" sz="2400" b="1" i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2400" b="1" i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        +"]</a:t>
                      </a:r>
                      <a:r>
                        <a:rPr lang="ko-KR" altLang="en-US" sz="2400" b="1" i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을 지웠습니다</a:t>
                      </a:r>
                      <a:r>
                        <a:rPr lang="en-US" altLang="ko-KR" sz="2400" b="1" i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.");</a:t>
                      </a:r>
                    </a:p>
                    <a:p>
                      <a:r>
                        <a:rPr lang="en-US" altLang="ko-KR" sz="2400" b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    }else {</a:t>
                      </a:r>
                    </a:p>
                    <a:p>
                      <a:r>
                        <a:rPr lang="en-US" altLang="ko-KR" sz="2400" b="1" kern="12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2400" b="1" kern="12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2400" b="1" i="1" kern="12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2400" b="1" i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2400" b="1" i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잘못된 입력</a:t>
                      </a:r>
                      <a:r>
                        <a:rPr lang="en-US" altLang="ko-KR" sz="2400" b="1" i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r>
                        <a:rPr lang="en-US" altLang="ko-KR" sz="2400" b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    }</a:t>
                      </a:r>
                      <a:endParaRPr lang="ko-KR" altLang="en-US" sz="2400" b="1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2400" b="1" kern="12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"Point [x=" + x + ", y=" + y + "]";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/>
        </p:nvGraphicFramePr>
        <p:xfrm>
          <a:off x="32490787" y="13755757"/>
          <a:ext cx="7017902" cy="8489812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017902"/>
              </a:tblGrid>
              <a:tr h="7776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PointApp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  <a:tr h="7712201">
                <a:tc>
                  <a:txBody>
                    <a:bodyPr/>
                    <a:lstStyle/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main  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30" name="TextBox 123">
            <a:extLst>
              <a:ext uri="{FF2B5EF4-FFF2-40B4-BE49-F238E27FC236}">
                <a16:creationId xmlns:lc="http://schemas.openxmlformats.org/drawingml/2006/lockedCanvas" xmlns=""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10684227" y="4886246"/>
            <a:ext cx="1576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 smtClean="0"/>
              <a:t>Point</a:t>
            </a:r>
            <a:endParaRPr lang="ko-KR" altLang="en-US" sz="2800" b="1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lc="http://schemas.openxmlformats.org/drawingml/2006/lockedCanvas" xmlns="" xmlns:a16="http://schemas.microsoft.com/office/drawing/2014/main" id="{C78ED4EC-9EF8-450F-B735-4B6B9F2C00DA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flipH="1">
            <a:off x="9917500" y="2503181"/>
            <a:ext cx="551458" cy="24369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lc="http://schemas.openxmlformats.org/drawingml/2006/lockedCanvas" xmlns="" xmlns:a16="http://schemas.microsoft.com/office/drawing/2014/main" id="{02FC176B-9E0B-41AF-B577-D03EC2C9B8A7}"/>
              </a:ext>
            </a:extLst>
          </p:cNvPr>
          <p:cNvSpPr/>
          <p:nvPr/>
        </p:nvSpPr>
        <p:spPr>
          <a:xfrm>
            <a:off x="9940917" y="2118067"/>
            <a:ext cx="1056081" cy="38511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0x333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TextBox 130">
            <a:extLst>
              <a:ext uri="{FF2B5EF4-FFF2-40B4-BE49-F238E27FC236}">
                <a16:creationId xmlns:lc="http://schemas.openxmlformats.org/drawingml/2006/lockedCanvas" xmlns="" xmlns:a16="http://schemas.microsoft.com/office/drawing/2014/main" id="{0EF50040-46D7-415F-BEC4-62CF4B66C682}"/>
              </a:ext>
            </a:extLst>
          </p:cNvPr>
          <p:cNvSpPr txBox="1"/>
          <p:nvPr/>
        </p:nvSpPr>
        <p:spPr>
          <a:xfrm>
            <a:off x="9530150" y="4940165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0x333</a:t>
            </a:r>
            <a:endParaRPr lang="ko-KR" altLang="en-US" b="1" dirty="0"/>
          </a:p>
        </p:txBody>
      </p:sp>
      <p:sp>
        <p:nvSpPr>
          <p:cNvPr id="34" name="TextBox 136">
            <a:extLst>
              <a:ext uri="{FF2B5EF4-FFF2-40B4-BE49-F238E27FC236}">
                <a16:creationId xmlns:lc="http://schemas.openxmlformats.org/drawingml/2006/lockedCanvas" xmlns="" xmlns:a16="http://schemas.microsoft.com/office/drawing/2014/main" id="{4A8D1BF5-4929-47C8-9110-F41C5DBD4F8C}"/>
              </a:ext>
            </a:extLst>
          </p:cNvPr>
          <p:cNvSpPr txBox="1"/>
          <p:nvPr/>
        </p:nvSpPr>
        <p:spPr>
          <a:xfrm>
            <a:off x="9081173" y="1626853"/>
            <a:ext cx="2544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 smtClean="0"/>
              <a:t>Point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p02</a:t>
            </a:r>
            <a:endParaRPr lang="ko-KR" altLang="en-US" sz="2800" dirty="0"/>
          </a:p>
        </p:txBody>
      </p:sp>
      <p:sp>
        <p:nvSpPr>
          <p:cNvPr id="35" name="사각형: 둥근 모서리 129">
            <a:extLst>
              <a:ext uri="{FF2B5EF4-FFF2-40B4-BE49-F238E27FC236}">
                <a16:creationId xmlns:lc="http://schemas.openxmlformats.org/drawingml/2006/lockedCanvas" xmlns=""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9627942" y="5366444"/>
            <a:ext cx="6168318" cy="23948143"/>
          </a:xfrm>
          <a:prstGeom prst="roundRect">
            <a:avLst>
              <a:gd name="adj" fmla="val 2100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 x;   //7</a:t>
            </a:r>
          </a:p>
          <a:p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u="sng" dirty="0" smtClean="0">
                <a:solidFill>
                  <a:schemeClr val="tx1"/>
                </a:solidFill>
                <a:latin typeface="+mn-ea"/>
              </a:rPr>
              <a:t>y;   //7</a:t>
            </a:r>
          </a:p>
          <a:p>
            <a:endParaRPr lang="ko-KR" altLang="en-US" sz="2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2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 smtClean="0">
                <a:solidFill>
                  <a:schemeClr val="tx1"/>
                </a:solidFill>
                <a:latin typeface="+mn-ea"/>
              </a:rPr>
              <a:t>메소드</a:t>
            </a:r>
            <a:endParaRPr lang="ko-KR" altLang="en-US" sz="2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setX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 x){</a:t>
            </a:r>
          </a:p>
          <a:p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this.x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 = x;</a:t>
            </a:r>
          </a:p>
          <a:p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2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getX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(){</a:t>
            </a:r>
          </a:p>
          <a:p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    return x;</a:t>
            </a:r>
          </a:p>
          <a:p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} </a:t>
            </a:r>
          </a:p>
          <a:p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setY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 y) {</a:t>
            </a:r>
          </a:p>
          <a:p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this.y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 = y;</a:t>
            </a:r>
          </a:p>
          <a:p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2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getY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    return y;</a:t>
            </a:r>
          </a:p>
          <a:p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2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800" b="1" dirty="0" smtClean="0">
                <a:solidFill>
                  <a:srgbClr val="C00000"/>
                </a:solidFill>
                <a:latin typeface="+mn-ea"/>
              </a:rPr>
              <a:t>public void </a:t>
            </a:r>
            <a:r>
              <a:rPr lang="en-US" altLang="ko-KR" sz="4000" b="1" dirty="0" smtClean="0">
                <a:solidFill>
                  <a:srgbClr val="C00000"/>
                </a:solidFill>
                <a:latin typeface="+mn-ea"/>
              </a:rPr>
              <a:t>draw</a:t>
            </a:r>
            <a:r>
              <a:rPr lang="en-US" altLang="ko-KR" sz="2800" b="1" dirty="0" smtClean="0">
                <a:solidFill>
                  <a:srgbClr val="C00000"/>
                </a:solidFill>
                <a:latin typeface="+mn-ea"/>
              </a:rPr>
              <a:t>() {</a:t>
            </a:r>
          </a:p>
          <a:p>
            <a:r>
              <a:rPr lang="en-US" altLang="ko-KR" sz="2800" b="1" dirty="0" smtClean="0">
                <a:solidFill>
                  <a:srgbClr val="C00000"/>
                </a:solidFill>
                <a:latin typeface="+mn-ea"/>
              </a:rPr>
              <a:t>    </a:t>
            </a:r>
            <a:r>
              <a:rPr lang="en-US" altLang="ko-KR" sz="2800" b="1" dirty="0" err="1" smtClean="0">
                <a:solidFill>
                  <a:srgbClr val="C00000"/>
                </a:solidFill>
                <a:latin typeface="+mn-ea"/>
              </a:rPr>
              <a:t>System.</a:t>
            </a:r>
            <a:r>
              <a:rPr lang="en-US" altLang="ko-KR" sz="2800" b="1" i="1" dirty="0" err="1" smtClean="0">
                <a:solidFill>
                  <a:srgbClr val="C00000"/>
                </a:solidFill>
                <a:latin typeface="+mn-ea"/>
              </a:rPr>
              <a:t>out.println</a:t>
            </a:r>
            <a:r>
              <a:rPr lang="en-US" altLang="ko-KR" sz="2800" b="1" i="1" dirty="0" smtClean="0">
                <a:solidFill>
                  <a:srgbClr val="C00000"/>
                </a:solidFill>
                <a:latin typeface="+mn-ea"/>
              </a:rPr>
              <a:t>("</a:t>
            </a:r>
            <a:r>
              <a:rPr lang="ko-KR" altLang="en-US" sz="2800" b="1" i="1" dirty="0" smtClean="0">
                <a:solidFill>
                  <a:srgbClr val="C00000"/>
                </a:solidFill>
                <a:latin typeface="+mn-ea"/>
              </a:rPr>
              <a:t>점</a:t>
            </a:r>
            <a:r>
              <a:rPr lang="en-US" altLang="ko-KR" sz="2800" b="1" i="1" dirty="0" smtClean="0">
                <a:solidFill>
                  <a:srgbClr val="C00000"/>
                </a:solidFill>
                <a:latin typeface="+mn-ea"/>
              </a:rPr>
              <a:t>[x=" + x + ", y=" + y +"]</a:t>
            </a:r>
            <a:r>
              <a:rPr lang="ko-KR" altLang="en-US" sz="2800" b="1" i="1" dirty="0" smtClean="0">
                <a:solidFill>
                  <a:srgbClr val="C00000"/>
                </a:solidFill>
                <a:latin typeface="+mn-ea"/>
              </a:rPr>
              <a:t>을 그렸습니다</a:t>
            </a:r>
            <a:r>
              <a:rPr lang="en-US" altLang="ko-KR" sz="2800" b="1" i="1" dirty="0" smtClean="0">
                <a:solidFill>
                  <a:srgbClr val="C00000"/>
                </a:solidFill>
                <a:latin typeface="+mn-ea"/>
              </a:rPr>
              <a:t>.");</a:t>
            </a:r>
          </a:p>
          <a:p>
            <a:endParaRPr lang="ko-KR" altLang="en-US" sz="28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ko-KR" sz="2800" b="1" dirty="0" smtClean="0">
                <a:solidFill>
                  <a:srgbClr val="C00000"/>
                </a:solidFill>
                <a:latin typeface="+mn-ea"/>
              </a:rPr>
              <a:t>}</a:t>
            </a:r>
          </a:p>
          <a:p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800" b="1" dirty="0" smtClean="0">
                <a:solidFill>
                  <a:srgbClr val="0070C0"/>
                </a:solidFill>
                <a:latin typeface="+mn-ea"/>
              </a:rPr>
              <a:t>//action=true </a:t>
            </a:r>
            <a:r>
              <a:rPr lang="ko-KR" altLang="en-US" sz="2800" b="1" dirty="0" err="1" smtClean="0">
                <a:solidFill>
                  <a:srgbClr val="0070C0"/>
                </a:solidFill>
                <a:latin typeface="+mn-ea"/>
              </a:rPr>
              <a:t>그리는기능</a:t>
            </a:r>
            <a:r>
              <a:rPr lang="ko-KR" altLang="en-US" sz="2800" b="1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800" b="1" dirty="0" smtClean="0">
                <a:solidFill>
                  <a:srgbClr val="0070C0"/>
                </a:solidFill>
                <a:latin typeface="+mn-ea"/>
              </a:rPr>
              <a:t>,   action=false </a:t>
            </a:r>
            <a:r>
              <a:rPr lang="ko-KR" altLang="en-US" sz="2800" b="1" dirty="0" smtClean="0">
                <a:solidFill>
                  <a:srgbClr val="0070C0"/>
                </a:solidFill>
                <a:latin typeface="+mn-ea"/>
              </a:rPr>
              <a:t>지우는 기능</a:t>
            </a:r>
          </a:p>
          <a:p>
            <a:r>
              <a:rPr lang="en-US" altLang="ko-KR" sz="2800" b="1" dirty="0" smtClean="0">
                <a:solidFill>
                  <a:srgbClr val="0070C0"/>
                </a:solidFill>
                <a:latin typeface="+mn-ea"/>
              </a:rPr>
              <a:t>public void </a:t>
            </a:r>
            <a:r>
              <a:rPr lang="en-US" altLang="ko-KR" sz="4000" b="1" u="sng" dirty="0" smtClean="0">
                <a:solidFill>
                  <a:srgbClr val="0070C0"/>
                </a:solidFill>
                <a:latin typeface="+mn-ea"/>
              </a:rPr>
              <a:t>draw</a:t>
            </a:r>
            <a:r>
              <a:rPr lang="en-US" altLang="ko-KR" sz="2800" b="1" u="sng" dirty="0" smtClean="0">
                <a:solidFill>
                  <a:srgbClr val="0070C0"/>
                </a:solidFill>
                <a:latin typeface="+mn-ea"/>
              </a:rPr>
              <a:t>(</a:t>
            </a:r>
            <a:r>
              <a:rPr lang="en-US" altLang="ko-KR" sz="2800" b="1" u="sng" dirty="0" err="1" smtClean="0">
                <a:solidFill>
                  <a:srgbClr val="0070C0"/>
                </a:solidFill>
                <a:latin typeface="+mn-ea"/>
              </a:rPr>
              <a:t>boolean</a:t>
            </a:r>
            <a:r>
              <a:rPr lang="en-US" altLang="ko-KR" sz="2800" b="1" u="sng" dirty="0" smtClean="0">
                <a:solidFill>
                  <a:srgbClr val="0070C0"/>
                </a:solidFill>
                <a:latin typeface="+mn-ea"/>
              </a:rPr>
              <a:t> action) {</a:t>
            </a:r>
          </a:p>
          <a:p>
            <a:r>
              <a:rPr lang="en-US" altLang="ko-KR" sz="2800" b="1" dirty="0" smtClean="0">
                <a:solidFill>
                  <a:srgbClr val="0070C0"/>
                </a:solidFill>
                <a:latin typeface="+mn-ea"/>
              </a:rPr>
              <a:t>    if(action == true) {</a:t>
            </a:r>
          </a:p>
          <a:p>
            <a:r>
              <a:rPr lang="en-US" altLang="ko-KR" sz="2800" b="1" dirty="0" smtClean="0">
                <a:solidFill>
                  <a:srgbClr val="0070C0"/>
                </a:solidFill>
                <a:latin typeface="+mn-ea"/>
              </a:rPr>
              <a:t>        </a:t>
            </a:r>
            <a:r>
              <a:rPr lang="en-US" altLang="ko-KR" sz="2800" b="1" dirty="0" err="1" smtClean="0">
                <a:solidFill>
                  <a:srgbClr val="0070C0"/>
                </a:solidFill>
                <a:latin typeface="+mn-ea"/>
              </a:rPr>
              <a:t>System.</a:t>
            </a:r>
            <a:r>
              <a:rPr lang="en-US" altLang="ko-KR" sz="2800" b="1" i="1" dirty="0" err="1" smtClean="0">
                <a:solidFill>
                  <a:srgbClr val="0070C0"/>
                </a:solidFill>
                <a:latin typeface="+mn-ea"/>
              </a:rPr>
              <a:t>out.println</a:t>
            </a:r>
            <a:r>
              <a:rPr lang="en-US" altLang="ko-KR" sz="2800" b="1" i="1" dirty="0" smtClean="0">
                <a:solidFill>
                  <a:srgbClr val="0070C0"/>
                </a:solidFill>
                <a:latin typeface="+mn-ea"/>
              </a:rPr>
              <a:t>("</a:t>
            </a:r>
            <a:r>
              <a:rPr lang="ko-KR" altLang="en-US" sz="2800" b="1" i="1" dirty="0" smtClean="0">
                <a:solidFill>
                  <a:srgbClr val="0070C0"/>
                </a:solidFill>
                <a:latin typeface="+mn-ea"/>
              </a:rPr>
              <a:t>점</a:t>
            </a:r>
            <a:r>
              <a:rPr lang="en-US" altLang="ko-KR" sz="2800" b="1" i="1" dirty="0" smtClean="0">
                <a:solidFill>
                  <a:srgbClr val="0070C0"/>
                </a:solidFill>
                <a:latin typeface="+mn-ea"/>
              </a:rPr>
              <a:t>[x=" + x + ", y=" + y </a:t>
            </a:r>
            <a:br>
              <a:rPr lang="en-US" altLang="ko-KR" sz="2800" b="1" i="1" dirty="0" smtClean="0">
                <a:solidFill>
                  <a:srgbClr val="0070C0"/>
                </a:solidFill>
                <a:latin typeface="+mn-ea"/>
              </a:rPr>
            </a:br>
            <a:r>
              <a:rPr lang="en-US" altLang="ko-KR" sz="2800" b="1" i="1" dirty="0" smtClean="0">
                <a:solidFill>
                  <a:srgbClr val="0070C0"/>
                </a:solidFill>
                <a:latin typeface="+mn-ea"/>
              </a:rPr>
              <a:t>        +"]</a:t>
            </a:r>
            <a:r>
              <a:rPr lang="ko-KR" altLang="en-US" sz="2800" b="1" i="1" dirty="0" smtClean="0">
                <a:solidFill>
                  <a:srgbClr val="0070C0"/>
                </a:solidFill>
                <a:latin typeface="+mn-ea"/>
              </a:rPr>
              <a:t>을 그렸습니다</a:t>
            </a:r>
            <a:r>
              <a:rPr lang="en-US" altLang="ko-KR" sz="2800" b="1" i="1" dirty="0" smtClean="0">
                <a:solidFill>
                  <a:srgbClr val="0070C0"/>
                </a:solidFill>
                <a:latin typeface="+mn-ea"/>
              </a:rPr>
              <a:t>.");</a:t>
            </a:r>
            <a:r>
              <a:rPr lang="en-US" altLang="ko-KR" sz="2800" b="1" dirty="0" smtClean="0">
                <a:solidFill>
                  <a:srgbClr val="0070C0"/>
                </a:solidFill>
                <a:latin typeface="+mn-ea"/>
              </a:rPr>
              <a:t/>
            </a:r>
            <a:br>
              <a:rPr lang="en-US" altLang="ko-KR" sz="2800" b="1" dirty="0" smtClean="0">
                <a:solidFill>
                  <a:srgbClr val="0070C0"/>
                </a:solidFill>
                <a:latin typeface="+mn-ea"/>
              </a:rPr>
            </a:br>
            <a:r>
              <a:rPr lang="en-US" altLang="ko-KR" sz="2800" b="1" dirty="0" smtClean="0">
                <a:solidFill>
                  <a:srgbClr val="0070C0"/>
                </a:solidFill>
                <a:latin typeface="+mn-ea"/>
              </a:rPr>
              <a:t>    }else if(action == false) {</a:t>
            </a:r>
          </a:p>
          <a:p>
            <a:r>
              <a:rPr lang="en-US" altLang="ko-KR" sz="2800" b="1" dirty="0" smtClean="0">
                <a:solidFill>
                  <a:srgbClr val="0070C0"/>
                </a:solidFill>
                <a:latin typeface="+mn-ea"/>
              </a:rPr>
              <a:t>        </a:t>
            </a:r>
            <a:r>
              <a:rPr lang="en-US" altLang="ko-KR" sz="2800" b="1" dirty="0" err="1" smtClean="0">
                <a:solidFill>
                  <a:srgbClr val="0070C0"/>
                </a:solidFill>
                <a:latin typeface="+mn-ea"/>
              </a:rPr>
              <a:t>System.</a:t>
            </a:r>
            <a:r>
              <a:rPr lang="en-US" altLang="ko-KR" sz="2800" b="1" i="1" dirty="0" err="1" smtClean="0">
                <a:solidFill>
                  <a:srgbClr val="0070C0"/>
                </a:solidFill>
                <a:latin typeface="+mn-ea"/>
              </a:rPr>
              <a:t>out.println</a:t>
            </a:r>
            <a:r>
              <a:rPr lang="en-US" altLang="ko-KR" sz="2800" b="1" i="1" dirty="0" smtClean="0">
                <a:solidFill>
                  <a:srgbClr val="0070C0"/>
                </a:solidFill>
                <a:latin typeface="+mn-ea"/>
              </a:rPr>
              <a:t>("</a:t>
            </a:r>
            <a:r>
              <a:rPr lang="ko-KR" altLang="en-US" sz="2800" b="1" i="1" dirty="0" smtClean="0">
                <a:solidFill>
                  <a:srgbClr val="0070C0"/>
                </a:solidFill>
                <a:latin typeface="+mn-ea"/>
              </a:rPr>
              <a:t>점</a:t>
            </a:r>
            <a:r>
              <a:rPr lang="en-US" altLang="ko-KR" sz="2800" b="1" i="1" dirty="0" smtClean="0">
                <a:solidFill>
                  <a:srgbClr val="0070C0"/>
                </a:solidFill>
                <a:latin typeface="+mn-ea"/>
              </a:rPr>
              <a:t>[x=" + x + ", y=" + y</a:t>
            </a:r>
            <a:br>
              <a:rPr lang="en-US" altLang="ko-KR" sz="2800" b="1" i="1" dirty="0" smtClean="0">
                <a:solidFill>
                  <a:srgbClr val="0070C0"/>
                </a:solidFill>
                <a:latin typeface="+mn-ea"/>
              </a:rPr>
            </a:br>
            <a:r>
              <a:rPr lang="en-US" altLang="ko-KR" sz="2800" b="1" i="1" dirty="0" smtClean="0">
                <a:solidFill>
                  <a:srgbClr val="0070C0"/>
                </a:solidFill>
                <a:latin typeface="+mn-ea"/>
              </a:rPr>
              <a:t>        +"]</a:t>
            </a:r>
            <a:r>
              <a:rPr lang="ko-KR" altLang="en-US" sz="2800" b="1" i="1" dirty="0" smtClean="0">
                <a:solidFill>
                  <a:srgbClr val="0070C0"/>
                </a:solidFill>
                <a:latin typeface="+mn-ea"/>
              </a:rPr>
              <a:t>을 지웠습니다</a:t>
            </a:r>
            <a:r>
              <a:rPr lang="en-US" altLang="ko-KR" sz="2800" b="1" i="1" dirty="0" smtClean="0">
                <a:solidFill>
                  <a:srgbClr val="0070C0"/>
                </a:solidFill>
                <a:latin typeface="+mn-ea"/>
              </a:rPr>
              <a:t>.");</a:t>
            </a:r>
          </a:p>
          <a:p>
            <a:r>
              <a:rPr lang="en-US" altLang="ko-KR" sz="2800" b="1" dirty="0" smtClean="0">
                <a:solidFill>
                  <a:srgbClr val="0070C0"/>
                </a:solidFill>
                <a:latin typeface="+mn-ea"/>
              </a:rPr>
              <a:t>    }else {</a:t>
            </a:r>
          </a:p>
          <a:p>
            <a:r>
              <a:rPr lang="en-US" altLang="ko-KR" sz="2800" b="1" dirty="0" smtClean="0">
                <a:solidFill>
                  <a:srgbClr val="0070C0"/>
                </a:solidFill>
                <a:latin typeface="+mn-ea"/>
              </a:rPr>
              <a:t>        </a:t>
            </a:r>
            <a:r>
              <a:rPr lang="en-US" altLang="ko-KR" sz="2800" b="1" dirty="0" err="1" smtClean="0">
                <a:solidFill>
                  <a:srgbClr val="0070C0"/>
                </a:solidFill>
                <a:latin typeface="+mn-ea"/>
              </a:rPr>
              <a:t>System.</a:t>
            </a:r>
            <a:r>
              <a:rPr lang="en-US" altLang="ko-KR" sz="2800" b="1" i="1" dirty="0" err="1" smtClean="0">
                <a:solidFill>
                  <a:srgbClr val="0070C0"/>
                </a:solidFill>
                <a:latin typeface="+mn-ea"/>
              </a:rPr>
              <a:t>out.println</a:t>
            </a:r>
            <a:r>
              <a:rPr lang="en-US" altLang="ko-KR" sz="2800" b="1" i="1" dirty="0" smtClean="0">
                <a:solidFill>
                  <a:srgbClr val="0070C0"/>
                </a:solidFill>
                <a:latin typeface="+mn-ea"/>
              </a:rPr>
              <a:t>("</a:t>
            </a:r>
            <a:r>
              <a:rPr lang="ko-KR" altLang="en-US" sz="2800" b="1" i="1" dirty="0" smtClean="0">
                <a:solidFill>
                  <a:srgbClr val="0070C0"/>
                </a:solidFill>
                <a:latin typeface="+mn-ea"/>
              </a:rPr>
              <a:t>잘못된 입력</a:t>
            </a:r>
            <a:r>
              <a:rPr lang="en-US" altLang="ko-KR" sz="2800" b="1" i="1" dirty="0" smtClean="0">
                <a:solidFill>
                  <a:srgbClr val="0070C0"/>
                </a:solidFill>
                <a:latin typeface="+mn-ea"/>
              </a:rPr>
              <a:t>");</a:t>
            </a:r>
          </a:p>
          <a:p>
            <a:r>
              <a:rPr lang="en-US" altLang="ko-KR" sz="2800" b="1" dirty="0" smtClean="0">
                <a:solidFill>
                  <a:srgbClr val="0070C0"/>
                </a:solidFill>
                <a:latin typeface="+mn-ea"/>
              </a:rPr>
              <a:t>    }</a:t>
            </a:r>
            <a:endParaRPr lang="ko-KR" altLang="en-US" sz="2800" b="1" dirty="0" smtClean="0">
              <a:solidFill>
                <a:srgbClr val="0070C0"/>
              </a:solidFill>
            </a:endParaRPr>
          </a:p>
          <a:p>
            <a:r>
              <a:rPr lang="en-US" altLang="ko-KR" sz="2800" b="1" dirty="0" smtClean="0">
                <a:solidFill>
                  <a:srgbClr val="0070C0"/>
                </a:solidFill>
              </a:rPr>
              <a:t>}</a:t>
            </a:r>
            <a:endParaRPr lang="en-US" altLang="ko-KR" sz="2800" b="1" dirty="0" smtClean="0">
              <a:solidFill>
                <a:srgbClr val="0070C0"/>
              </a:solidFill>
              <a:latin typeface="+mn-ea"/>
            </a:endParaRPr>
          </a:p>
          <a:p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800" dirty="0" smtClean="0">
                <a:solidFill>
                  <a:schemeClr val="tx1"/>
                </a:solidFill>
              </a:rPr>
              <a:t>@Override</a:t>
            </a:r>
          </a:p>
          <a:p>
            <a:r>
              <a:rPr lang="en-US" altLang="ko-KR" sz="2800" b="1" dirty="0" smtClean="0">
                <a:solidFill>
                  <a:schemeClr val="tx1"/>
                </a:solidFill>
              </a:rPr>
              <a:t>public String </a:t>
            </a:r>
            <a:r>
              <a:rPr lang="en-US" altLang="ko-KR" sz="2800" b="1" dirty="0" err="1" smtClean="0">
                <a:solidFill>
                  <a:schemeClr val="tx1"/>
                </a:solidFill>
              </a:rPr>
              <a:t>toString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2800" b="1" dirty="0" smtClean="0">
                <a:solidFill>
                  <a:schemeClr val="tx1"/>
                </a:solidFill>
              </a:rPr>
              <a:t>    return "Point [x=" + x + ", y=" + y + "]";</a:t>
            </a:r>
          </a:p>
          <a:p>
            <a:r>
              <a:rPr lang="en-US" altLang="ko-KR" sz="2800" dirty="0" smtClean="0">
                <a:solidFill>
                  <a:schemeClr val="tx1"/>
                </a:solidFill>
              </a:rPr>
              <a:t>}</a:t>
            </a:r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34250" y="16200438"/>
            <a:ext cx="405765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136">
            <a:extLst>
              <a:ext uri="{FF2B5EF4-FFF2-40B4-BE49-F238E27FC236}">
                <a16:creationId xmlns:lc="http://schemas.openxmlformats.org/drawingml/2006/lockedCanvas" xmlns="" xmlns:a16="http://schemas.microsoft.com/office/drawing/2014/main" id="{4A8D1BF5-4929-47C8-9110-F41C5DBD4F8C}"/>
              </a:ext>
            </a:extLst>
          </p:cNvPr>
          <p:cNvSpPr txBox="1"/>
          <p:nvPr/>
        </p:nvSpPr>
        <p:spPr>
          <a:xfrm>
            <a:off x="16203868" y="1554664"/>
            <a:ext cx="2544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 smtClean="0"/>
              <a:t>Point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p03</a:t>
            </a:r>
            <a:endParaRPr lang="ko-KR" altLang="en-US" sz="2800" dirty="0"/>
          </a:p>
        </p:txBody>
      </p:sp>
      <p:sp>
        <p:nvSpPr>
          <p:cNvPr id="44" name="TextBox 123">
            <a:extLst>
              <a:ext uri="{FF2B5EF4-FFF2-40B4-BE49-F238E27FC236}">
                <a16:creationId xmlns:lc="http://schemas.openxmlformats.org/drawingml/2006/lockedCanvas" xmlns=""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17662543" y="4886246"/>
            <a:ext cx="1576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 smtClean="0"/>
              <a:t>Point</a:t>
            </a:r>
            <a:endParaRPr lang="ko-KR" altLang="en-US" sz="2800" b="1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lc="http://schemas.openxmlformats.org/drawingml/2006/lockedCanvas" xmlns="" xmlns:a16="http://schemas.microsoft.com/office/drawing/2014/main" id="{C78ED4EC-9EF8-450F-B735-4B6B9F2C00DA}"/>
              </a:ext>
            </a:extLst>
          </p:cNvPr>
          <p:cNvCxnSpPr>
            <a:cxnSpLocks/>
            <a:stCxn id="47" idx="2"/>
            <a:endCxn id="49" idx="0"/>
          </p:cNvCxnSpPr>
          <p:nvPr/>
        </p:nvCxnSpPr>
        <p:spPr>
          <a:xfrm flipH="1">
            <a:off x="16895816" y="2503181"/>
            <a:ext cx="551458" cy="24369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lc="http://schemas.openxmlformats.org/drawingml/2006/lockedCanvas" xmlns="" xmlns:a16="http://schemas.microsoft.com/office/drawing/2014/main" id="{02FC176B-9E0B-41AF-B577-D03EC2C9B8A7}"/>
              </a:ext>
            </a:extLst>
          </p:cNvPr>
          <p:cNvSpPr/>
          <p:nvPr/>
        </p:nvSpPr>
        <p:spPr>
          <a:xfrm>
            <a:off x="16919233" y="2118067"/>
            <a:ext cx="1056081" cy="38511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0x337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9" name="TextBox 130">
            <a:extLst>
              <a:ext uri="{FF2B5EF4-FFF2-40B4-BE49-F238E27FC236}">
                <a16:creationId xmlns:lc="http://schemas.openxmlformats.org/drawingml/2006/lockedCanvas" xmlns="" xmlns:a16="http://schemas.microsoft.com/office/drawing/2014/main" id="{0EF50040-46D7-415F-BEC4-62CF4B66C682}"/>
              </a:ext>
            </a:extLst>
          </p:cNvPr>
          <p:cNvSpPr txBox="1"/>
          <p:nvPr/>
        </p:nvSpPr>
        <p:spPr>
          <a:xfrm>
            <a:off x="16508466" y="4940165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0x337</a:t>
            </a:r>
            <a:endParaRPr lang="ko-KR" altLang="en-US" b="1" dirty="0"/>
          </a:p>
        </p:txBody>
      </p:sp>
      <p:sp>
        <p:nvSpPr>
          <p:cNvPr id="56" name="사각형: 둥근 모서리 129">
            <a:extLst>
              <a:ext uri="{FF2B5EF4-FFF2-40B4-BE49-F238E27FC236}">
                <a16:creationId xmlns:lc="http://schemas.openxmlformats.org/drawingml/2006/lockedCanvas" xmlns=""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16606258" y="5366444"/>
            <a:ext cx="6168318" cy="23894355"/>
          </a:xfrm>
          <a:prstGeom prst="roundRect">
            <a:avLst>
              <a:gd name="adj" fmla="val 2100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 x;   //100</a:t>
            </a:r>
          </a:p>
          <a:p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u="sng" dirty="0" smtClean="0">
                <a:solidFill>
                  <a:schemeClr val="tx1"/>
                </a:solidFill>
                <a:latin typeface="+mn-ea"/>
              </a:rPr>
              <a:t>y;   //</a:t>
            </a:r>
          </a:p>
          <a:p>
            <a:endParaRPr lang="ko-KR" altLang="en-US" sz="2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2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 smtClean="0">
                <a:solidFill>
                  <a:schemeClr val="tx1"/>
                </a:solidFill>
                <a:latin typeface="+mn-ea"/>
              </a:rPr>
              <a:t>메소드</a:t>
            </a:r>
            <a:endParaRPr lang="ko-KR" altLang="en-US" sz="2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setX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 x){</a:t>
            </a:r>
          </a:p>
          <a:p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this.x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 = x;</a:t>
            </a:r>
          </a:p>
          <a:p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2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getX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(){</a:t>
            </a:r>
          </a:p>
          <a:p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    return x;</a:t>
            </a:r>
          </a:p>
          <a:p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} </a:t>
            </a:r>
          </a:p>
          <a:p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setY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 y) {</a:t>
            </a:r>
          </a:p>
          <a:p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this.y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 = y;</a:t>
            </a:r>
          </a:p>
          <a:p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2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getY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    return y;</a:t>
            </a:r>
          </a:p>
          <a:p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2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800" b="1" dirty="0" smtClean="0">
                <a:solidFill>
                  <a:srgbClr val="C00000"/>
                </a:solidFill>
                <a:latin typeface="+mn-ea"/>
              </a:rPr>
              <a:t>public void </a:t>
            </a:r>
            <a:r>
              <a:rPr lang="en-US" altLang="ko-KR" sz="4000" b="1" dirty="0" smtClean="0">
                <a:solidFill>
                  <a:srgbClr val="C00000"/>
                </a:solidFill>
                <a:latin typeface="+mn-ea"/>
              </a:rPr>
              <a:t>draw</a:t>
            </a:r>
            <a:r>
              <a:rPr lang="en-US" altLang="ko-KR" sz="2800" b="1" dirty="0" smtClean="0">
                <a:solidFill>
                  <a:srgbClr val="C00000"/>
                </a:solidFill>
                <a:latin typeface="+mn-ea"/>
              </a:rPr>
              <a:t>() {</a:t>
            </a:r>
          </a:p>
          <a:p>
            <a:r>
              <a:rPr lang="en-US" altLang="ko-KR" sz="2800" b="1" dirty="0" smtClean="0">
                <a:solidFill>
                  <a:srgbClr val="C00000"/>
                </a:solidFill>
                <a:latin typeface="+mn-ea"/>
              </a:rPr>
              <a:t>    </a:t>
            </a:r>
            <a:r>
              <a:rPr lang="en-US" altLang="ko-KR" sz="2800" b="1" dirty="0" err="1" smtClean="0">
                <a:solidFill>
                  <a:srgbClr val="C00000"/>
                </a:solidFill>
                <a:latin typeface="+mn-ea"/>
              </a:rPr>
              <a:t>System.</a:t>
            </a:r>
            <a:r>
              <a:rPr lang="en-US" altLang="ko-KR" sz="2800" b="1" i="1" dirty="0" err="1" smtClean="0">
                <a:solidFill>
                  <a:srgbClr val="C00000"/>
                </a:solidFill>
                <a:latin typeface="+mn-ea"/>
              </a:rPr>
              <a:t>out.println</a:t>
            </a:r>
            <a:r>
              <a:rPr lang="en-US" altLang="ko-KR" sz="2800" b="1" i="1" dirty="0" smtClean="0">
                <a:solidFill>
                  <a:srgbClr val="C00000"/>
                </a:solidFill>
                <a:latin typeface="+mn-ea"/>
              </a:rPr>
              <a:t>("</a:t>
            </a:r>
            <a:r>
              <a:rPr lang="ko-KR" altLang="en-US" sz="2800" b="1" i="1" dirty="0" smtClean="0">
                <a:solidFill>
                  <a:srgbClr val="C00000"/>
                </a:solidFill>
                <a:latin typeface="+mn-ea"/>
              </a:rPr>
              <a:t>점</a:t>
            </a:r>
            <a:r>
              <a:rPr lang="en-US" altLang="ko-KR" sz="2800" b="1" i="1" dirty="0" smtClean="0">
                <a:solidFill>
                  <a:srgbClr val="C00000"/>
                </a:solidFill>
                <a:latin typeface="+mn-ea"/>
              </a:rPr>
              <a:t>[x=" + x + ", y=" + y +"]</a:t>
            </a:r>
            <a:r>
              <a:rPr lang="ko-KR" altLang="en-US" sz="2800" b="1" i="1" dirty="0" smtClean="0">
                <a:solidFill>
                  <a:srgbClr val="C00000"/>
                </a:solidFill>
                <a:latin typeface="+mn-ea"/>
              </a:rPr>
              <a:t>을 그렸습니다</a:t>
            </a:r>
            <a:r>
              <a:rPr lang="en-US" altLang="ko-KR" sz="2800" b="1" i="1" dirty="0" smtClean="0">
                <a:solidFill>
                  <a:srgbClr val="C00000"/>
                </a:solidFill>
                <a:latin typeface="+mn-ea"/>
              </a:rPr>
              <a:t>.");</a:t>
            </a:r>
          </a:p>
          <a:p>
            <a:endParaRPr lang="ko-KR" altLang="en-US" sz="28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ko-KR" sz="2800" b="1" dirty="0" smtClean="0">
                <a:solidFill>
                  <a:srgbClr val="C00000"/>
                </a:solidFill>
                <a:latin typeface="+mn-ea"/>
              </a:rPr>
              <a:t>}</a:t>
            </a:r>
          </a:p>
          <a:p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800" b="1" dirty="0" smtClean="0">
                <a:solidFill>
                  <a:srgbClr val="0070C0"/>
                </a:solidFill>
                <a:latin typeface="+mn-ea"/>
              </a:rPr>
              <a:t>//action=true </a:t>
            </a:r>
            <a:r>
              <a:rPr lang="ko-KR" altLang="en-US" sz="2800" b="1" dirty="0" err="1" smtClean="0">
                <a:solidFill>
                  <a:srgbClr val="0070C0"/>
                </a:solidFill>
                <a:latin typeface="+mn-ea"/>
              </a:rPr>
              <a:t>그리는기능</a:t>
            </a:r>
            <a:r>
              <a:rPr lang="ko-KR" altLang="en-US" sz="2800" b="1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800" b="1" dirty="0" smtClean="0">
                <a:solidFill>
                  <a:srgbClr val="0070C0"/>
                </a:solidFill>
                <a:latin typeface="+mn-ea"/>
              </a:rPr>
              <a:t>,   action=false </a:t>
            </a:r>
            <a:r>
              <a:rPr lang="ko-KR" altLang="en-US" sz="2800" b="1" dirty="0" smtClean="0">
                <a:solidFill>
                  <a:srgbClr val="0070C0"/>
                </a:solidFill>
                <a:latin typeface="+mn-ea"/>
              </a:rPr>
              <a:t>지우는 기능</a:t>
            </a:r>
          </a:p>
          <a:p>
            <a:r>
              <a:rPr lang="en-US" altLang="ko-KR" sz="2800" b="1" dirty="0" smtClean="0">
                <a:solidFill>
                  <a:srgbClr val="0070C0"/>
                </a:solidFill>
                <a:latin typeface="+mn-ea"/>
              </a:rPr>
              <a:t>public void </a:t>
            </a:r>
            <a:r>
              <a:rPr lang="en-US" altLang="ko-KR" sz="4000" b="1" u="sng" dirty="0" smtClean="0">
                <a:solidFill>
                  <a:srgbClr val="0070C0"/>
                </a:solidFill>
                <a:latin typeface="+mn-ea"/>
              </a:rPr>
              <a:t>draw</a:t>
            </a:r>
            <a:r>
              <a:rPr lang="en-US" altLang="ko-KR" sz="2800" b="1" u="sng" dirty="0" smtClean="0">
                <a:solidFill>
                  <a:srgbClr val="0070C0"/>
                </a:solidFill>
                <a:latin typeface="+mn-ea"/>
              </a:rPr>
              <a:t>(</a:t>
            </a:r>
            <a:r>
              <a:rPr lang="en-US" altLang="ko-KR" sz="2800" b="1" u="sng" dirty="0" err="1" smtClean="0">
                <a:solidFill>
                  <a:srgbClr val="0070C0"/>
                </a:solidFill>
                <a:latin typeface="+mn-ea"/>
              </a:rPr>
              <a:t>boolean</a:t>
            </a:r>
            <a:r>
              <a:rPr lang="en-US" altLang="ko-KR" sz="2800" b="1" u="sng" dirty="0" smtClean="0">
                <a:solidFill>
                  <a:srgbClr val="0070C0"/>
                </a:solidFill>
                <a:latin typeface="+mn-ea"/>
              </a:rPr>
              <a:t> action) {</a:t>
            </a:r>
          </a:p>
          <a:p>
            <a:r>
              <a:rPr lang="en-US" altLang="ko-KR" sz="2800" b="1" dirty="0" smtClean="0">
                <a:solidFill>
                  <a:srgbClr val="0070C0"/>
                </a:solidFill>
                <a:latin typeface="+mn-ea"/>
              </a:rPr>
              <a:t>    if(action == true) {</a:t>
            </a:r>
          </a:p>
          <a:p>
            <a:r>
              <a:rPr lang="en-US" altLang="ko-KR" sz="2800" b="1" dirty="0" smtClean="0">
                <a:solidFill>
                  <a:srgbClr val="0070C0"/>
                </a:solidFill>
                <a:latin typeface="+mn-ea"/>
              </a:rPr>
              <a:t>        </a:t>
            </a:r>
            <a:r>
              <a:rPr lang="en-US" altLang="ko-KR" sz="2800" b="1" dirty="0" err="1" smtClean="0">
                <a:solidFill>
                  <a:srgbClr val="0070C0"/>
                </a:solidFill>
                <a:latin typeface="+mn-ea"/>
              </a:rPr>
              <a:t>System.</a:t>
            </a:r>
            <a:r>
              <a:rPr lang="en-US" altLang="ko-KR" sz="2800" b="1" i="1" dirty="0" err="1" smtClean="0">
                <a:solidFill>
                  <a:srgbClr val="0070C0"/>
                </a:solidFill>
                <a:latin typeface="+mn-ea"/>
              </a:rPr>
              <a:t>out.println</a:t>
            </a:r>
            <a:r>
              <a:rPr lang="en-US" altLang="ko-KR" sz="2800" b="1" i="1" dirty="0" smtClean="0">
                <a:solidFill>
                  <a:srgbClr val="0070C0"/>
                </a:solidFill>
                <a:latin typeface="+mn-ea"/>
              </a:rPr>
              <a:t>("</a:t>
            </a:r>
            <a:r>
              <a:rPr lang="ko-KR" altLang="en-US" sz="2800" b="1" i="1" dirty="0" smtClean="0">
                <a:solidFill>
                  <a:srgbClr val="0070C0"/>
                </a:solidFill>
                <a:latin typeface="+mn-ea"/>
              </a:rPr>
              <a:t>점</a:t>
            </a:r>
            <a:r>
              <a:rPr lang="en-US" altLang="ko-KR" sz="2800" b="1" i="1" dirty="0" smtClean="0">
                <a:solidFill>
                  <a:srgbClr val="0070C0"/>
                </a:solidFill>
                <a:latin typeface="+mn-ea"/>
              </a:rPr>
              <a:t>[x=" + x + ", y=" + y </a:t>
            </a:r>
            <a:br>
              <a:rPr lang="en-US" altLang="ko-KR" sz="2800" b="1" i="1" dirty="0" smtClean="0">
                <a:solidFill>
                  <a:srgbClr val="0070C0"/>
                </a:solidFill>
                <a:latin typeface="+mn-ea"/>
              </a:rPr>
            </a:br>
            <a:r>
              <a:rPr lang="en-US" altLang="ko-KR" sz="2800" b="1" i="1" dirty="0" smtClean="0">
                <a:solidFill>
                  <a:srgbClr val="0070C0"/>
                </a:solidFill>
                <a:latin typeface="+mn-ea"/>
              </a:rPr>
              <a:t>        +"]</a:t>
            </a:r>
            <a:r>
              <a:rPr lang="ko-KR" altLang="en-US" sz="2800" b="1" i="1" dirty="0" smtClean="0">
                <a:solidFill>
                  <a:srgbClr val="0070C0"/>
                </a:solidFill>
                <a:latin typeface="+mn-ea"/>
              </a:rPr>
              <a:t>을 그렸습니다</a:t>
            </a:r>
            <a:r>
              <a:rPr lang="en-US" altLang="ko-KR" sz="2800" b="1" i="1" dirty="0" smtClean="0">
                <a:solidFill>
                  <a:srgbClr val="0070C0"/>
                </a:solidFill>
                <a:latin typeface="+mn-ea"/>
              </a:rPr>
              <a:t>.");</a:t>
            </a:r>
            <a:r>
              <a:rPr lang="en-US" altLang="ko-KR" sz="2800" b="1" dirty="0" smtClean="0">
                <a:solidFill>
                  <a:srgbClr val="0070C0"/>
                </a:solidFill>
                <a:latin typeface="+mn-ea"/>
              </a:rPr>
              <a:t/>
            </a:r>
            <a:br>
              <a:rPr lang="en-US" altLang="ko-KR" sz="2800" b="1" dirty="0" smtClean="0">
                <a:solidFill>
                  <a:srgbClr val="0070C0"/>
                </a:solidFill>
                <a:latin typeface="+mn-ea"/>
              </a:rPr>
            </a:br>
            <a:r>
              <a:rPr lang="en-US" altLang="ko-KR" sz="2800" b="1" dirty="0" smtClean="0">
                <a:solidFill>
                  <a:srgbClr val="0070C0"/>
                </a:solidFill>
                <a:latin typeface="+mn-ea"/>
              </a:rPr>
              <a:t>    }else if(action == false) {</a:t>
            </a:r>
          </a:p>
          <a:p>
            <a:r>
              <a:rPr lang="en-US" altLang="ko-KR" sz="2800" b="1" dirty="0" smtClean="0">
                <a:solidFill>
                  <a:srgbClr val="0070C0"/>
                </a:solidFill>
                <a:latin typeface="+mn-ea"/>
              </a:rPr>
              <a:t>        </a:t>
            </a:r>
            <a:r>
              <a:rPr lang="en-US" altLang="ko-KR" sz="2800" b="1" dirty="0" err="1" smtClean="0">
                <a:solidFill>
                  <a:srgbClr val="0070C0"/>
                </a:solidFill>
                <a:latin typeface="+mn-ea"/>
              </a:rPr>
              <a:t>System.</a:t>
            </a:r>
            <a:r>
              <a:rPr lang="en-US" altLang="ko-KR" sz="2800" b="1" i="1" dirty="0" err="1" smtClean="0">
                <a:solidFill>
                  <a:srgbClr val="0070C0"/>
                </a:solidFill>
                <a:latin typeface="+mn-ea"/>
              </a:rPr>
              <a:t>out.println</a:t>
            </a:r>
            <a:r>
              <a:rPr lang="en-US" altLang="ko-KR" sz="2800" b="1" i="1" dirty="0" smtClean="0">
                <a:solidFill>
                  <a:srgbClr val="0070C0"/>
                </a:solidFill>
                <a:latin typeface="+mn-ea"/>
              </a:rPr>
              <a:t>("</a:t>
            </a:r>
            <a:r>
              <a:rPr lang="ko-KR" altLang="en-US" sz="2800" b="1" i="1" dirty="0" smtClean="0">
                <a:solidFill>
                  <a:srgbClr val="0070C0"/>
                </a:solidFill>
                <a:latin typeface="+mn-ea"/>
              </a:rPr>
              <a:t>점</a:t>
            </a:r>
            <a:r>
              <a:rPr lang="en-US" altLang="ko-KR" sz="2800" b="1" i="1" dirty="0" smtClean="0">
                <a:solidFill>
                  <a:srgbClr val="0070C0"/>
                </a:solidFill>
                <a:latin typeface="+mn-ea"/>
              </a:rPr>
              <a:t>[x=" + x + ", y=" + y</a:t>
            </a:r>
            <a:br>
              <a:rPr lang="en-US" altLang="ko-KR" sz="2800" b="1" i="1" dirty="0" smtClean="0">
                <a:solidFill>
                  <a:srgbClr val="0070C0"/>
                </a:solidFill>
                <a:latin typeface="+mn-ea"/>
              </a:rPr>
            </a:br>
            <a:r>
              <a:rPr lang="en-US" altLang="ko-KR" sz="2800" b="1" i="1" dirty="0" smtClean="0">
                <a:solidFill>
                  <a:srgbClr val="0070C0"/>
                </a:solidFill>
                <a:latin typeface="+mn-ea"/>
              </a:rPr>
              <a:t>        +"]</a:t>
            </a:r>
            <a:r>
              <a:rPr lang="ko-KR" altLang="en-US" sz="2800" b="1" i="1" dirty="0" smtClean="0">
                <a:solidFill>
                  <a:srgbClr val="0070C0"/>
                </a:solidFill>
                <a:latin typeface="+mn-ea"/>
              </a:rPr>
              <a:t>을 지웠습니다</a:t>
            </a:r>
            <a:r>
              <a:rPr lang="en-US" altLang="ko-KR" sz="2800" b="1" i="1" dirty="0" smtClean="0">
                <a:solidFill>
                  <a:srgbClr val="0070C0"/>
                </a:solidFill>
                <a:latin typeface="+mn-ea"/>
              </a:rPr>
              <a:t>.");</a:t>
            </a:r>
          </a:p>
          <a:p>
            <a:r>
              <a:rPr lang="en-US" altLang="ko-KR" sz="2800" b="1" dirty="0" smtClean="0">
                <a:solidFill>
                  <a:srgbClr val="0070C0"/>
                </a:solidFill>
                <a:latin typeface="+mn-ea"/>
              </a:rPr>
              <a:t>    }else {</a:t>
            </a:r>
          </a:p>
          <a:p>
            <a:r>
              <a:rPr lang="en-US" altLang="ko-KR" sz="2800" b="1" dirty="0" smtClean="0">
                <a:solidFill>
                  <a:srgbClr val="0070C0"/>
                </a:solidFill>
                <a:latin typeface="+mn-ea"/>
              </a:rPr>
              <a:t>        </a:t>
            </a:r>
            <a:r>
              <a:rPr lang="en-US" altLang="ko-KR" sz="2800" b="1" dirty="0" err="1" smtClean="0">
                <a:solidFill>
                  <a:srgbClr val="0070C0"/>
                </a:solidFill>
                <a:latin typeface="+mn-ea"/>
              </a:rPr>
              <a:t>System.</a:t>
            </a:r>
            <a:r>
              <a:rPr lang="en-US" altLang="ko-KR" sz="2800" b="1" i="1" dirty="0" err="1" smtClean="0">
                <a:solidFill>
                  <a:srgbClr val="0070C0"/>
                </a:solidFill>
                <a:latin typeface="+mn-ea"/>
              </a:rPr>
              <a:t>out.println</a:t>
            </a:r>
            <a:r>
              <a:rPr lang="en-US" altLang="ko-KR" sz="2800" b="1" i="1" dirty="0" smtClean="0">
                <a:solidFill>
                  <a:srgbClr val="0070C0"/>
                </a:solidFill>
                <a:latin typeface="+mn-ea"/>
              </a:rPr>
              <a:t>("</a:t>
            </a:r>
            <a:r>
              <a:rPr lang="ko-KR" altLang="en-US" sz="2800" b="1" i="1" dirty="0" smtClean="0">
                <a:solidFill>
                  <a:srgbClr val="0070C0"/>
                </a:solidFill>
                <a:latin typeface="+mn-ea"/>
              </a:rPr>
              <a:t>잘못된 입력</a:t>
            </a:r>
            <a:r>
              <a:rPr lang="en-US" altLang="ko-KR" sz="2800" b="1" i="1" dirty="0" smtClean="0">
                <a:solidFill>
                  <a:srgbClr val="0070C0"/>
                </a:solidFill>
                <a:latin typeface="+mn-ea"/>
              </a:rPr>
              <a:t>");</a:t>
            </a:r>
          </a:p>
          <a:p>
            <a:r>
              <a:rPr lang="en-US" altLang="ko-KR" sz="2800" b="1" dirty="0" smtClean="0">
                <a:solidFill>
                  <a:srgbClr val="0070C0"/>
                </a:solidFill>
                <a:latin typeface="+mn-ea"/>
              </a:rPr>
              <a:t>    }</a:t>
            </a:r>
            <a:endParaRPr lang="ko-KR" altLang="en-US" sz="2800" b="1" dirty="0" smtClean="0">
              <a:solidFill>
                <a:srgbClr val="0070C0"/>
              </a:solidFill>
            </a:endParaRPr>
          </a:p>
          <a:p>
            <a:r>
              <a:rPr lang="en-US" altLang="ko-KR" sz="2800" b="1" dirty="0" smtClean="0">
                <a:solidFill>
                  <a:srgbClr val="0070C0"/>
                </a:solidFill>
              </a:rPr>
              <a:t>}</a:t>
            </a:r>
            <a:endParaRPr lang="en-US" altLang="ko-KR" sz="2800" b="1" dirty="0" smtClean="0">
              <a:solidFill>
                <a:srgbClr val="0070C0"/>
              </a:solidFill>
              <a:latin typeface="+mn-ea"/>
            </a:endParaRPr>
          </a:p>
          <a:p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800" dirty="0" smtClean="0">
                <a:solidFill>
                  <a:schemeClr val="tx1"/>
                </a:solidFill>
              </a:rPr>
              <a:t>@Override</a:t>
            </a:r>
          </a:p>
          <a:p>
            <a:r>
              <a:rPr lang="en-US" altLang="ko-KR" sz="2800" b="1" dirty="0" smtClean="0">
                <a:solidFill>
                  <a:schemeClr val="tx1"/>
                </a:solidFill>
              </a:rPr>
              <a:t>public String </a:t>
            </a:r>
            <a:r>
              <a:rPr lang="en-US" altLang="ko-KR" sz="2800" b="1" dirty="0" err="1" smtClean="0">
                <a:solidFill>
                  <a:schemeClr val="tx1"/>
                </a:solidFill>
              </a:rPr>
              <a:t>toString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2800" b="1" dirty="0" smtClean="0">
                <a:solidFill>
                  <a:schemeClr val="tx1"/>
                </a:solidFill>
              </a:rPr>
              <a:t>    return "Point [x=" + x + ", y=" + y + "]";</a:t>
            </a:r>
          </a:p>
          <a:p>
            <a:r>
              <a:rPr lang="en-US" altLang="ko-KR" sz="2800" dirty="0" smtClean="0">
                <a:solidFill>
                  <a:schemeClr val="tx1"/>
                </a:solidFill>
              </a:rPr>
              <a:t>}</a:t>
            </a:r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56563" y="16390938"/>
            <a:ext cx="508635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65368" y="-7183755"/>
            <a:ext cx="13666932" cy="8650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직사각형 36"/>
          <p:cNvSpPr/>
          <p:nvPr/>
        </p:nvSpPr>
        <p:spPr>
          <a:xfrm>
            <a:off x="17114838" y="-323166"/>
            <a:ext cx="1799907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3600" dirty="0" smtClean="0">
                <a:latin typeface="+mn-ea"/>
              </a:rPr>
              <a:t>Point p03 = new Point(55, 65);</a:t>
            </a:r>
          </a:p>
          <a:p>
            <a:r>
              <a:rPr lang="en-US" altLang="ko-KR" sz="3600" dirty="0" smtClean="0">
                <a:latin typeface="+mn-ea"/>
              </a:rPr>
              <a:t>p03.draw(true);</a:t>
            </a:r>
          </a:p>
        </p:txBody>
      </p:sp>
    </p:spTree>
    <p:extLst>
      <p:ext uri="{BB962C8B-B14F-4D97-AF65-F5344CB8AC3E}">
        <p14:creationId xmlns:p14="http://schemas.microsoft.com/office/powerpoint/2010/main" xmlns="" val="768733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7773F267-C960-437B-B22E-12CF51189675}"/>
              </a:ext>
            </a:extLst>
          </p:cNvPr>
          <p:cNvSpPr txBox="1"/>
          <p:nvPr/>
        </p:nvSpPr>
        <p:spPr>
          <a:xfrm>
            <a:off x="1109433" y="757891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스태틱</a:t>
            </a:r>
            <a:endParaRPr lang="ko-KR" altLang="en-US" sz="12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04384326-509D-4CC7-A952-F0B83193D85E}"/>
              </a:ext>
            </a:extLst>
          </p:cNvPr>
          <p:cNvSpPr txBox="1"/>
          <p:nvPr/>
        </p:nvSpPr>
        <p:spPr>
          <a:xfrm>
            <a:off x="1109433" y="2395960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09D6FBA9-C51F-412A-B750-D1D8434A5373}"/>
              </a:ext>
            </a:extLst>
          </p:cNvPr>
          <p:cNvSpPr txBox="1"/>
          <p:nvPr/>
        </p:nvSpPr>
        <p:spPr>
          <a:xfrm>
            <a:off x="1109433" y="4749126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힙</a:t>
            </a:r>
            <a:endParaRPr lang="ko-KR" altLang="en-US" sz="1200" b="1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1180653" y="1141573"/>
            <a:ext cx="144784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1E270FF5-FB54-42FC-AE29-E44BC959F575}"/>
              </a:ext>
            </a:extLst>
          </p:cNvPr>
          <p:cNvCxnSpPr>
            <a:cxnSpLocks/>
          </p:cNvCxnSpPr>
          <p:nvPr/>
        </p:nvCxnSpPr>
        <p:spPr>
          <a:xfrm>
            <a:off x="1148964" y="3780292"/>
            <a:ext cx="146244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17702499" y="0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하드디스크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992474" y="0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메모리</a:t>
            </a:r>
            <a:endParaRPr lang="ko-KR" altLang="en-US" sz="1400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16383000" y="0"/>
            <a:ext cx="0" cy="14801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32888016" y="0"/>
          <a:ext cx="3111722" cy="316992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111722"/>
              </a:tblGrid>
              <a:tr h="1475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클래스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26345">
                <a:tc>
                  <a:txBody>
                    <a:bodyPr/>
                    <a:lstStyle/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</a:p>
                    <a:p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-</a:t>
                      </a:r>
                    </a:p>
                    <a:p>
                      <a:endParaRPr lang="ko-KR" altLang="en-US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TextBox 123">
            <a:extLst>
              <a:ext uri="{FF2B5EF4-FFF2-40B4-BE49-F238E27FC236}">
                <a16:creationId xmlns:lc="http://schemas.openxmlformats.org/drawingml/2006/lockedCanvas" xmlns=""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3940527" y="4886246"/>
            <a:ext cx="1576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 smtClean="0"/>
              <a:t>Point</a:t>
            </a:r>
            <a:endParaRPr lang="ko-KR" altLang="en-US" sz="2800" b="1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lc="http://schemas.openxmlformats.org/drawingml/2006/lockedCanvas" xmlns="" xmlns:a16="http://schemas.microsoft.com/office/drawing/2014/main" id="{C78ED4EC-9EF8-450F-B735-4B6B9F2C00DA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 flipH="1">
            <a:off x="3173800" y="2503181"/>
            <a:ext cx="551458" cy="24369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lc="http://schemas.openxmlformats.org/drawingml/2006/lockedCanvas" xmlns="" xmlns:a16="http://schemas.microsoft.com/office/drawing/2014/main" id="{02FC176B-9E0B-41AF-B577-D03EC2C9B8A7}"/>
              </a:ext>
            </a:extLst>
          </p:cNvPr>
          <p:cNvSpPr/>
          <p:nvPr/>
        </p:nvSpPr>
        <p:spPr>
          <a:xfrm>
            <a:off x="3197217" y="2118067"/>
            <a:ext cx="1056081" cy="38511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0x222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3" name="TextBox 130">
            <a:extLst>
              <a:ext uri="{FF2B5EF4-FFF2-40B4-BE49-F238E27FC236}">
                <a16:creationId xmlns:lc="http://schemas.openxmlformats.org/drawingml/2006/lockedCanvas" xmlns="" xmlns:a16="http://schemas.microsoft.com/office/drawing/2014/main" id="{0EF50040-46D7-415F-BEC4-62CF4B66C682}"/>
              </a:ext>
            </a:extLst>
          </p:cNvPr>
          <p:cNvSpPr txBox="1"/>
          <p:nvPr/>
        </p:nvSpPr>
        <p:spPr>
          <a:xfrm>
            <a:off x="2786450" y="4940165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0x222</a:t>
            </a:r>
            <a:endParaRPr lang="ko-KR" altLang="en-US" b="1" dirty="0"/>
          </a:p>
        </p:txBody>
      </p:sp>
      <p:sp>
        <p:nvSpPr>
          <p:cNvPr id="54" name="TextBox 136">
            <a:extLst>
              <a:ext uri="{FF2B5EF4-FFF2-40B4-BE49-F238E27FC236}">
                <a16:creationId xmlns:lc="http://schemas.openxmlformats.org/drawingml/2006/lockedCanvas" xmlns="" xmlns:a16="http://schemas.microsoft.com/office/drawing/2014/main" id="{4A8D1BF5-4929-47C8-9110-F41C5DBD4F8C}"/>
              </a:ext>
            </a:extLst>
          </p:cNvPr>
          <p:cNvSpPr txBox="1"/>
          <p:nvPr/>
        </p:nvSpPr>
        <p:spPr>
          <a:xfrm>
            <a:off x="2337473" y="1626853"/>
            <a:ext cx="2544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 smtClean="0"/>
              <a:t>Point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p01</a:t>
            </a:r>
            <a:endParaRPr lang="ko-KR" altLang="en-US" sz="2800" dirty="0"/>
          </a:p>
        </p:txBody>
      </p:sp>
      <p:sp>
        <p:nvSpPr>
          <p:cNvPr id="55" name="사각형: 둥근 모서리 129">
            <a:extLst>
              <a:ext uri="{FF2B5EF4-FFF2-40B4-BE49-F238E27FC236}">
                <a16:creationId xmlns:lc="http://schemas.openxmlformats.org/drawingml/2006/lockedCanvas" xmlns=""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2884242" y="5366445"/>
            <a:ext cx="4837357" cy="8247231"/>
          </a:xfrm>
          <a:prstGeom prst="roundRect">
            <a:avLst>
              <a:gd name="adj" fmla="val 5397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 smtClean="0">
                <a:solidFill>
                  <a:schemeClr val="tx1"/>
                </a:solidFill>
                <a:latin typeface="+mj-ea"/>
              </a:rPr>
              <a:t>//</a:t>
            </a:r>
            <a:r>
              <a:rPr lang="ko-KR" altLang="en-US" sz="2800" dirty="0" smtClean="0">
                <a:solidFill>
                  <a:schemeClr val="tx1"/>
                </a:solidFill>
                <a:latin typeface="+mj-ea"/>
              </a:rPr>
              <a:t>필드</a:t>
            </a:r>
          </a:p>
          <a:p>
            <a:r>
              <a:rPr lang="en-US" altLang="ko-KR" sz="2800" dirty="0" smtClean="0">
                <a:solidFill>
                  <a:schemeClr val="tx1"/>
                </a:solidFill>
                <a:latin typeface="+mj-ea"/>
              </a:rPr>
              <a:t>private </a:t>
            </a:r>
            <a:r>
              <a:rPr lang="en-US" altLang="ko-KR" sz="2800" dirty="0" err="1" smtClean="0">
                <a:solidFill>
                  <a:schemeClr val="tx1"/>
                </a:solidFill>
                <a:latin typeface="+mj-ea"/>
              </a:rPr>
              <a:t>int</a:t>
            </a:r>
            <a:r>
              <a:rPr lang="en-US" altLang="ko-KR" sz="2800" dirty="0" smtClean="0">
                <a:solidFill>
                  <a:schemeClr val="tx1"/>
                </a:solidFill>
                <a:latin typeface="+mj-ea"/>
              </a:rPr>
              <a:t> x =3;</a:t>
            </a:r>
          </a:p>
          <a:p>
            <a:r>
              <a:rPr lang="en-US" altLang="ko-KR" sz="2800" dirty="0" smtClean="0">
                <a:solidFill>
                  <a:schemeClr val="tx1"/>
                </a:solidFill>
                <a:latin typeface="+mj-ea"/>
              </a:rPr>
              <a:t>private </a:t>
            </a:r>
            <a:r>
              <a:rPr lang="en-US" altLang="ko-KR" sz="2800" dirty="0" err="1" smtClean="0">
                <a:solidFill>
                  <a:schemeClr val="tx1"/>
                </a:solidFill>
                <a:latin typeface="+mj-ea"/>
              </a:rPr>
              <a:t>int</a:t>
            </a:r>
            <a:r>
              <a:rPr lang="en-US" altLang="ko-KR" sz="2800" dirty="0" smtClean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ko-KR" sz="2800" u="sng" dirty="0" smtClean="0">
                <a:solidFill>
                  <a:schemeClr val="tx1"/>
                </a:solidFill>
                <a:latin typeface="+mj-ea"/>
              </a:rPr>
              <a:t>y;</a:t>
            </a:r>
          </a:p>
          <a:p>
            <a:endParaRPr lang="ko-KR" altLang="en-US" sz="2800" dirty="0" smtClean="0">
              <a:solidFill>
                <a:schemeClr val="tx1"/>
              </a:solidFill>
              <a:latin typeface="+mj-ea"/>
            </a:endParaRPr>
          </a:p>
          <a:p>
            <a:r>
              <a:rPr lang="en-US" altLang="ko-KR" sz="2800" dirty="0" smtClean="0">
                <a:solidFill>
                  <a:schemeClr val="tx1"/>
                </a:solidFill>
                <a:latin typeface="+mj-ea"/>
              </a:rPr>
              <a:t>//</a:t>
            </a:r>
            <a:r>
              <a:rPr lang="ko-KR" altLang="en-US" sz="2800" dirty="0" err="1" smtClean="0">
                <a:solidFill>
                  <a:schemeClr val="tx1"/>
                </a:solidFill>
                <a:latin typeface="+mj-ea"/>
              </a:rPr>
              <a:t>생성자</a:t>
            </a:r>
            <a:endParaRPr lang="ko-KR" altLang="en-US" sz="2800" dirty="0" smtClean="0">
              <a:solidFill>
                <a:schemeClr val="tx1"/>
              </a:solidFill>
              <a:latin typeface="+mj-ea"/>
            </a:endParaRPr>
          </a:p>
          <a:p>
            <a:endParaRPr lang="ko-KR" altLang="en-US" sz="2800" dirty="0" smtClean="0">
              <a:solidFill>
                <a:schemeClr val="tx1"/>
              </a:solidFill>
              <a:latin typeface="+mj-ea"/>
            </a:endParaRPr>
          </a:p>
          <a:p>
            <a:endParaRPr lang="ko-KR" altLang="en-US" sz="2800" dirty="0" smtClean="0">
              <a:solidFill>
                <a:schemeClr val="tx1"/>
              </a:solidFill>
              <a:latin typeface="+mj-ea"/>
            </a:endParaRPr>
          </a:p>
          <a:p>
            <a:r>
              <a:rPr lang="en-US" altLang="ko-KR" sz="2800" dirty="0" smtClean="0">
                <a:solidFill>
                  <a:schemeClr val="tx1"/>
                </a:solidFill>
                <a:latin typeface="+mj-ea"/>
              </a:rPr>
              <a:t>//</a:t>
            </a:r>
            <a:r>
              <a:rPr lang="ko-KR" altLang="en-US" sz="2800" dirty="0" err="1" smtClean="0">
                <a:solidFill>
                  <a:schemeClr val="tx1"/>
                </a:solidFill>
                <a:latin typeface="+mj-ea"/>
              </a:rPr>
              <a:t>메소드</a:t>
            </a:r>
            <a:endParaRPr lang="ko-KR" altLang="en-US" sz="2800" dirty="0" smtClean="0">
              <a:solidFill>
                <a:schemeClr val="tx1"/>
              </a:solidFill>
              <a:latin typeface="+mj-ea"/>
            </a:endParaRPr>
          </a:p>
          <a:p>
            <a:r>
              <a:rPr lang="en-US" altLang="ko-KR" sz="2800" dirty="0" smtClean="0">
                <a:solidFill>
                  <a:schemeClr val="tx1"/>
                </a:solidFill>
                <a:latin typeface="+mj-ea"/>
              </a:rPr>
              <a:t>public void </a:t>
            </a:r>
            <a:r>
              <a:rPr lang="en-US" altLang="ko-KR" sz="2800" dirty="0" err="1" smtClean="0">
                <a:solidFill>
                  <a:schemeClr val="tx1"/>
                </a:solidFill>
                <a:latin typeface="+mj-ea"/>
              </a:rPr>
              <a:t>setX</a:t>
            </a:r>
            <a:r>
              <a:rPr lang="en-US" altLang="ko-KR" sz="2800" dirty="0" smtClean="0">
                <a:solidFill>
                  <a:schemeClr val="tx1"/>
                </a:solidFill>
                <a:latin typeface="+mj-ea"/>
              </a:rPr>
              <a:t>(</a:t>
            </a:r>
            <a:r>
              <a:rPr lang="en-US" altLang="ko-KR" sz="2800" dirty="0" err="1" smtClean="0">
                <a:solidFill>
                  <a:schemeClr val="tx1"/>
                </a:solidFill>
                <a:latin typeface="+mj-ea"/>
              </a:rPr>
              <a:t>int</a:t>
            </a:r>
            <a:r>
              <a:rPr lang="en-US" altLang="ko-KR" sz="2800" dirty="0" smtClean="0">
                <a:solidFill>
                  <a:schemeClr val="tx1"/>
                </a:solidFill>
                <a:latin typeface="+mj-ea"/>
              </a:rPr>
              <a:t> x){</a:t>
            </a:r>
          </a:p>
          <a:p>
            <a:r>
              <a:rPr lang="en-US" altLang="ko-KR" sz="2800" dirty="0" smtClean="0">
                <a:solidFill>
                  <a:schemeClr val="tx1"/>
                </a:solidFill>
                <a:latin typeface="+mj-ea"/>
              </a:rPr>
              <a:t>    x = x;</a:t>
            </a:r>
          </a:p>
          <a:p>
            <a:r>
              <a:rPr lang="en-US" altLang="ko-KR" sz="2800" dirty="0" smtClean="0">
                <a:solidFill>
                  <a:schemeClr val="tx1"/>
                </a:solidFill>
                <a:latin typeface="+mj-ea"/>
              </a:rPr>
              <a:t>}</a:t>
            </a:r>
          </a:p>
          <a:p>
            <a:endParaRPr lang="ko-KR" altLang="en-US" sz="2800" dirty="0" smtClean="0">
              <a:solidFill>
                <a:schemeClr val="tx1"/>
              </a:solidFill>
              <a:latin typeface="+mj-ea"/>
            </a:endParaRPr>
          </a:p>
          <a:p>
            <a:r>
              <a:rPr lang="en-US" altLang="ko-KR" sz="2800" dirty="0" smtClean="0">
                <a:solidFill>
                  <a:schemeClr val="tx1"/>
                </a:solidFill>
                <a:latin typeface="+mj-ea"/>
              </a:rPr>
              <a:t>public </a:t>
            </a:r>
            <a:r>
              <a:rPr lang="en-US" altLang="ko-KR" sz="2800" dirty="0" err="1" smtClean="0">
                <a:solidFill>
                  <a:schemeClr val="tx1"/>
                </a:solidFill>
                <a:latin typeface="+mj-ea"/>
              </a:rPr>
              <a:t>int</a:t>
            </a:r>
            <a:r>
              <a:rPr lang="en-US" altLang="ko-KR" sz="2800" dirty="0" smtClean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ko-KR" sz="2800" dirty="0" err="1" smtClean="0">
                <a:solidFill>
                  <a:schemeClr val="tx1"/>
                </a:solidFill>
                <a:latin typeface="+mj-ea"/>
              </a:rPr>
              <a:t>getX</a:t>
            </a:r>
            <a:r>
              <a:rPr lang="en-US" altLang="ko-KR" sz="2800" dirty="0" smtClean="0">
                <a:solidFill>
                  <a:schemeClr val="tx1"/>
                </a:solidFill>
                <a:latin typeface="+mj-ea"/>
              </a:rPr>
              <a:t>(){</a:t>
            </a:r>
          </a:p>
          <a:p>
            <a:r>
              <a:rPr lang="en-US" altLang="ko-KR" sz="2800" dirty="0" smtClean="0">
                <a:solidFill>
                  <a:schemeClr val="tx1"/>
                </a:solidFill>
                <a:latin typeface="+mj-ea"/>
              </a:rPr>
              <a:t>    return x;</a:t>
            </a:r>
          </a:p>
          <a:p>
            <a:r>
              <a:rPr lang="en-US" altLang="ko-KR" sz="2800" dirty="0" smtClean="0">
                <a:solidFill>
                  <a:schemeClr val="tx1"/>
                </a:solidFill>
                <a:latin typeface="+mj-ea"/>
              </a:rPr>
              <a:t>} </a:t>
            </a:r>
          </a:p>
        </p:txBody>
      </p:sp>
      <p:sp>
        <p:nvSpPr>
          <p:cNvPr id="60" name="TextBox 123">
            <a:extLst>
              <a:ext uri="{FF2B5EF4-FFF2-40B4-BE49-F238E27FC236}">
                <a16:creationId xmlns:lc="http://schemas.openxmlformats.org/drawingml/2006/lockedCanvas" xmlns=""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9055452" y="4886246"/>
            <a:ext cx="1576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 smtClean="0"/>
              <a:t>Point</a:t>
            </a:r>
            <a:endParaRPr lang="ko-KR" altLang="en-US" sz="2800" b="1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lc="http://schemas.openxmlformats.org/drawingml/2006/lockedCanvas" xmlns="" xmlns:a16="http://schemas.microsoft.com/office/drawing/2014/main" id="{C78ED4EC-9EF8-450F-B735-4B6B9F2C00DA}"/>
              </a:ext>
            </a:extLst>
          </p:cNvPr>
          <p:cNvCxnSpPr>
            <a:cxnSpLocks/>
            <a:stCxn id="62" idx="2"/>
            <a:endCxn id="65" idx="0"/>
          </p:cNvCxnSpPr>
          <p:nvPr/>
        </p:nvCxnSpPr>
        <p:spPr>
          <a:xfrm flipH="1">
            <a:off x="8288725" y="2503181"/>
            <a:ext cx="551458" cy="24369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lc="http://schemas.openxmlformats.org/drawingml/2006/lockedCanvas" xmlns="" xmlns:a16="http://schemas.microsoft.com/office/drawing/2014/main" id="{02FC176B-9E0B-41AF-B577-D03EC2C9B8A7}"/>
              </a:ext>
            </a:extLst>
          </p:cNvPr>
          <p:cNvSpPr/>
          <p:nvPr/>
        </p:nvSpPr>
        <p:spPr>
          <a:xfrm>
            <a:off x="8312142" y="2118067"/>
            <a:ext cx="1056081" cy="38511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0x226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5" name="TextBox 130">
            <a:extLst>
              <a:ext uri="{FF2B5EF4-FFF2-40B4-BE49-F238E27FC236}">
                <a16:creationId xmlns:lc="http://schemas.openxmlformats.org/drawingml/2006/lockedCanvas" xmlns="" xmlns:a16="http://schemas.microsoft.com/office/drawing/2014/main" id="{0EF50040-46D7-415F-BEC4-62CF4B66C682}"/>
              </a:ext>
            </a:extLst>
          </p:cNvPr>
          <p:cNvSpPr txBox="1"/>
          <p:nvPr/>
        </p:nvSpPr>
        <p:spPr>
          <a:xfrm>
            <a:off x="7901375" y="4940165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0x226</a:t>
            </a:r>
            <a:endParaRPr lang="ko-KR" altLang="en-US" b="1" dirty="0"/>
          </a:p>
        </p:txBody>
      </p:sp>
      <p:sp>
        <p:nvSpPr>
          <p:cNvPr id="67" name="TextBox 136">
            <a:extLst>
              <a:ext uri="{FF2B5EF4-FFF2-40B4-BE49-F238E27FC236}">
                <a16:creationId xmlns:lc="http://schemas.openxmlformats.org/drawingml/2006/lockedCanvas" xmlns="" xmlns:a16="http://schemas.microsoft.com/office/drawing/2014/main" id="{4A8D1BF5-4929-47C8-9110-F41C5DBD4F8C}"/>
              </a:ext>
            </a:extLst>
          </p:cNvPr>
          <p:cNvSpPr txBox="1"/>
          <p:nvPr/>
        </p:nvSpPr>
        <p:spPr>
          <a:xfrm>
            <a:off x="7357148" y="1588753"/>
            <a:ext cx="2544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 smtClean="0"/>
              <a:t>Point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p02</a:t>
            </a:r>
            <a:endParaRPr lang="ko-KR" altLang="en-US" sz="2800" dirty="0"/>
          </a:p>
        </p:txBody>
      </p:sp>
      <p:sp>
        <p:nvSpPr>
          <p:cNvPr id="71" name="사각형: 둥근 모서리 129">
            <a:extLst>
              <a:ext uri="{FF2B5EF4-FFF2-40B4-BE49-F238E27FC236}">
                <a16:creationId xmlns:lc="http://schemas.openxmlformats.org/drawingml/2006/lockedCanvas" xmlns=""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7999168" y="5366445"/>
            <a:ext cx="5002457" cy="8247231"/>
          </a:xfrm>
          <a:prstGeom prst="roundRect">
            <a:avLst>
              <a:gd name="adj" fmla="val 5397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 smtClean="0">
                <a:solidFill>
                  <a:schemeClr val="tx1"/>
                </a:solidFill>
                <a:latin typeface="+mj-ea"/>
              </a:rPr>
              <a:t>//</a:t>
            </a:r>
            <a:r>
              <a:rPr lang="ko-KR" altLang="en-US" sz="2800" dirty="0" smtClean="0">
                <a:solidFill>
                  <a:schemeClr val="tx1"/>
                </a:solidFill>
                <a:latin typeface="+mj-ea"/>
              </a:rPr>
              <a:t>필드</a:t>
            </a:r>
          </a:p>
          <a:p>
            <a:r>
              <a:rPr lang="en-US" altLang="ko-KR" sz="2800" dirty="0" smtClean="0">
                <a:solidFill>
                  <a:schemeClr val="tx1"/>
                </a:solidFill>
                <a:latin typeface="+mj-ea"/>
              </a:rPr>
              <a:t>private </a:t>
            </a:r>
            <a:r>
              <a:rPr lang="en-US" altLang="ko-KR" sz="2800" dirty="0" err="1" smtClean="0">
                <a:solidFill>
                  <a:schemeClr val="tx1"/>
                </a:solidFill>
                <a:latin typeface="+mj-ea"/>
              </a:rPr>
              <a:t>int</a:t>
            </a:r>
            <a:r>
              <a:rPr lang="en-US" altLang="ko-KR" sz="2800" dirty="0" smtClean="0">
                <a:solidFill>
                  <a:schemeClr val="tx1"/>
                </a:solidFill>
                <a:latin typeface="+mj-ea"/>
              </a:rPr>
              <a:t> x;</a:t>
            </a:r>
          </a:p>
          <a:p>
            <a:r>
              <a:rPr lang="en-US" altLang="ko-KR" sz="2800" dirty="0" smtClean="0">
                <a:solidFill>
                  <a:schemeClr val="tx1"/>
                </a:solidFill>
                <a:latin typeface="+mj-ea"/>
              </a:rPr>
              <a:t>private </a:t>
            </a:r>
            <a:r>
              <a:rPr lang="en-US" altLang="ko-KR" sz="2800" dirty="0" err="1" smtClean="0">
                <a:solidFill>
                  <a:schemeClr val="tx1"/>
                </a:solidFill>
                <a:latin typeface="+mj-ea"/>
              </a:rPr>
              <a:t>int</a:t>
            </a:r>
            <a:r>
              <a:rPr lang="en-US" altLang="ko-KR" sz="2800" dirty="0" smtClean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ko-KR" sz="2800" u="sng" dirty="0" smtClean="0">
                <a:solidFill>
                  <a:schemeClr val="tx1"/>
                </a:solidFill>
                <a:latin typeface="+mj-ea"/>
              </a:rPr>
              <a:t>y;</a:t>
            </a:r>
          </a:p>
          <a:p>
            <a:endParaRPr lang="ko-KR" altLang="en-US" sz="2800" dirty="0" smtClean="0">
              <a:solidFill>
                <a:schemeClr val="tx1"/>
              </a:solidFill>
              <a:latin typeface="+mj-ea"/>
            </a:endParaRPr>
          </a:p>
          <a:p>
            <a:r>
              <a:rPr lang="en-US" altLang="ko-KR" sz="2800" dirty="0" smtClean="0">
                <a:solidFill>
                  <a:schemeClr val="tx1"/>
                </a:solidFill>
                <a:latin typeface="+mj-ea"/>
              </a:rPr>
              <a:t>//</a:t>
            </a:r>
            <a:r>
              <a:rPr lang="ko-KR" altLang="en-US" sz="2800" dirty="0" err="1" smtClean="0">
                <a:solidFill>
                  <a:schemeClr val="tx1"/>
                </a:solidFill>
                <a:latin typeface="+mj-ea"/>
              </a:rPr>
              <a:t>생성자</a:t>
            </a:r>
            <a:endParaRPr lang="ko-KR" altLang="en-US" sz="2800" dirty="0" smtClean="0">
              <a:solidFill>
                <a:schemeClr val="tx1"/>
              </a:solidFill>
              <a:latin typeface="+mj-ea"/>
            </a:endParaRPr>
          </a:p>
          <a:p>
            <a:endParaRPr lang="ko-KR" altLang="en-US" sz="2800" dirty="0" smtClean="0">
              <a:solidFill>
                <a:schemeClr val="tx1"/>
              </a:solidFill>
              <a:latin typeface="+mj-ea"/>
            </a:endParaRPr>
          </a:p>
          <a:p>
            <a:endParaRPr lang="ko-KR" altLang="en-US" sz="2800" dirty="0" smtClean="0">
              <a:solidFill>
                <a:schemeClr val="tx1"/>
              </a:solidFill>
              <a:latin typeface="+mj-ea"/>
            </a:endParaRPr>
          </a:p>
          <a:p>
            <a:r>
              <a:rPr lang="en-US" altLang="ko-KR" sz="2800" dirty="0" smtClean="0">
                <a:solidFill>
                  <a:schemeClr val="tx1"/>
                </a:solidFill>
                <a:latin typeface="+mj-ea"/>
              </a:rPr>
              <a:t>//</a:t>
            </a:r>
            <a:r>
              <a:rPr lang="ko-KR" altLang="en-US" sz="2800" dirty="0" err="1" smtClean="0">
                <a:solidFill>
                  <a:schemeClr val="tx1"/>
                </a:solidFill>
                <a:latin typeface="+mj-ea"/>
              </a:rPr>
              <a:t>메소드</a:t>
            </a:r>
            <a:endParaRPr lang="ko-KR" altLang="en-US" sz="2800" dirty="0" smtClean="0">
              <a:solidFill>
                <a:schemeClr val="tx1"/>
              </a:solidFill>
              <a:latin typeface="+mj-ea"/>
            </a:endParaRPr>
          </a:p>
          <a:p>
            <a:r>
              <a:rPr lang="en-US" altLang="ko-KR" sz="2800" dirty="0" smtClean="0">
                <a:solidFill>
                  <a:schemeClr val="tx1"/>
                </a:solidFill>
                <a:latin typeface="+mj-ea"/>
              </a:rPr>
              <a:t>public void </a:t>
            </a:r>
            <a:r>
              <a:rPr lang="en-US" altLang="ko-KR" sz="2800" dirty="0" err="1" smtClean="0">
                <a:solidFill>
                  <a:schemeClr val="tx1"/>
                </a:solidFill>
                <a:latin typeface="+mj-ea"/>
              </a:rPr>
              <a:t>setX</a:t>
            </a:r>
            <a:r>
              <a:rPr lang="en-US" altLang="ko-KR" sz="2800" dirty="0" smtClean="0">
                <a:solidFill>
                  <a:schemeClr val="tx1"/>
                </a:solidFill>
                <a:latin typeface="+mj-ea"/>
              </a:rPr>
              <a:t>(</a:t>
            </a:r>
            <a:r>
              <a:rPr lang="en-US" altLang="ko-KR" sz="2800" dirty="0" err="1" smtClean="0">
                <a:solidFill>
                  <a:schemeClr val="tx1"/>
                </a:solidFill>
                <a:latin typeface="+mj-ea"/>
              </a:rPr>
              <a:t>int</a:t>
            </a:r>
            <a:r>
              <a:rPr lang="en-US" altLang="ko-KR" sz="2800" dirty="0" smtClean="0">
                <a:solidFill>
                  <a:schemeClr val="tx1"/>
                </a:solidFill>
                <a:latin typeface="+mj-ea"/>
              </a:rPr>
              <a:t> x){</a:t>
            </a:r>
          </a:p>
          <a:p>
            <a:r>
              <a:rPr lang="en-US" altLang="ko-KR" sz="2800" dirty="0" smtClean="0">
                <a:solidFill>
                  <a:schemeClr val="tx1"/>
                </a:solidFill>
                <a:latin typeface="+mj-ea"/>
              </a:rPr>
              <a:t>    x = x;</a:t>
            </a:r>
          </a:p>
          <a:p>
            <a:r>
              <a:rPr lang="en-US" altLang="ko-KR" sz="2800" dirty="0" smtClean="0">
                <a:solidFill>
                  <a:schemeClr val="tx1"/>
                </a:solidFill>
                <a:latin typeface="+mj-ea"/>
              </a:rPr>
              <a:t>}</a:t>
            </a:r>
          </a:p>
          <a:p>
            <a:endParaRPr lang="ko-KR" altLang="en-US" sz="2800" dirty="0" smtClean="0">
              <a:solidFill>
                <a:schemeClr val="tx1"/>
              </a:solidFill>
              <a:latin typeface="+mj-ea"/>
            </a:endParaRPr>
          </a:p>
          <a:p>
            <a:r>
              <a:rPr lang="en-US" altLang="ko-KR" sz="2800" dirty="0" smtClean="0">
                <a:solidFill>
                  <a:schemeClr val="tx1"/>
                </a:solidFill>
                <a:latin typeface="+mj-ea"/>
              </a:rPr>
              <a:t>public </a:t>
            </a:r>
            <a:r>
              <a:rPr lang="en-US" altLang="ko-KR" sz="2800" dirty="0" err="1" smtClean="0">
                <a:solidFill>
                  <a:schemeClr val="tx1"/>
                </a:solidFill>
                <a:latin typeface="+mj-ea"/>
              </a:rPr>
              <a:t>int</a:t>
            </a:r>
            <a:r>
              <a:rPr lang="en-US" altLang="ko-KR" sz="2800" dirty="0" smtClean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ko-KR" sz="2800" dirty="0" err="1" smtClean="0">
                <a:solidFill>
                  <a:schemeClr val="tx1"/>
                </a:solidFill>
                <a:latin typeface="+mj-ea"/>
              </a:rPr>
              <a:t>getX</a:t>
            </a:r>
            <a:r>
              <a:rPr lang="en-US" altLang="ko-KR" sz="2800" dirty="0" smtClean="0">
                <a:solidFill>
                  <a:schemeClr val="tx1"/>
                </a:solidFill>
                <a:latin typeface="+mj-ea"/>
              </a:rPr>
              <a:t>(){</a:t>
            </a:r>
          </a:p>
          <a:p>
            <a:r>
              <a:rPr lang="en-US" altLang="ko-KR" sz="2800" dirty="0" smtClean="0">
                <a:solidFill>
                  <a:schemeClr val="tx1"/>
                </a:solidFill>
                <a:latin typeface="+mj-ea"/>
              </a:rPr>
              <a:t>    return x;</a:t>
            </a:r>
          </a:p>
          <a:p>
            <a:r>
              <a:rPr lang="en-US" altLang="ko-KR" sz="2800" dirty="0" smtClean="0">
                <a:solidFill>
                  <a:schemeClr val="tx1"/>
                </a:solidFill>
                <a:latin typeface="+mj-ea"/>
              </a:rPr>
              <a:t>} </a:t>
            </a:r>
          </a:p>
        </p:txBody>
      </p:sp>
      <p:graphicFrame>
        <p:nvGraphicFramePr>
          <p:cNvPr id="72" name="표 71"/>
          <p:cNvGraphicFramePr>
            <a:graphicFrameLocks noGrp="1"/>
          </p:cNvGraphicFramePr>
          <p:nvPr/>
        </p:nvGraphicFramePr>
        <p:xfrm>
          <a:off x="22723475" y="638439"/>
          <a:ext cx="6893623" cy="509016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893623"/>
              </a:tblGrid>
              <a:tr h="1475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Point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37830">
                <a:tc>
                  <a:txBody>
                    <a:bodyPr/>
                    <a:lstStyle/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private </a:t>
                      </a:r>
                      <a:r>
                        <a:rPr lang="en-US" altLang="ko-KR" sz="18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int</a:t>
                      </a:r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x;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private </a:t>
                      </a:r>
                      <a:r>
                        <a:rPr lang="en-US" altLang="ko-KR" sz="18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int</a:t>
                      </a:r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800" b="0" u="sng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y;</a:t>
                      </a:r>
                    </a:p>
                    <a:p>
                      <a:endParaRPr lang="ko-KR" altLang="en-US" sz="18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생성자</a:t>
                      </a:r>
                      <a:endParaRPr lang="ko-KR" altLang="en-US" sz="18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endParaRPr lang="ko-KR" altLang="en-US" sz="18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endParaRPr lang="ko-KR" altLang="en-US" sz="18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메소드</a:t>
                      </a:r>
                      <a:endParaRPr lang="ko-KR" altLang="en-US" sz="18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public void </a:t>
                      </a:r>
                      <a:r>
                        <a:rPr lang="en-US" altLang="ko-KR" sz="18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setX</a:t>
                      </a:r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en-US" altLang="ko-KR" sz="18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int</a:t>
                      </a:r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x){</a:t>
                      </a:r>
                    </a:p>
                    <a:p>
                      <a:r>
                        <a:rPr lang="en-US" altLang="ko-KR" sz="1800" b="0" u="none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   x = x;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8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public </a:t>
                      </a:r>
                      <a:r>
                        <a:rPr lang="en-US" altLang="ko-KR" sz="18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int</a:t>
                      </a:r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8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getX</a:t>
                      </a:r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(){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   return x;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}</a:t>
                      </a:r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</a:p>
                    <a:p>
                      <a:endParaRPr lang="ko-KR" altLang="en-US" sz="2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/>
        </p:nvGraphicFramePr>
        <p:xfrm>
          <a:off x="19478625" y="7931414"/>
          <a:ext cx="7017902" cy="8489812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017902"/>
              </a:tblGrid>
              <a:tr h="7776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PointApp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  <a:tr h="7712201">
                <a:tc>
                  <a:txBody>
                    <a:bodyPr/>
                    <a:lstStyle/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main  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pic>
        <p:nvPicPr>
          <p:cNvPr id="7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44232" y="8392319"/>
            <a:ext cx="4448175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942632" y="7800975"/>
            <a:ext cx="4448175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923125" y="10385425"/>
            <a:ext cx="42672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65050" y="412750"/>
            <a:ext cx="9429296" cy="448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68733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7773F267-C960-437B-B22E-12CF51189675}"/>
              </a:ext>
            </a:extLst>
          </p:cNvPr>
          <p:cNvSpPr txBox="1"/>
          <p:nvPr/>
        </p:nvSpPr>
        <p:spPr>
          <a:xfrm>
            <a:off x="1109433" y="757891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스태틱</a:t>
            </a:r>
            <a:endParaRPr lang="ko-KR" altLang="en-US" sz="12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04384326-509D-4CC7-A952-F0B83193D85E}"/>
              </a:ext>
            </a:extLst>
          </p:cNvPr>
          <p:cNvSpPr txBox="1"/>
          <p:nvPr/>
        </p:nvSpPr>
        <p:spPr>
          <a:xfrm>
            <a:off x="1109433" y="2395960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09D6FBA9-C51F-412A-B750-D1D8434A5373}"/>
              </a:ext>
            </a:extLst>
          </p:cNvPr>
          <p:cNvSpPr txBox="1"/>
          <p:nvPr/>
        </p:nvSpPr>
        <p:spPr>
          <a:xfrm>
            <a:off x="1109433" y="4749126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힙</a:t>
            </a:r>
            <a:endParaRPr lang="ko-KR" altLang="en-US" sz="1200" b="1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1180653" y="1141573"/>
            <a:ext cx="4807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1E270FF5-FB54-42FC-AE29-E44BC959F575}"/>
              </a:ext>
            </a:extLst>
          </p:cNvPr>
          <p:cNvCxnSpPr>
            <a:cxnSpLocks/>
          </p:cNvCxnSpPr>
          <p:nvPr/>
        </p:nvCxnSpPr>
        <p:spPr>
          <a:xfrm>
            <a:off x="1148964" y="3780292"/>
            <a:ext cx="48093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62">
            <a:extLst>
              <a:ext uri="{FF2B5EF4-FFF2-40B4-BE49-F238E27FC236}">
                <a16:creationId xmlns:a16="http://schemas.microsoft.com/office/drawing/2014/main" xmlns="" id="{3B5D488B-0853-4A0E-9A65-3DA055A8E6FE}"/>
              </a:ext>
            </a:extLst>
          </p:cNvPr>
          <p:cNvSpPr/>
          <p:nvPr/>
        </p:nvSpPr>
        <p:spPr>
          <a:xfrm>
            <a:off x="18923635" y="9676236"/>
            <a:ext cx="1180530" cy="915629"/>
          </a:xfrm>
          <a:custGeom>
            <a:avLst/>
            <a:gdLst>
              <a:gd name="connsiteX0" fmla="*/ 0 w 672530"/>
              <a:gd name="connsiteY0" fmla="*/ 0 h 277000"/>
              <a:gd name="connsiteX1" fmla="*/ 672530 w 672530"/>
              <a:gd name="connsiteY1" fmla="*/ 0 h 277000"/>
              <a:gd name="connsiteX2" fmla="*/ 672530 w 672530"/>
              <a:gd name="connsiteY2" fmla="*/ 277000 h 277000"/>
              <a:gd name="connsiteX3" fmla="*/ 0 w 672530"/>
              <a:gd name="connsiteY3" fmla="*/ 277000 h 277000"/>
              <a:gd name="connsiteX4" fmla="*/ 0 w 672530"/>
              <a:gd name="connsiteY4" fmla="*/ 0 h 277000"/>
              <a:gd name="connsiteX0" fmla="*/ 0 w 1180530"/>
              <a:gd name="connsiteY0" fmla="*/ 0 h 915629"/>
              <a:gd name="connsiteX1" fmla="*/ 672530 w 1180530"/>
              <a:gd name="connsiteY1" fmla="*/ 0 h 915629"/>
              <a:gd name="connsiteX2" fmla="*/ 1180530 w 1180530"/>
              <a:gd name="connsiteY2" fmla="*/ 915629 h 915629"/>
              <a:gd name="connsiteX3" fmla="*/ 0 w 1180530"/>
              <a:gd name="connsiteY3" fmla="*/ 277000 h 915629"/>
              <a:gd name="connsiteX4" fmla="*/ 0 w 1180530"/>
              <a:gd name="connsiteY4" fmla="*/ 0 h 915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530" h="915629">
                <a:moveTo>
                  <a:pt x="0" y="0"/>
                </a:moveTo>
                <a:lnTo>
                  <a:pt x="672530" y="0"/>
                </a:lnTo>
                <a:lnTo>
                  <a:pt x="1180530" y="915629"/>
                </a:lnTo>
                <a:lnTo>
                  <a:pt x="0" y="277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18" name="표 23">
            <a:extLst>
              <a:ext uri="{FF2B5EF4-FFF2-40B4-BE49-F238E27FC236}">
                <a16:creationId xmlns:a16="http://schemas.microsoft.com/office/drawing/2014/main" xmlns="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7489988"/>
              </p:ext>
            </p:extLst>
          </p:nvPr>
        </p:nvGraphicFramePr>
        <p:xfrm>
          <a:off x="17911858" y="1071880"/>
          <a:ext cx="7119842" cy="305599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119842">
                  <a:extLst>
                    <a:ext uri="{9D8B030D-6E8A-4147-A177-3AD203B41FA5}">
                      <a16:colId xmlns:a16="http://schemas.microsoft.com/office/drawing/2014/main" xmlns="" val="1853464418"/>
                    </a:ext>
                  </a:extLst>
                </a:gridCol>
              </a:tblGrid>
              <a:tr h="1475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Goods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319614"/>
                  </a:ext>
                </a:extLst>
              </a:tr>
              <a:tr h="2537830">
                <a:tc>
                  <a:txBody>
                    <a:bodyPr/>
                    <a:lstStyle/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private</a:t>
                      </a:r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String</a:t>
                      </a:r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name</a:t>
                      </a:r>
                    </a:p>
                    <a:p>
                      <a:r>
                        <a:rPr lang="en-US" altLang="ko-KR" sz="1800" b="1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private</a:t>
                      </a:r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price</a:t>
                      </a:r>
                    </a:p>
                    <a:p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71353195"/>
                  </a:ext>
                </a:extLst>
              </a:tr>
            </a:tbl>
          </a:graphicData>
        </a:graphic>
      </p:graphicFrame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A9079631-0760-4464-B09C-B4416253F04C}"/>
              </a:ext>
            </a:extLst>
          </p:cNvPr>
          <p:cNvSpPr txBox="1"/>
          <p:nvPr/>
        </p:nvSpPr>
        <p:spPr>
          <a:xfrm>
            <a:off x="3211478" y="4338865"/>
            <a:ext cx="1576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Goods</a:t>
            </a:r>
            <a:endParaRPr lang="ko-KR" altLang="en-US" sz="2800" b="1" dirty="0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xmlns="" id="{C78ED4EC-9EF8-450F-B735-4B6B9F2C00DA}"/>
              </a:ext>
            </a:extLst>
          </p:cNvPr>
          <p:cNvCxnSpPr>
            <a:cxnSpLocks/>
            <a:stCxn id="129" idx="2"/>
            <a:endCxn id="131" idx="0"/>
          </p:cNvCxnSpPr>
          <p:nvPr/>
        </p:nvCxnSpPr>
        <p:spPr>
          <a:xfrm flipH="1">
            <a:off x="2444751" y="2222500"/>
            <a:ext cx="532408" cy="21702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xmlns="" id="{02FC176B-9E0B-41AF-B577-D03EC2C9B8A7}"/>
              </a:ext>
            </a:extLst>
          </p:cNvPr>
          <p:cNvSpPr/>
          <p:nvPr/>
        </p:nvSpPr>
        <p:spPr>
          <a:xfrm>
            <a:off x="2449118" y="1837386"/>
            <a:ext cx="1056081" cy="38511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0x222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0EF50040-46D7-415F-BEC4-62CF4B66C682}"/>
              </a:ext>
            </a:extLst>
          </p:cNvPr>
          <p:cNvSpPr txBox="1"/>
          <p:nvPr/>
        </p:nvSpPr>
        <p:spPr>
          <a:xfrm>
            <a:off x="2057401" y="4392784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0x222</a:t>
            </a:r>
            <a:endParaRPr lang="ko-KR" altLang="en-US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1875124" y="1536672"/>
            <a:ext cx="254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Goods</a:t>
            </a:r>
            <a:r>
              <a:rPr lang="ko-KR" altLang="en-US" dirty="0" smtClean="0"/>
              <a:t> </a:t>
            </a:r>
            <a:r>
              <a:rPr lang="en-US" altLang="ko-KR" dirty="0" smtClean="0"/>
              <a:t>camera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17702499" y="0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하드디스크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992474" y="0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메모리</a:t>
            </a:r>
            <a:endParaRPr lang="ko-KR" altLang="en-US" sz="1400" dirty="0"/>
          </a:p>
        </p:txBody>
      </p:sp>
      <p:sp>
        <p:nvSpPr>
          <p:cNvPr id="29" name="사각형: 둥근 모서리 129">
            <a:extLst>
              <a:ext uri="{FF2B5EF4-FFF2-40B4-BE49-F238E27FC236}">
                <a16:creationId xmlns:a16="http://schemas.microsoft.com/office/drawing/2014/main" xmlns="" id="{7AA90E3F-9787-4E97-B517-53C8687B216C}"/>
              </a:ext>
            </a:extLst>
          </p:cNvPr>
          <p:cNvSpPr/>
          <p:nvPr/>
        </p:nvSpPr>
        <p:spPr>
          <a:xfrm>
            <a:off x="2155195" y="4819064"/>
            <a:ext cx="3505376" cy="2800936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private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String name = “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니콘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”</a:t>
            </a:r>
          </a:p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private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price = 400000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메소드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setName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graphicFrame>
        <p:nvGraphicFramePr>
          <p:cNvPr id="36" name="표 23">
            <a:extLst>
              <a:ext uri="{FF2B5EF4-FFF2-40B4-BE49-F238E27FC236}">
                <a16:creationId xmlns:a16="http://schemas.microsoft.com/office/drawing/2014/main" xmlns="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7489988"/>
              </p:ext>
            </p:extLst>
          </p:nvPr>
        </p:nvGraphicFramePr>
        <p:xfrm>
          <a:off x="17997129" y="5973711"/>
          <a:ext cx="7063146" cy="982826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063146">
                  <a:extLst>
                    <a:ext uri="{9D8B030D-6E8A-4147-A177-3AD203B41FA5}">
                      <a16:colId xmlns:a16="http://schemas.microsoft.com/office/drawing/2014/main" xmlns="" val="1853464418"/>
                    </a:ext>
                  </a:extLst>
                </a:gridCol>
              </a:tblGrid>
              <a:tr h="1428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GoodsApp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319614"/>
                  </a:ext>
                </a:extLst>
              </a:tr>
              <a:tr h="8400224">
                <a:tc>
                  <a:txBody>
                    <a:bodyPr/>
                    <a:lstStyle/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1353195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C5CD634-611E-4AE2-85A6-8EB48F6C2732}"/>
              </a:ext>
            </a:extLst>
          </p:cNvPr>
          <p:cNvSpPr txBox="1"/>
          <p:nvPr/>
        </p:nvSpPr>
        <p:spPr>
          <a:xfrm>
            <a:off x="17858901" y="719722"/>
            <a:ext cx="4929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Goods.java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en-US" altLang="ko-KR" sz="2000" dirty="0" err="1" smtClean="0">
                <a:sym typeface="Wingdings" pitchFamily="2" charset="2"/>
              </a:rPr>
              <a:t>Goods.class</a:t>
            </a:r>
            <a:endParaRPr lang="ko-KR" altLang="en-US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C5CD634-611E-4AE2-85A6-8EB48F6C2732}"/>
              </a:ext>
            </a:extLst>
          </p:cNvPr>
          <p:cNvSpPr txBox="1"/>
          <p:nvPr/>
        </p:nvSpPr>
        <p:spPr>
          <a:xfrm>
            <a:off x="17897001" y="5584729"/>
            <a:ext cx="5002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GoodsApp.java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en-US" altLang="ko-KR" sz="2000" dirty="0" err="1" smtClean="0">
                <a:sym typeface="Wingdings" pitchFamily="2" charset="2"/>
              </a:rPr>
              <a:t>GoodsApp.class</a:t>
            </a:r>
            <a:endParaRPr lang="ko-KR" altLang="en-US" sz="2000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16383000" y="0"/>
            <a:ext cx="0" cy="14801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9079631-0760-4464-B09C-B4416253F04C}"/>
              </a:ext>
            </a:extLst>
          </p:cNvPr>
          <p:cNvSpPr txBox="1"/>
          <p:nvPr/>
        </p:nvSpPr>
        <p:spPr>
          <a:xfrm>
            <a:off x="6896787" y="4338865"/>
            <a:ext cx="1576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Goods</a:t>
            </a:r>
            <a:endParaRPr lang="ko-KR" altLang="en-US" sz="280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C78ED4EC-9EF8-450F-B735-4B6B9F2C00DA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 flipH="1">
            <a:off x="6130060" y="2222500"/>
            <a:ext cx="532408" cy="21702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02FC176B-9E0B-41AF-B577-D03EC2C9B8A7}"/>
              </a:ext>
            </a:extLst>
          </p:cNvPr>
          <p:cNvSpPr/>
          <p:nvPr/>
        </p:nvSpPr>
        <p:spPr>
          <a:xfrm>
            <a:off x="6134427" y="1837386"/>
            <a:ext cx="1056081" cy="38511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0x777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0EF50040-46D7-415F-BEC4-62CF4B66C682}"/>
              </a:ext>
            </a:extLst>
          </p:cNvPr>
          <p:cNvSpPr txBox="1"/>
          <p:nvPr/>
        </p:nvSpPr>
        <p:spPr>
          <a:xfrm>
            <a:off x="5742710" y="4392784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0x777</a:t>
            </a:r>
            <a:endParaRPr lang="ko-KR" altLang="en-US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5560433" y="1536672"/>
            <a:ext cx="254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Goods</a:t>
            </a:r>
            <a:r>
              <a:rPr lang="ko-KR" altLang="en-US" dirty="0" smtClean="0"/>
              <a:t> </a:t>
            </a:r>
            <a:r>
              <a:rPr lang="en-US" altLang="ko-KR" dirty="0" smtClean="0"/>
              <a:t>computer</a:t>
            </a:r>
            <a:endParaRPr lang="ko-KR" altLang="en-US" dirty="0"/>
          </a:p>
        </p:txBody>
      </p:sp>
      <p:sp>
        <p:nvSpPr>
          <p:cNvPr id="77" name="사각형: 둥근 모서리 129">
            <a:extLst>
              <a:ext uri="{FF2B5EF4-FFF2-40B4-BE49-F238E27FC236}">
                <a16:creationId xmlns:a16="http://schemas.microsoft.com/office/drawing/2014/main" xmlns="" id="{7AA90E3F-9787-4E97-B517-53C8687B216C}"/>
              </a:ext>
            </a:extLst>
          </p:cNvPr>
          <p:cNvSpPr/>
          <p:nvPr/>
        </p:nvSpPr>
        <p:spPr>
          <a:xfrm>
            <a:off x="5840504" y="4819064"/>
            <a:ext cx="3709896" cy="2800936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private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String name = “LG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그램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”</a:t>
            </a:r>
          </a:p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private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price = 900000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3829050" y="5448300"/>
            <a:ext cx="5391150" cy="609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3695700" y="5734050"/>
            <a:ext cx="5391150" cy="609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8058150" y="5219700"/>
            <a:ext cx="5391150" cy="609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>
            <a:off x="7658100" y="5715000"/>
            <a:ext cx="5391150" cy="609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A9079631-0760-4464-B09C-B4416253F04C}"/>
              </a:ext>
            </a:extLst>
          </p:cNvPr>
          <p:cNvSpPr txBox="1"/>
          <p:nvPr/>
        </p:nvSpPr>
        <p:spPr>
          <a:xfrm>
            <a:off x="10744887" y="4338865"/>
            <a:ext cx="1576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Goods</a:t>
            </a:r>
            <a:endParaRPr lang="ko-KR" altLang="en-US" sz="2800" b="1" dirty="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xmlns="" id="{C78ED4EC-9EF8-450F-B735-4B6B9F2C00DA}"/>
              </a:ext>
            </a:extLst>
          </p:cNvPr>
          <p:cNvCxnSpPr>
            <a:cxnSpLocks/>
            <a:stCxn id="94" idx="2"/>
            <a:endCxn id="95" idx="0"/>
          </p:cNvCxnSpPr>
          <p:nvPr/>
        </p:nvCxnSpPr>
        <p:spPr>
          <a:xfrm flipH="1">
            <a:off x="9978160" y="2222500"/>
            <a:ext cx="532408" cy="21702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02FC176B-9E0B-41AF-B577-D03EC2C9B8A7}"/>
              </a:ext>
            </a:extLst>
          </p:cNvPr>
          <p:cNvSpPr/>
          <p:nvPr/>
        </p:nvSpPr>
        <p:spPr>
          <a:xfrm>
            <a:off x="9982527" y="1837386"/>
            <a:ext cx="1056081" cy="38511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0x777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0EF50040-46D7-415F-BEC4-62CF4B66C682}"/>
              </a:ext>
            </a:extLst>
          </p:cNvPr>
          <p:cNvSpPr txBox="1"/>
          <p:nvPr/>
        </p:nvSpPr>
        <p:spPr>
          <a:xfrm>
            <a:off x="9590810" y="4392784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0x777</a:t>
            </a:r>
            <a:endParaRPr lang="ko-KR" altLang="en-US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9408533" y="1536672"/>
            <a:ext cx="254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Goods</a:t>
            </a:r>
            <a:r>
              <a:rPr lang="ko-KR" altLang="en-US" dirty="0" smtClean="0"/>
              <a:t> </a:t>
            </a:r>
            <a:r>
              <a:rPr lang="en-US" altLang="ko-KR" dirty="0" smtClean="0"/>
              <a:t>cup</a:t>
            </a:r>
            <a:endParaRPr lang="ko-KR" altLang="en-US" dirty="0"/>
          </a:p>
        </p:txBody>
      </p:sp>
      <p:sp>
        <p:nvSpPr>
          <p:cNvPr id="97" name="사각형: 둥근 모서리 129">
            <a:extLst>
              <a:ext uri="{FF2B5EF4-FFF2-40B4-BE49-F238E27FC236}">
                <a16:creationId xmlns:a16="http://schemas.microsoft.com/office/drawing/2014/main" xmlns="" id="{7AA90E3F-9787-4E97-B517-53C8687B216C}"/>
              </a:ext>
            </a:extLst>
          </p:cNvPr>
          <p:cNvSpPr/>
          <p:nvPr/>
        </p:nvSpPr>
        <p:spPr>
          <a:xfrm>
            <a:off x="9688603" y="4819064"/>
            <a:ext cx="3562939" cy="2800936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private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String name = “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머그컵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”</a:t>
            </a:r>
          </a:p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private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price = 2000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메모드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setName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()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51488" y="8861425"/>
            <a:ext cx="4448175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16292" y="0"/>
            <a:ext cx="3411796" cy="4463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9" name="직선 화살표 연결선 98"/>
          <p:cNvCxnSpPr/>
          <p:nvPr/>
        </p:nvCxnSpPr>
        <p:spPr>
          <a:xfrm>
            <a:off x="12115800" y="5314950"/>
            <a:ext cx="5391150" cy="609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11696700" y="5676900"/>
            <a:ext cx="5391150" cy="609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표 23">
            <a:extLst>
              <a:ext uri="{FF2B5EF4-FFF2-40B4-BE49-F238E27FC236}">
                <a16:creationId xmlns:a16="http://schemas.microsoft.com/office/drawing/2014/main" xmlns="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7489988"/>
              </p:ext>
            </p:extLst>
          </p:nvPr>
        </p:nvGraphicFramePr>
        <p:xfrm>
          <a:off x="27817858" y="1185810"/>
          <a:ext cx="7119842" cy="316992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119842">
                  <a:extLst>
                    <a:ext uri="{9D8B030D-6E8A-4147-A177-3AD203B41FA5}">
                      <a16:colId xmlns:a16="http://schemas.microsoft.com/office/drawing/2014/main" xmlns="" val="1853464418"/>
                    </a:ext>
                  </a:extLst>
                </a:gridCol>
              </a:tblGrid>
              <a:tr h="1475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클래스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319614"/>
                  </a:ext>
                </a:extLst>
              </a:tr>
              <a:tr h="2226345">
                <a:tc>
                  <a:txBody>
                    <a:bodyPr/>
                    <a:lstStyle/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</a:p>
                    <a:p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-</a:t>
                      </a:r>
                    </a:p>
                    <a:p>
                      <a:endParaRPr lang="ko-KR" altLang="en-US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71353195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BC5CD634-611E-4AE2-85A6-8EB48F6C2732}"/>
              </a:ext>
            </a:extLst>
          </p:cNvPr>
          <p:cNvSpPr txBox="1"/>
          <p:nvPr/>
        </p:nvSpPr>
        <p:spPr>
          <a:xfrm>
            <a:off x="2314101" y="12479922"/>
            <a:ext cx="492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/>
              <a:t>camera.setName</a:t>
            </a:r>
            <a:r>
              <a:rPr lang="en-US" altLang="ko-KR" sz="3600" dirty="0" smtClean="0"/>
              <a:t>(“</a:t>
            </a:r>
            <a:r>
              <a:rPr lang="ko-KR" altLang="en-US" sz="3600" dirty="0" smtClean="0"/>
              <a:t>니콘</a:t>
            </a:r>
            <a:r>
              <a:rPr lang="en-US" altLang="ko-KR" sz="3600" dirty="0" smtClean="0"/>
              <a:t>”) </a:t>
            </a:r>
            <a:endParaRPr lang="ko-KR" altLang="en-US" sz="3600" dirty="0"/>
          </a:p>
        </p:txBody>
      </p:sp>
      <p:sp>
        <p:nvSpPr>
          <p:cNvPr id="48" name="직사각형 47"/>
          <p:cNvSpPr/>
          <p:nvPr/>
        </p:nvSpPr>
        <p:spPr>
          <a:xfrm>
            <a:off x="6169483" y="6826578"/>
            <a:ext cx="1842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800" dirty="0" err="1" smtClean="0">
                <a:solidFill>
                  <a:prstClr val="black"/>
                </a:solidFill>
                <a:latin typeface="맑은 고딕"/>
              </a:rPr>
              <a:t>setName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xmlns="" val="768733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7773F267-C960-437B-B22E-12CF51189675}"/>
              </a:ext>
            </a:extLst>
          </p:cNvPr>
          <p:cNvSpPr txBox="1"/>
          <p:nvPr/>
        </p:nvSpPr>
        <p:spPr>
          <a:xfrm>
            <a:off x="1109433" y="757891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스태틱</a:t>
            </a:r>
            <a:endParaRPr lang="ko-KR" altLang="en-US" sz="12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04384326-509D-4CC7-A952-F0B83193D85E}"/>
              </a:ext>
            </a:extLst>
          </p:cNvPr>
          <p:cNvSpPr txBox="1"/>
          <p:nvPr/>
        </p:nvSpPr>
        <p:spPr>
          <a:xfrm>
            <a:off x="1109433" y="2395960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09D6FBA9-C51F-412A-B750-D1D8434A5373}"/>
              </a:ext>
            </a:extLst>
          </p:cNvPr>
          <p:cNvSpPr txBox="1"/>
          <p:nvPr/>
        </p:nvSpPr>
        <p:spPr>
          <a:xfrm>
            <a:off x="1109433" y="4749126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힙</a:t>
            </a:r>
            <a:endParaRPr lang="ko-KR" altLang="en-US" sz="1200" b="1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1180653" y="1141573"/>
            <a:ext cx="4807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1E270FF5-FB54-42FC-AE29-E44BC959F575}"/>
              </a:ext>
            </a:extLst>
          </p:cNvPr>
          <p:cNvCxnSpPr>
            <a:cxnSpLocks/>
          </p:cNvCxnSpPr>
          <p:nvPr/>
        </p:nvCxnSpPr>
        <p:spPr>
          <a:xfrm>
            <a:off x="1148964" y="3780292"/>
            <a:ext cx="48093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62">
            <a:extLst>
              <a:ext uri="{FF2B5EF4-FFF2-40B4-BE49-F238E27FC236}">
                <a16:creationId xmlns:a16="http://schemas.microsoft.com/office/drawing/2014/main" xmlns="" id="{3B5D488B-0853-4A0E-9A65-3DA055A8E6FE}"/>
              </a:ext>
            </a:extLst>
          </p:cNvPr>
          <p:cNvSpPr/>
          <p:nvPr/>
        </p:nvSpPr>
        <p:spPr>
          <a:xfrm>
            <a:off x="18923635" y="9676236"/>
            <a:ext cx="1180530" cy="915629"/>
          </a:xfrm>
          <a:custGeom>
            <a:avLst/>
            <a:gdLst>
              <a:gd name="connsiteX0" fmla="*/ 0 w 672530"/>
              <a:gd name="connsiteY0" fmla="*/ 0 h 277000"/>
              <a:gd name="connsiteX1" fmla="*/ 672530 w 672530"/>
              <a:gd name="connsiteY1" fmla="*/ 0 h 277000"/>
              <a:gd name="connsiteX2" fmla="*/ 672530 w 672530"/>
              <a:gd name="connsiteY2" fmla="*/ 277000 h 277000"/>
              <a:gd name="connsiteX3" fmla="*/ 0 w 672530"/>
              <a:gd name="connsiteY3" fmla="*/ 277000 h 277000"/>
              <a:gd name="connsiteX4" fmla="*/ 0 w 672530"/>
              <a:gd name="connsiteY4" fmla="*/ 0 h 277000"/>
              <a:gd name="connsiteX0" fmla="*/ 0 w 1180530"/>
              <a:gd name="connsiteY0" fmla="*/ 0 h 915629"/>
              <a:gd name="connsiteX1" fmla="*/ 672530 w 1180530"/>
              <a:gd name="connsiteY1" fmla="*/ 0 h 915629"/>
              <a:gd name="connsiteX2" fmla="*/ 1180530 w 1180530"/>
              <a:gd name="connsiteY2" fmla="*/ 915629 h 915629"/>
              <a:gd name="connsiteX3" fmla="*/ 0 w 1180530"/>
              <a:gd name="connsiteY3" fmla="*/ 277000 h 915629"/>
              <a:gd name="connsiteX4" fmla="*/ 0 w 1180530"/>
              <a:gd name="connsiteY4" fmla="*/ 0 h 915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530" h="915629">
                <a:moveTo>
                  <a:pt x="0" y="0"/>
                </a:moveTo>
                <a:lnTo>
                  <a:pt x="672530" y="0"/>
                </a:lnTo>
                <a:lnTo>
                  <a:pt x="1180530" y="915629"/>
                </a:lnTo>
                <a:lnTo>
                  <a:pt x="0" y="277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18" name="표 23">
            <a:extLst>
              <a:ext uri="{FF2B5EF4-FFF2-40B4-BE49-F238E27FC236}">
                <a16:creationId xmlns:a16="http://schemas.microsoft.com/office/drawing/2014/main" xmlns="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7489988"/>
              </p:ext>
            </p:extLst>
          </p:nvPr>
        </p:nvGraphicFramePr>
        <p:xfrm>
          <a:off x="26988950" y="2100210"/>
          <a:ext cx="7119842" cy="316992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119842">
                  <a:extLst>
                    <a:ext uri="{9D8B030D-6E8A-4147-A177-3AD203B41FA5}">
                      <a16:colId xmlns:a16="http://schemas.microsoft.com/office/drawing/2014/main" xmlns="" val="1853464418"/>
                    </a:ext>
                  </a:extLst>
                </a:gridCol>
              </a:tblGrid>
              <a:tr h="1475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Goods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319614"/>
                  </a:ext>
                </a:extLst>
              </a:tr>
              <a:tr h="2226345">
                <a:tc>
                  <a:txBody>
                    <a:bodyPr/>
                    <a:lstStyle/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name</a:t>
                      </a:r>
                    </a:p>
                    <a:p>
                      <a:r>
                        <a:rPr lang="en-US" altLang="ko-KR" sz="18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price</a:t>
                      </a:r>
                    </a:p>
                    <a:p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71353195"/>
                  </a:ext>
                </a:extLst>
              </a:tr>
            </a:tbl>
          </a:graphicData>
        </a:graphic>
      </p:graphicFrame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A9079631-0760-4464-B09C-B4416253F04C}"/>
              </a:ext>
            </a:extLst>
          </p:cNvPr>
          <p:cNvSpPr txBox="1"/>
          <p:nvPr/>
        </p:nvSpPr>
        <p:spPr>
          <a:xfrm>
            <a:off x="3211478" y="4338865"/>
            <a:ext cx="1576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Goods</a:t>
            </a:r>
            <a:endParaRPr lang="ko-KR" altLang="en-US" sz="2800" b="1" dirty="0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xmlns="" id="{C78ED4EC-9EF8-450F-B735-4B6B9F2C00DA}"/>
              </a:ext>
            </a:extLst>
          </p:cNvPr>
          <p:cNvCxnSpPr>
            <a:cxnSpLocks/>
            <a:stCxn id="129" idx="2"/>
            <a:endCxn id="131" idx="0"/>
          </p:cNvCxnSpPr>
          <p:nvPr/>
        </p:nvCxnSpPr>
        <p:spPr>
          <a:xfrm flipH="1">
            <a:off x="2444751" y="2222500"/>
            <a:ext cx="532408" cy="21702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xmlns="" id="{02FC176B-9E0B-41AF-B577-D03EC2C9B8A7}"/>
              </a:ext>
            </a:extLst>
          </p:cNvPr>
          <p:cNvSpPr/>
          <p:nvPr/>
        </p:nvSpPr>
        <p:spPr>
          <a:xfrm>
            <a:off x="2449118" y="1837386"/>
            <a:ext cx="1056081" cy="38511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0x222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0EF50040-46D7-415F-BEC4-62CF4B66C682}"/>
              </a:ext>
            </a:extLst>
          </p:cNvPr>
          <p:cNvSpPr txBox="1"/>
          <p:nvPr/>
        </p:nvSpPr>
        <p:spPr>
          <a:xfrm>
            <a:off x="2057401" y="4392784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0x222</a:t>
            </a:r>
            <a:endParaRPr lang="ko-KR" altLang="en-US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1875124" y="1536672"/>
            <a:ext cx="254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Goods</a:t>
            </a:r>
            <a:r>
              <a:rPr lang="ko-KR" altLang="en-US" dirty="0" smtClean="0"/>
              <a:t> </a:t>
            </a:r>
            <a:r>
              <a:rPr lang="en-US" altLang="ko-KR" dirty="0" smtClean="0"/>
              <a:t>camera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17702499" y="0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하드디스크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992474" y="0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메모리</a:t>
            </a:r>
            <a:endParaRPr lang="ko-KR" altLang="en-US" sz="1400" dirty="0"/>
          </a:p>
        </p:txBody>
      </p:sp>
      <p:sp>
        <p:nvSpPr>
          <p:cNvPr id="29" name="사각형: 둥근 모서리 129">
            <a:extLst>
              <a:ext uri="{FF2B5EF4-FFF2-40B4-BE49-F238E27FC236}">
                <a16:creationId xmlns:a16="http://schemas.microsoft.com/office/drawing/2014/main" xmlns="" id="{7AA90E3F-9787-4E97-B517-53C8687B216C}"/>
              </a:ext>
            </a:extLst>
          </p:cNvPr>
          <p:cNvSpPr/>
          <p:nvPr/>
        </p:nvSpPr>
        <p:spPr>
          <a:xfrm>
            <a:off x="2155195" y="4819064"/>
            <a:ext cx="2720658" cy="2800936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String name = “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니콘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”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price = 400000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graphicFrame>
        <p:nvGraphicFramePr>
          <p:cNvPr id="36" name="표 23">
            <a:extLst>
              <a:ext uri="{FF2B5EF4-FFF2-40B4-BE49-F238E27FC236}">
                <a16:creationId xmlns:a16="http://schemas.microsoft.com/office/drawing/2014/main" xmlns="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7489988"/>
              </p:ext>
            </p:extLst>
          </p:nvPr>
        </p:nvGraphicFramePr>
        <p:xfrm>
          <a:off x="17997129" y="5973711"/>
          <a:ext cx="7063146" cy="982826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063146">
                  <a:extLst>
                    <a:ext uri="{9D8B030D-6E8A-4147-A177-3AD203B41FA5}">
                      <a16:colId xmlns:a16="http://schemas.microsoft.com/office/drawing/2014/main" xmlns="" val="1853464418"/>
                    </a:ext>
                  </a:extLst>
                </a:gridCol>
              </a:tblGrid>
              <a:tr h="1428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GoodsApp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319614"/>
                  </a:ext>
                </a:extLst>
              </a:tr>
              <a:tr h="8400224">
                <a:tc>
                  <a:txBody>
                    <a:bodyPr/>
                    <a:lstStyle/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1353195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C5CD634-611E-4AE2-85A6-8EB48F6C2732}"/>
              </a:ext>
            </a:extLst>
          </p:cNvPr>
          <p:cNvSpPr txBox="1"/>
          <p:nvPr/>
        </p:nvSpPr>
        <p:spPr>
          <a:xfrm>
            <a:off x="17858901" y="719722"/>
            <a:ext cx="4929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Goods.java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en-US" altLang="ko-KR" sz="2000" dirty="0" err="1" smtClean="0">
                <a:sym typeface="Wingdings" pitchFamily="2" charset="2"/>
              </a:rPr>
              <a:t>Goods.class</a:t>
            </a:r>
            <a:endParaRPr lang="ko-KR" altLang="en-US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C5CD634-611E-4AE2-85A6-8EB48F6C2732}"/>
              </a:ext>
            </a:extLst>
          </p:cNvPr>
          <p:cNvSpPr txBox="1"/>
          <p:nvPr/>
        </p:nvSpPr>
        <p:spPr>
          <a:xfrm>
            <a:off x="17897001" y="5584729"/>
            <a:ext cx="5002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GoodsApp.java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en-US" altLang="ko-KR" sz="2000" dirty="0" err="1" smtClean="0">
                <a:sym typeface="Wingdings" pitchFamily="2" charset="2"/>
              </a:rPr>
              <a:t>GoodsApp.class</a:t>
            </a:r>
            <a:endParaRPr lang="ko-KR" altLang="en-US" sz="2000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16383000" y="0"/>
            <a:ext cx="0" cy="14801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9079631-0760-4464-B09C-B4416253F04C}"/>
              </a:ext>
            </a:extLst>
          </p:cNvPr>
          <p:cNvSpPr txBox="1"/>
          <p:nvPr/>
        </p:nvSpPr>
        <p:spPr>
          <a:xfrm>
            <a:off x="6896787" y="4338865"/>
            <a:ext cx="1576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Goods</a:t>
            </a:r>
            <a:endParaRPr lang="ko-KR" altLang="en-US" sz="280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C78ED4EC-9EF8-450F-B735-4B6B9F2C00DA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 flipH="1">
            <a:off x="6130060" y="2222500"/>
            <a:ext cx="532408" cy="21702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02FC176B-9E0B-41AF-B577-D03EC2C9B8A7}"/>
              </a:ext>
            </a:extLst>
          </p:cNvPr>
          <p:cNvSpPr/>
          <p:nvPr/>
        </p:nvSpPr>
        <p:spPr>
          <a:xfrm>
            <a:off x="6134427" y="1837386"/>
            <a:ext cx="1056081" cy="38511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0x777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0EF50040-46D7-415F-BEC4-62CF4B66C682}"/>
              </a:ext>
            </a:extLst>
          </p:cNvPr>
          <p:cNvSpPr txBox="1"/>
          <p:nvPr/>
        </p:nvSpPr>
        <p:spPr>
          <a:xfrm>
            <a:off x="5742710" y="4392784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0x777</a:t>
            </a:r>
            <a:endParaRPr lang="ko-KR" altLang="en-US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5560433" y="1536672"/>
            <a:ext cx="254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Goods</a:t>
            </a:r>
            <a:r>
              <a:rPr lang="ko-KR" altLang="en-US" dirty="0" smtClean="0"/>
              <a:t> </a:t>
            </a:r>
            <a:r>
              <a:rPr lang="en-US" altLang="ko-KR" dirty="0" smtClean="0"/>
              <a:t>computer</a:t>
            </a:r>
            <a:endParaRPr lang="ko-KR" altLang="en-US" dirty="0"/>
          </a:p>
        </p:txBody>
      </p:sp>
      <p:sp>
        <p:nvSpPr>
          <p:cNvPr id="77" name="사각형: 둥근 모서리 129">
            <a:extLst>
              <a:ext uri="{FF2B5EF4-FFF2-40B4-BE49-F238E27FC236}">
                <a16:creationId xmlns:a16="http://schemas.microsoft.com/office/drawing/2014/main" xmlns="" id="{7AA90E3F-9787-4E97-B517-53C8687B216C}"/>
              </a:ext>
            </a:extLst>
          </p:cNvPr>
          <p:cNvSpPr/>
          <p:nvPr/>
        </p:nvSpPr>
        <p:spPr>
          <a:xfrm>
            <a:off x="5840504" y="4819064"/>
            <a:ext cx="2720658" cy="2800936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String name = “LG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그램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”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price = 900000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3829050" y="5448300"/>
            <a:ext cx="5391150" cy="609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3695700" y="5734050"/>
            <a:ext cx="5391150" cy="609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8058150" y="5219700"/>
            <a:ext cx="5391150" cy="609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>
            <a:off x="7658100" y="5715000"/>
            <a:ext cx="5391150" cy="609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A9079631-0760-4464-B09C-B4416253F04C}"/>
              </a:ext>
            </a:extLst>
          </p:cNvPr>
          <p:cNvSpPr txBox="1"/>
          <p:nvPr/>
        </p:nvSpPr>
        <p:spPr>
          <a:xfrm>
            <a:off x="10744887" y="4338865"/>
            <a:ext cx="1576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Goods</a:t>
            </a:r>
            <a:endParaRPr lang="ko-KR" altLang="en-US" sz="2800" b="1" dirty="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xmlns="" id="{C78ED4EC-9EF8-450F-B735-4B6B9F2C00DA}"/>
              </a:ext>
            </a:extLst>
          </p:cNvPr>
          <p:cNvCxnSpPr>
            <a:cxnSpLocks/>
            <a:stCxn id="94" idx="2"/>
            <a:endCxn id="95" idx="0"/>
          </p:cNvCxnSpPr>
          <p:nvPr/>
        </p:nvCxnSpPr>
        <p:spPr>
          <a:xfrm flipH="1">
            <a:off x="9978160" y="2222500"/>
            <a:ext cx="532408" cy="21702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02FC176B-9E0B-41AF-B577-D03EC2C9B8A7}"/>
              </a:ext>
            </a:extLst>
          </p:cNvPr>
          <p:cNvSpPr/>
          <p:nvPr/>
        </p:nvSpPr>
        <p:spPr>
          <a:xfrm>
            <a:off x="9982527" y="1837386"/>
            <a:ext cx="1056081" cy="38511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0x777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0EF50040-46D7-415F-BEC4-62CF4B66C682}"/>
              </a:ext>
            </a:extLst>
          </p:cNvPr>
          <p:cNvSpPr txBox="1"/>
          <p:nvPr/>
        </p:nvSpPr>
        <p:spPr>
          <a:xfrm>
            <a:off x="9590810" y="4392784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0x777</a:t>
            </a:r>
            <a:endParaRPr lang="ko-KR" altLang="en-US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9408533" y="1536672"/>
            <a:ext cx="254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Goods</a:t>
            </a:r>
            <a:r>
              <a:rPr lang="ko-KR" altLang="en-US" dirty="0" smtClean="0"/>
              <a:t> </a:t>
            </a:r>
            <a:r>
              <a:rPr lang="en-US" altLang="ko-KR" dirty="0" smtClean="0"/>
              <a:t>cup</a:t>
            </a:r>
            <a:endParaRPr lang="ko-KR" altLang="en-US" dirty="0"/>
          </a:p>
        </p:txBody>
      </p:sp>
      <p:sp>
        <p:nvSpPr>
          <p:cNvPr id="97" name="사각형: 둥근 모서리 129">
            <a:extLst>
              <a:ext uri="{FF2B5EF4-FFF2-40B4-BE49-F238E27FC236}">
                <a16:creationId xmlns:a16="http://schemas.microsoft.com/office/drawing/2014/main" xmlns="" id="{7AA90E3F-9787-4E97-B517-53C8687B216C}"/>
              </a:ext>
            </a:extLst>
          </p:cNvPr>
          <p:cNvSpPr/>
          <p:nvPr/>
        </p:nvSpPr>
        <p:spPr>
          <a:xfrm>
            <a:off x="9688604" y="4819064"/>
            <a:ext cx="2720658" cy="2800936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String name = “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머그컵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”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price = 2000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51488" y="8861425"/>
            <a:ext cx="4448175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11566" y="0"/>
            <a:ext cx="4448175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9" name="직선 화살표 연결선 98"/>
          <p:cNvCxnSpPr/>
          <p:nvPr/>
        </p:nvCxnSpPr>
        <p:spPr>
          <a:xfrm>
            <a:off x="12115800" y="5314950"/>
            <a:ext cx="5391150" cy="609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11696700" y="5676900"/>
            <a:ext cx="5391150" cy="609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6873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7773F267-C960-437B-B22E-12CF51189675}"/>
              </a:ext>
            </a:extLst>
          </p:cNvPr>
          <p:cNvSpPr txBox="1"/>
          <p:nvPr/>
        </p:nvSpPr>
        <p:spPr>
          <a:xfrm>
            <a:off x="1109433" y="757891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스태틱</a:t>
            </a:r>
            <a:endParaRPr lang="ko-KR" altLang="en-US" sz="12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04384326-509D-4CC7-A952-F0B83193D85E}"/>
              </a:ext>
            </a:extLst>
          </p:cNvPr>
          <p:cNvSpPr txBox="1"/>
          <p:nvPr/>
        </p:nvSpPr>
        <p:spPr>
          <a:xfrm>
            <a:off x="1109433" y="2395960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09D6FBA9-C51F-412A-B750-D1D8434A5373}"/>
              </a:ext>
            </a:extLst>
          </p:cNvPr>
          <p:cNvSpPr txBox="1"/>
          <p:nvPr/>
        </p:nvSpPr>
        <p:spPr>
          <a:xfrm>
            <a:off x="1109433" y="4634826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힙</a:t>
            </a:r>
            <a:endParaRPr lang="ko-KR" altLang="en-US" sz="1200" b="1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1180653" y="1141573"/>
            <a:ext cx="16192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1E270FF5-FB54-42FC-AE29-E44BC959F575}"/>
              </a:ext>
            </a:extLst>
          </p:cNvPr>
          <p:cNvCxnSpPr>
            <a:cxnSpLocks/>
          </p:cNvCxnSpPr>
          <p:nvPr/>
        </p:nvCxnSpPr>
        <p:spPr>
          <a:xfrm>
            <a:off x="1148964" y="3780292"/>
            <a:ext cx="164913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표 23">
            <a:extLst>
              <a:ext uri="{FF2B5EF4-FFF2-40B4-BE49-F238E27FC236}">
                <a16:creationId xmlns:a16="http://schemas.microsoft.com/office/drawing/2014/main" xmlns="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7489988"/>
              </p:ext>
            </p:extLst>
          </p:nvPr>
        </p:nvGraphicFramePr>
        <p:xfrm>
          <a:off x="26535793" y="1496092"/>
          <a:ext cx="6669990" cy="1257698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669990">
                  <a:extLst>
                    <a:ext uri="{9D8B030D-6E8A-4147-A177-3AD203B41FA5}">
                      <a16:colId xmlns:a16="http://schemas.microsoft.com/office/drawing/2014/main" xmlns="" val="1853464418"/>
                    </a:ext>
                  </a:extLst>
                </a:gridCol>
              </a:tblGrid>
              <a:tr h="5373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Person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319614"/>
                  </a:ext>
                </a:extLst>
              </a:tr>
              <a:tr h="10637499">
                <a:tc>
                  <a:txBody>
                    <a:bodyPr/>
                    <a:lstStyle/>
                    <a:p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name</a:t>
                      </a:r>
                    </a:p>
                    <a:p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20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age</a:t>
                      </a:r>
                    </a:p>
                    <a:p>
                      <a:endParaRPr lang="en-US" altLang="ko-KR" sz="20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0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20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Person(){</a:t>
                      </a:r>
                    </a:p>
                    <a:p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//</a:t>
                      </a:r>
                      <a:r>
                        <a:rPr lang="ko-KR" altLang="en-US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메모리에 올리는 일</a:t>
                      </a:r>
                      <a:endParaRPr lang="en-US" altLang="ko-KR" sz="20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print(“Person ()”)</a:t>
                      </a:r>
                    </a:p>
                    <a:p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20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Person(String name, </a:t>
                      </a:r>
                      <a:r>
                        <a:rPr lang="en-US" altLang="ko-KR" sz="2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2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age){</a:t>
                      </a:r>
                    </a:p>
                    <a:p>
                      <a:r>
                        <a:rPr lang="en-US" altLang="ko-KR" sz="2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//</a:t>
                      </a:r>
                      <a:r>
                        <a:rPr lang="ko-KR" altLang="en-US" sz="2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메모리에 올리는 일</a:t>
                      </a:r>
                      <a:endParaRPr lang="en-US" altLang="ko-KR" sz="2400" b="1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this.name = name;</a:t>
                      </a:r>
                    </a:p>
                    <a:p>
                      <a:r>
                        <a:rPr lang="en-US" altLang="ko-KR" sz="2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2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this.age</a:t>
                      </a:r>
                      <a:r>
                        <a:rPr lang="en-US" altLang="ko-KR" sz="2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age;</a:t>
                      </a:r>
                    </a:p>
                    <a:p>
                      <a:r>
                        <a:rPr lang="en-US" altLang="ko-KR" sz="2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print(person(2))</a:t>
                      </a:r>
                    </a:p>
                    <a:p>
                      <a:r>
                        <a:rPr lang="en-US" altLang="ko-KR" sz="2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20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endParaRPr lang="en-US" altLang="ko-KR" sz="20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0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 getter/setter</a:t>
                      </a:r>
                    </a:p>
                    <a:p>
                      <a:r>
                        <a:rPr lang="en-US" altLang="ko-KR" sz="20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setName</a:t>
                      </a:r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ko-KR" sz="20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getName</a:t>
                      </a:r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ko-KR" sz="20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setAge</a:t>
                      </a:r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ko-KR" sz="20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getAge</a:t>
                      </a:r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endParaRPr lang="en-US" altLang="ko-KR" sz="20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20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0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-  </a:t>
                      </a:r>
                      <a:r>
                        <a:rPr lang="ko-KR" altLang="en-US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  <a:endParaRPr lang="en-US" altLang="ko-KR" sz="20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0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endParaRPr lang="en-US" altLang="ko-KR" sz="20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20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2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showInfo</a:t>
                      </a: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//name   this.name    </a:t>
                      </a:r>
                      <a:r>
                        <a:rPr lang="en-US" altLang="ko-KR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getName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  </a:t>
                      </a:r>
                      <a:r>
                        <a:rPr lang="en-US" altLang="ko-KR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this.getName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20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("=======================");</a:t>
                      </a:r>
                    </a:p>
                    <a:p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20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 name);</a:t>
                      </a:r>
                    </a:p>
                    <a:p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20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나이</a:t>
                      </a:r>
                      <a:r>
                        <a:rPr lang="en-US" altLang="ko-KR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age);</a:t>
                      </a:r>
                    </a:p>
                    <a:p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20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("=======================");</a:t>
                      </a:r>
                    </a:p>
                    <a:p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20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("");</a:t>
                      </a:r>
                      <a:endParaRPr lang="ko-KR" alt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20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7135319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992474" y="0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메모리</a:t>
            </a:r>
            <a:endParaRPr lang="ko-KR" altLang="en-US" sz="1400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30872113" y="-3718560"/>
          <a:ext cx="3111722" cy="371856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111722"/>
              </a:tblGrid>
              <a:tr h="1475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클래스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26345">
                <a:tc>
                  <a:txBody>
                    <a:bodyPr/>
                    <a:lstStyle/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this()</a:t>
                      </a:r>
                    </a:p>
                    <a:p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 getter/setter</a:t>
                      </a:r>
                    </a:p>
                    <a:p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-  </a:t>
                      </a:r>
                      <a:r>
                        <a:rPr lang="ko-KR" altLang="en-US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표 23">
            <a:extLst>
              <a:ext uri="{FF2B5EF4-FFF2-40B4-BE49-F238E27FC236}">
                <a16:creationId xmlns:a16="http://schemas.microsoft.com/office/drawing/2014/main" xmlns="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7489988"/>
              </p:ext>
            </p:extLst>
          </p:nvPr>
        </p:nvGraphicFramePr>
        <p:xfrm>
          <a:off x="19279481" y="1469002"/>
          <a:ext cx="7063146" cy="906944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063146">
                  <a:extLst>
                    <a:ext uri="{9D8B030D-6E8A-4147-A177-3AD203B41FA5}">
                      <a16:colId xmlns:a16="http://schemas.microsoft.com/office/drawing/2014/main" xmlns="" val="1853464418"/>
                    </a:ext>
                  </a:extLst>
                </a:gridCol>
              </a:tblGrid>
              <a:tr h="6692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MyMathApp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319614"/>
                  </a:ext>
                </a:extLst>
              </a:tr>
              <a:tr h="8400224">
                <a:tc>
                  <a:txBody>
                    <a:bodyPr/>
                    <a:lstStyle/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24001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g/s</a:t>
                      </a: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135319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20565487" y="0"/>
            <a:ext cx="2294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하드디스크</a:t>
            </a:r>
            <a:endParaRPr lang="ko-KR" altLang="en-US" sz="2000" dirty="0"/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28539281" y="-3543300"/>
          <a:ext cx="1571625" cy="1223964"/>
        </p:xfrm>
        <a:graphic>
          <a:graphicData uri="http://schemas.openxmlformats.org/drawingml/2006/table">
            <a:tbl>
              <a:tblPr/>
              <a:tblGrid>
                <a:gridCol w="1571625"/>
              </a:tblGrid>
              <a:tr h="2580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Person</a:t>
                      </a:r>
                    </a:p>
                  </a:txBody>
                  <a:tcPr marL="89999" marR="89999" marT="46747" marB="4674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7FB"/>
                    </a:solidFill>
                  </a:tcPr>
                </a:tc>
              </a:tr>
              <a:tr h="502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 name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 age</a:t>
                      </a:r>
                    </a:p>
                  </a:txBody>
                  <a:tcPr marL="91439" marR="91439"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0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15171194" y="28268762"/>
            <a:ext cx="48085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+mn-ea"/>
              </a:rPr>
              <a:t>정우성 </a:t>
            </a:r>
            <a:r>
              <a:rPr lang="en-US" altLang="ko-KR" dirty="0" smtClean="0">
                <a:latin typeface="+mn-ea"/>
              </a:rPr>
              <a:t>45</a:t>
            </a:r>
          </a:p>
          <a:p>
            <a:r>
              <a:rPr lang="ko-KR" altLang="en-US" dirty="0" smtClean="0">
                <a:latin typeface="+mn-ea"/>
              </a:rPr>
              <a:t>이정재 </a:t>
            </a:r>
            <a:r>
              <a:rPr lang="en-US" altLang="ko-KR" dirty="0" smtClean="0">
                <a:latin typeface="+mn-ea"/>
              </a:rPr>
              <a:t>46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0478181" y="-1535508"/>
            <a:ext cx="6035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+mn-ea"/>
              </a:rPr>
              <a:t>public static void main(String[] </a:t>
            </a:r>
            <a:r>
              <a:rPr lang="en-US" altLang="ko-KR" dirty="0" err="1" smtClean="0">
                <a:latin typeface="+mn-ea"/>
              </a:rPr>
              <a:t>args</a:t>
            </a:r>
            <a:r>
              <a:rPr lang="en-US" altLang="ko-KR" dirty="0" smtClean="0">
                <a:latin typeface="+mn-ea"/>
              </a:rPr>
              <a:t>){</a:t>
            </a: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 smtClean="0"/>
              <a:t>Student </a:t>
            </a:r>
            <a:r>
              <a:rPr lang="en-US" altLang="ko-KR" u="sng" dirty="0" smtClean="0"/>
              <a:t>s02 = </a:t>
            </a:r>
            <a:r>
              <a:rPr lang="en-US" altLang="ko-KR" b="1" u="sng" dirty="0" smtClean="0"/>
              <a:t>new Student</a:t>
            </a:r>
            <a:r>
              <a:rPr lang="en-US" altLang="ko-KR" b="1" u="sng" dirty="0" smtClean="0"/>
              <a:t>();</a:t>
            </a:r>
          </a:p>
          <a:p>
            <a:endParaRPr lang="en-US" altLang="ko-KR" b="1" u="sng" dirty="0" smtClean="0"/>
          </a:p>
          <a:p>
            <a:r>
              <a:rPr lang="en-US" altLang="ko-KR" b="1" u="sng" dirty="0" smtClean="0"/>
              <a:t>     Person p01 = new Person();</a:t>
            </a:r>
          </a:p>
          <a:p>
            <a:endParaRPr lang="en-US" altLang="ko-KR" b="1" u="sng" dirty="0" smtClean="0"/>
          </a:p>
          <a:p>
            <a:endParaRPr lang="en-US" altLang="ko-KR" b="1" u="sng" dirty="0" smtClean="0"/>
          </a:p>
          <a:p>
            <a:endParaRPr lang="en-US" altLang="ko-KR" b="1" u="sng" dirty="0" smtClean="0"/>
          </a:p>
          <a:p>
            <a:endParaRPr lang="en-US" altLang="ko-KR" b="1" u="sng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}</a:t>
            </a:r>
            <a:endParaRPr lang="en-US" altLang="ko-KR" dirty="0" smtClean="0">
              <a:latin typeface="+mn-ea"/>
            </a:endParaRPr>
          </a:p>
        </p:txBody>
      </p:sp>
      <p:graphicFrame>
        <p:nvGraphicFramePr>
          <p:cNvPr id="99" name="표 23">
            <a:extLst>
              <a:ext uri="{FF2B5EF4-FFF2-40B4-BE49-F238E27FC236}">
                <a16:creationId xmlns:a16="http://schemas.microsoft.com/office/drawing/2014/main" xmlns="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7489988"/>
              </p:ext>
            </p:extLst>
          </p:nvPr>
        </p:nvGraphicFramePr>
        <p:xfrm>
          <a:off x="18613348" y="14283750"/>
          <a:ext cx="8151387" cy="17007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151387">
                  <a:extLst>
                    <a:ext uri="{9D8B030D-6E8A-4147-A177-3AD203B41FA5}">
                      <a16:colId xmlns:a16="http://schemas.microsoft.com/office/drawing/2014/main" xmlns="" val="1853464418"/>
                    </a:ext>
                  </a:extLst>
                </a:gridCol>
              </a:tblGrid>
              <a:tr h="4716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Student    </a:t>
                      </a:r>
                      <a:r>
                        <a:rPr lang="en-US" altLang="ko-KR" sz="3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extends Person</a:t>
                      </a:r>
                      <a:endParaRPr lang="ko-KR" altLang="en-US" sz="3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319614"/>
                  </a:ext>
                </a:extLst>
              </a:tr>
              <a:tr h="8316129">
                <a:tc>
                  <a:txBody>
                    <a:bodyPr/>
                    <a:lstStyle/>
                    <a:p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20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ko-KR" altLang="en-US" sz="2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20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Student() {</a:t>
                      </a:r>
                    </a:p>
                    <a:p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//</a:t>
                      </a:r>
                      <a:r>
                        <a:rPr lang="ko-KR" altLang="en-US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메모리에 올리는 일</a:t>
                      </a:r>
                      <a:endParaRPr lang="en-US" altLang="ko-KR" sz="20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super();</a:t>
                      </a:r>
                    </a:p>
                    <a:p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print(“Student()”)</a:t>
                      </a:r>
                    </a:p>
                    <a:p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2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Student(String </a:t>
                      </a:r>
                      <a:r>
                        <a:rPr lang="en-US" altLang="ko-KR" sz="20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//</a:t>
                      </a:r>
                      <a:r>
                        <a:rPr lang="ko-KR" altLang="en-US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메모리에 올리는 일</a:t>
                      </a:r>
                      <a:endParaRPr lang="en-US" altLang="ko-KR" sz="20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20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this.schoolName</a:t>
                      </a: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20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2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Student(String name, 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age, String 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//super(name, age); </a:t>
                      </a:r>
                    </a:p>
                    <a:p>
                      <a:r>
                        <a:rPr lang="en-US" altLang="ko-KR" sz="24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   super();</a:t>
                      </a:r>
                    </a:p>
                    <a:p>
                      <a:r>
                        <a:rPr lang="en-US" altLang="ko-KR" sz="24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   super.name = name;</a:t>
                      </a:r>
                    </a:p>
                    <a:p>
                      <a:r>
                        <a:rPr lang="en-US" altLang="ko-KR" sz="24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2400" b="1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super.age</a:t>
                      </a:r>
                      <a:r>
                        <a:rPr lang="en-US" altLang="ko-KR" sz="24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= age;</a:t>
                      </a: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this.schoolName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print()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105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2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20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getter/setter</a:t>
                      </a:r>
                    </a:p>
                    <a:p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20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getSchoolName</a:t>
                      </a: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20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2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20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setSchoolName</a:t>
                      </a: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20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20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this.schoolName</a:t>
                      </a: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20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2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2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20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</a:p>
                    <a:p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20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"Student [</a:t>
                      </a:r>
                      <a:r>
                        <a:rPr lang="en-US" altLang="ko-KR" sz="20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20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"]";</a:t>
                      </a:r>
                    </a:p>
                    <a:p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20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20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2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showInfo</a:t>
                      </a: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() {</a:t>
                      </a:r>
                    </a:p>
                    <a:p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//name   this.name    </a:t>
                      </a:r>
                      <a:r>
                        <a:rPr lang="en-US" altLang="ko-KR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getName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  </a:t>
                      </a:r>
                      <a:r>
                        <a:rPr lang="en-US" altLang="ko-KR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this.getName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20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("=======================");</a:t>
                      </a:r>
                    </a:p>
                    <a:p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20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2000" b="1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super.</a:t>
                      </a:r>
                      <a:r>
                        <a:rPr lang="en-US" altLang="ko-KR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name);</a:t>
                      </a:r>
                    </a:p>
                    <a:p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20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나이</a:t>
                      </a:r>
                      <a:r>
                        <a:rPr lang="en-US" altLang="ko-KR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 </a:t>
                      </a:r>
                      <a:r>
                        <a:rPr lang="en-US" altLang="ko-KR" sz="2000" b="1" i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super.</a:t>
                      </a:r>
                      <a:r>
                        <a:rPr lang="en-US" altLang="ko-KR" sz="20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  <a:r>
                        <a:rPr lang="en-US" altLang="ko-KR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20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en-US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학교</a:t>
                      </a:r>
                      <a:r>
                        <a:rPr lang="en-US" altLang="ko-KR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 </a:t>
                      </a:r>
                      <a:r>
                        <a:rPr lang="en-US" altLang="ko-KR" sz="20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this.schoolName</a:t>
                      </a:r>
                      <a:r>
                        <a:rPr lang="en-US" altLang="ko-KR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20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("=======================");</a:t>
                      </a:r>
                    </a:p>
                    <a:p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20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("");</a:t>
                      </a:r>
                      <a:endParaRPr lang="ko-KR" alt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20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20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20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1353195"/>
                  </a:ext>
                </a:extLst>
              </a:tr>
            </a:tbl>
          </a:graphicData>
        </a:graphic>
      </p:graphicFrame>
      <p:grpSp>
        <p:nvGrpSpPr>
          <p:cNvPr id="2" name="그룹 29"/>
          <p:cNvGrpSpPr>
            <a:grpSpLocks/>
          </p:cNvGrpSpPr>
          <p:nvPr/>
        </p:nvGrpSpPr>
        <p:grpSpPr bwMode="auto">
          <a:xfrm rot="255763">
            <a:off x="24703291" y="9816709"/>
            <a:ext cx="1723124" cy="4482573"/>
            <a:chOff x="3731716" y="2706437"/>
            <a:chExt cx="464378" cy="589114"/>
          </a:xfrm>
        </p:grpSpPr>
        <p:cxnSp>
          <p:nvCxnSpPr>
            <p:cNvPr id="31" name="직선 화살표 연결선 30"/>
            <p:cNvCxnSpPr>
              <a:cxnSpLocks noChangeShapeType="1"/>
            </p:cNvCxnSpPr>
            <p:nvPr/>
          </p:nvCxnSpPr>
          <p:spPr bwMode="auto">
            <a:xfrm flipV="1">
              <a:off x="3731716" y="2724051"/>
              <a:ext cx="428625" cy="57150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</p:cxnSp>
        <p:sp>
          <p:nvSpPr>
            <p:cNvPr id="32" name="이등변 삼각형 31"/>
            <p:cNvSpPr/>
            <p:nvPr/>
          </p:nvSpPr>
          <p:spPr>
            <a:xfrm rot="2280000">
              <a:off x="4051453" y="2706437"/>
              <a:ext cx="144641" cy="131671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latinLnBrk="1" hangingPunct="1">
                <a:defRPr/>
              </a:pPr>
              <a:endParaRPr lang="ko-KR" altLang="en-US"/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30206181" y="0"/>
            <a:ext cx="1328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latin typeface="+mn-ea"/>
              </a:rPr>
              <a:t>0x999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02FC176B-9E0B-41AF-B577-D03EC2C9B8A7}"/>
              </a:ext>
            </a:extLst>
          </p:cNvPr>
          <p:cNvSpPr/>
          <p:nvPr/>
        </p:nvSpPr>
        <p:spPr>
          <a:xfrm>
            <a:off x="4566132" y="2503860"/>
            <a:ext cx="1611511" cy="47256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0x888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3311795" y="1857239"/>
            <a:ext cx="3462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Student</a:t>
            </a:r>
            <a:r>
              <a:rPr lang="en-US" altLang="ko-KR" sz="3200" dirty="0" smtClean="0"/>
              <a:t> s02</a:t>
            </a:r>
            <a:endParaRPr lang="ko-KR" altLang="en-US" sz="3200" dirty="0"/>
          </a:p>
        </p:txBody>
      </p:sp>
      <p:sp>
        <p:nvSpPr>
          <p:cNvPr id="41" name="사각형: 둥근 모서리 129">
            <a:extLst>
              <a:ext uri="{FF2B5EF4-FFF2-40B4-BE49-F238E27FC236}">
                <a16:creationId xmlns:a16="http://schemas.microsoft.com/office/drawing/2014/main" xmlns="" id="{7AA90E3F-9787-4E97-B517-53C8687B216C}"/>
              </a:ext>
            </a:extLst>
          </p:cNvPr>
          <p:cNvSpPr/>
          <p:nvPr/>
        </p:nvSpPr>
        <p:spPr>
          <a:xfrm>
            <a:off x="3788117" y="14095171"/>
            <a:ext cx="9013483" cy="15042061"/>
          </a:xfrm>
          <a:prstGeom prst="roundRect">
            <a:avLst>
              <a:gd name="adj" fmla="val 3238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2400" b="1" dirty="0" err="1" smtClean="0">
                <a:solidFill>
                  <a:schemeClr val="tx1"/>
                </a:solidFill>
                <a:latin typeface="+mn-ea"/>
              </a:rPr>
              <a:t>schoolName</a:t>
            </a:r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;  //</a:t>
            </a:r>
            <a:r>
              <a:rPr lang="ko-KR" altLang="en-US" sz="2400" b="1" dirty="0" smtClean="0">
                <a:solidFill>
                  <a:schemeClr val="tx1"/>
                </a:solidFill>
                <a:latin typeface="+mn-ea"/>
              </a:rPr>
              <a:t>강남고등학교</a:t>
            </a:r>
            <a:endParaRPr lang="en-US" altLang="ko-KR" sz="2400" b="1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생성자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</a:t>
            </a:r>
          </a:p>
          <a:p>
            <a:r>
              <a:rPr lang="en-US" altLang="ko-KR" sz="2400" b="1" dirty="0" smtClean="0">
                <a:solidFill>
                  <a:schemeClr val="tx1"/>
                </a:solidFill>
              </a:rPr>
              <a:t>public Student(String name, </a:t>
            </a:r>
            <a:r>
              <a:rPr lang="en-US" altLang="ko-KR" sz="24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age, String </a:t>
            </a:r>
            <a:r>
              <a:rPr lang="en-US" altLang="ko-KR" sz="2400" b="1" dirty="0" err="1" smtClean="0">
                <a:solidFill>
                  <a:schemeClr val="tx1"/>
                </a:solidFill>
              </a:rPr>
              <a:t>schoolName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sz="2400" b="1" dirty="0" smtClean="0">
                <a:solidFill>
                  <a:schemeClr val="tx1"/>
                </a:solidFill>
              </a:rPr>
              <a:t>    //super(name, age); </a:t>
            </a:r>
          </a:p>
          <a:p>
            <a:r>
              <a:rPr lang="en-US" altLang="ko-KR" sz="2400" b="1" dirty="0" smtClean="0">
                <a:solidFill>
                  <a:srgbClr val="C00000"/>
                </a:solidFill>
              </a:rPr>
              <a:t>    super();</a:t>
            </a:r>
          </a:p>
          <a:p>
            <a:r>
              <a:rPr lang="en-US" altLang="ko-KR" sz="2400" b="1" dirty="0" smtClean="0">
                <a:solidFill>
                  <a:srgbClr val="C00000"/>
                </a:solidFill>
              </a:rPr>
              <a:t>    super.name = name;</a:t>
            </a:r>
          </a:p>
          <a:p>
            <a:r>
              <a:rPr lang="en-US" altLang="ko-KR" sz="2400" b="1" dirty="0" smtClean="0">
                <a:solidFill>
                  <a:srgbClr val="C00000"/>
                </a:solidFill>
              </a:rPr>
              <a:t>    </a:t>
            </a:r>
            <a:r>
              <a:rPr lang="en-US" altLang="ko-KR" sz="2400" b="1" dirty="0" err="1" smtClean="0">
                <a:solidFill>
                  <a:srgbClr val="C00000"/>
                </a:solidFill>
              </a:rPr>
              <a:t>super.age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 = age;</a:t>
            </a:r>
          </a:p>
          <a:p>
            <a:r>
              <a:rPr lang="en-US" altLang="ko-KR" sz="2400" b="1" dirty="0" smtClean="0">
                <a:solidFill>
                  <a:schemeClr val="tx1"/>
                </a:solidFill>
              </a:rPr>
              <a:t>    </a:t>
            </a:r>
            <a:r>
              <a:rPr lang="en-US" altLang="ko-KR" sz="2400" b="1" dirty="0" err="1" smtClean="0">
                <a:solidFill>
                  <a:schemeClr val="tx1"/>
                </a:solidFill>
              </a:rPr>
              <a:t>this.schoolName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= </a:t>
            </a:r>
            <a:r>
              <a:rPr lang="en-US" altLang="ko-KR" sz="2400" b="1" dirty="0" err="1" smtClean="0">
                <a:solidFill>
                  <a:schemeClr val="tx1"/>
                </a:solidFill>
              </a:rPr>
              <a:t>schoolName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400" b="1" dirty="0" smtClean="0">
                <a:solidFill>
                  <a:schemeClr val="tx1"/>
                </a:solidFill>
              </a:rPr>
              <a:t>    print()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}</a:t>
            </a:r>
            <a:endParaRPr lang="en-US" altLang="ko-KR" sz="105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- getter/setter</a:t>
            </a:r>
          </a:p>
          <a:p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2400" b="1" dirty="0" err="1" smtClean="0">
                <a:solidFill>
                  <a:schemeClr val="tx1"/>
                </a:solidFill>
                <a:latin typeface="+mn-ea"/>
              </a:rPr>
              <a:t>getSchoolName</a:t>
            </a:r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2400" b="1" dirty="0" err="1" smtClean="0">
                <a:solidFill>
                  <a:schemeClr val="tx1"/>
                </a:solidFill>
                <a:latin typeface="+mn-ea"/>
              </a:rPr>
              <a:t>schoolName</a:t>
            </a:r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2400" b="1" dirty="0" err="1" smtClean="0">
                <a:solidFill>
                  <a:schemeClr val="tx1"/>
                </a:solidFill>
                <a:latin typeface="+mn-ea"/>
              </a:rPr>
              <a:t>setSchoolName</a:t>
            </a:r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2400" b="1" dirty="0" err="1" smtClean="0">
                <a:solidFill>
                  <a:schemeClr val="tx1"/>
                </a:solidFill>
                <a:latin typeface="+mn-ea"/>
              </a:rPr>
              <a:t>schoolName</a:t>
            </a:r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) {</a:t>
            </a:r>
          </a:p>
          <a:p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400" b="1" dirty="0" err="1" smtClean="0">
                <a:solidFill>
                  <a:schemeClr val="tx1"/>
                </a:solidFill>
                <a:latin typeface="+mn-ea"/>
              </a:rPr>
              <a:t>this.schoolName</a:t>
            </a:r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2400" b="1" dirty="0" err="1" smtClean="0">
                <a:solidFill>
                  <a:schemeClr val="tx1"/>
                </a:solidFill>
                <a:latin typeface="+mn-ea"/>
              </a:rPr>
              <a:t>schoolName</a:t>
            </a:r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24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일반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2400" b="1" dirty="0" err="1" smtClean="0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    return "Student [</a:t>
            </a:r>
            <a:r>
              <a:rPr lang="en-US" altLang="ko-KR" sz="2400" b="1" dirty="0" err="1" smtClean="0">
                <a:solidFill>
                  <a:schemeClr val="tx1"/>
                </a:solidFill>
                <a:latin typeface="+mn-ea"/>
              </a:rPr>
              <a:t>schoolName</a:t>
            </a:r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2400" b="1" dirty="0" err="1" smtClean="0">
                <a:solidFill>
                  <a:schemeClr val="tx1"/>
                </a:solidFill>
                <a:latin typeface="+mn-ea"/>
              </a:rPr>
              <a:t>schoolName</a:t>
            </a:r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 + "]";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b="1" dirty="0" smtClean="0">
                <a:solidFill>
                  <a:schemeClr val="tx1"/>
                </a:solidFill>
              </a:rPr>
              <a:t>public void </a:t>
            </a:r>
            <a:r>
              <a:rPr lang="en-US" altLang="ko-KR" sz="2400" b="1" dirty="0" err="1" smtClean="0">
                <a:solidFill>
                  <a:schemeClr val="tx1"/>
                </a:solidFill>
              </a:rPr>
              <a:t>showInfo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()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    //name   this.name   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getName</a:t>
            </a:r>
            <a:r>
              <a:rPr lang="en-US" altLang="ko-KR" sz="2400" dirty="0" smtClean="0">
                <a:solidFill>
                  <a:schemeClr val="tx1"/>
                </a:solidFill>
              </a:rPr>
              <a:t>()  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this.getName</a:t>
            </a:r>
            <a:r>
              <a:rPr lang="en-US" altLang="ko-KR" sz="24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   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System.</a:t>
            </a:r>
            <a:r>
              <a:rPr lang="en-US" altLang="ko-KR" sz="2400" b="1" i="1" dirty="0" err="1" smtClean="0">
                <a:solidFill>
                  <a:schemeClr val="tx1"/>
                </a:solidFill>
              </a:rPr>
              <a:t>out.println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("=======================");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   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System.</a:t>
            </a:r>
            <a:r>
              <a:rPr lang="en-US" altLang="ko-KR" sz="2400" b="1" i="1" dirty="0" err="1" smtClean="0">
                <a:solidFill>
                  <a:schemeClr val="tx1"/>
                </a:solidFill>
              </a:rPr>
              <a:t>out.println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("</a:t>
            </a:r>
            <a:r>
              <a:rPr lang="ko-KR" altLang="en-US" sz="2400" b="1" i="1" dirty="0" smtClean="0">
                <a:solidFill>
                  <a:schemeClr val="tx1"/>
                </a:solidFill>
              </a:rPr>
              <a:t>이름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:"</a:t>
            </a:r>
            <a:r>
              <a:rPr lang="ko-KR" altLang="en-US" sz="2400" b="1" i="1" dirty="0" smtClean="0">
                <a:solidFill>
                  <a:schemeClr val="tx1"/>
                </a:solidFill>
              </a:rPr>
              <a:t> 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+  super.name);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   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System.</a:t>
            </a:r>
            <a:r>
              <a:rPr lang="en-US" altLang="ko-KR" sz="2400" b="1" i="1" dirty="0" err="1" smtClean="0">
                <a:solidFill>
                  <a:schemeClr val="tx1"/>
                </a:solidFill>
              </a:rPr>
              <a:t>out.println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("</a:t>
            </a:r>
            <a:r>
              <a:rPr lang="ko-KR" altLang="en-US" sz="2400" b="1" i="1" dirty="0" smtClean="0">
                <a:solidFill>
                  <a:schemeClr val="tx1"/>
                </a:solidFill>
              </a:rPr>
              <a:t>나이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:"</a:t>
            </a:r>
            <a:r>
              <a:rPr lang="ko-KR" altLang="en-US" sz="2400" b="1" i="1" dirty="0" smtClean="0">
                <a:solidFill>
                  <a:schemeClr val="tx1"/>
                </a:solidFill>
              </a:rPr>
              <a:t> 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+  </a:t>
            </a:r>
            <a:r>
              <a:rPr lang="en-US" altLang="ko-KR" sz="2400" b="1" i="1" dirty="0" err="1" smtClean="0">
                <a:solidFill>
                  <a:schemeClr val="tx1"/>
                </a:solidFill>
              </a:rPr>
              <a:t>super.age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   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System.</a:t>
            </a:r>
            <a:r>
              <a:rPr lang="en-US" altLang="ko-KR" sz="2400" b="1" i="1" dirty="0" err="1" smtClean="0">
                <a:solidFill>
                  <a:schemeClr val="tx1"/>
                </a:solidFill>
              </a:rPr>
              <a:t>out.println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(“</a:t>
            </a:r>
            <a:r>
              <a:rPr lang="ko-KR" altLang="en-US" sz="2400" b="1" i="1" dirty="0" smtClean="0">
                <a:solidFill>
                  <a:schemeClr val="tx1"/>
                </a:solidFill>
              </a:rPr>
              <a:t>학교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:"</a:t>
            </a:r>
            <a:r>
              <a:rPr lang="ko-KR" altLang="en-US" sz="2400" b="1" i="1" dirty="0" smtClean="0">
                <a:solidFill>
                  <a:schemeClr val="tx1"/>
                </a:solidFill>
              </a:rPr>
              <a:t> 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+  </a:t>
            </a:r>
            <a:r>
              <a:rPr lang="en-US" altLang="ko-KR" sz="2400" b="1" i="1" dirty="0" err="1" smtClean="0">
                <a:solidFill>
                  <a:schemeClr val="tx1"/>
                </a:solidFill>
              </a:rPr>
              <a:t>this.schoolName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    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System.</a:t>
            </a:r>
            <a:r>
              <a:rPr lang="en-US" altLang="ko-KR" sz="2400" b="1" i="1" dirty="0" err="1" smtClean="0">
                <a:solidFill>
                  <a:schemeClr val="tx1"/>
                </a:solidFill>
              </a:rPr>
              <a:t>out.println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("=======================");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   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System.</a:t>
            </a:r>
            <a:r>
              <a:rPr lang="en-US" altLang="ko-KR" sz="2400" b="1" i="1" dirty="0" err="1" smtClean="0">
                <a:solidFill>
                  <a:schemeClr val="tx1"/>
                </a:solidFill>
              </a:rPr>
              <a:t>out.println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("");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}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802064" y="13351926"/>
            <a:ext cx="1328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latin typeface="+mn-ea"/>
              </a:rPr>
              <a:t>0x888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843589" y="13351926"/>
            <a:ext cx="15224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latin typeface="+mn-ea"/>
              </a:rPr>
              <a:t>Student</a:t>
            </a:r>
          </a:p>
        </p:txBody>
      </p:sp>
      <p:sp>
        <p:nvSpPr>
          <p:cNvPr id="55" name="사각형: 둥근 모서리 129">
            <a:extLst>
              <a:ext uri="{FF2B5EF4-FFF2-40B4-BE49-F238E27FC236}">
                <a16:creationId xmlns:a16="http://schemas.microsoft.com/office/drawing/2014/main" xmlns="" id="{7AA90E3F-9787-4E97-B517-53C8687B216C}"/>
              </a:ext>
            </a:extLst>
          </p:cNvPr>
          <p:cNvSpPr/>
          <p:nvPr/>
        </p:nvSpPr>
        <p:spPr>
          <a:xfrm>
            <a:off x="8582539" y="4324865"/>
            <a:ext cx="9013483" cy="9761838"/>
          </a:xfrm>
          <a:prstGeom prst="roundRect">
            <a:avLst>
              <a:gd name="adj" fmla="val 3238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protected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String </a:t>
            </a:r>
            <a:r>
              <a:rPr lang="en-US" altLang="ko-KR" sz="2400" b="1" dirty="0" smtClean="0">
                <a:solidFill>
                  <a:srgbClr val="C00000"/>
                </a:solidFill>
                <a:latin typeface="+mn-ea"/>
              </a:rPr>
              <a:t>name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 //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서장훈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400" b="1" dirty="0" smtClean="0">
                <a:solidFill>
                  <a:srgbClr val="C00000"/>
                </a:solidFill>
                <a:latin typeface="+mn-ea"/>
              </a:rPr>
              <a:t>age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 //50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-  getter/setter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setName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()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getName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()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setAge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()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getAge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()</a:t>
            </a: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    - 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일반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()</a:t>
            </a: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b="1" dirty="0" smtClean="0">
                <a:solidFill>
                  <a:schemeClr val="tx1"/>
                </a:solidFill>
              </a:rPr>
              <a:t>public void </a:t>
            </a:r>
            <a:r>
              <a:rPr lang="en-US" altLang="ko-KR" sz="2400" b="1" dirty="0" err="1" smtClean="0">
                <a:solidFill>
                  <a:schemeClr val="tx1"/>
                </a:solidFill>
              </a:rPr>
              <a:t>showInfo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    //name   this.name   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getName</a:t>
            </a:r>
            <a:r>
              <a:rPr lang="en-US" altLang="ko-KR" sz="2400" dirty="0" smtClean="0">
                <a:solidFill>
                  <a:schemeClr val="tx1"/>
                </a:solidFill>
              </a:rPr>
              <a:t>()  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this.getName</a:t>
            </a:r>
            <a:r>
              <a:rPr lang="en-US" altLang="ko-KR" sz="24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   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System.</a:t>
            </a:r>
            <a:r>
              <a:rPr lang="en-US" altLang="ko-KR" sz="2400" b="1" i="1" dirty="0" err="1" smtClean="0">
                <a:solidFill>
                  <a:schemeClr val="tx1"/>
                </a:solidFill>
              </a:rPr>
              <a:t>out.println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("=======================");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   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System.</a:t>
            </a:r>
            <a:r>
              <a:rPr lang="en-US" altLang="ko-KR" sz="2400" b="1" i="1" dirty="0" err="1" smtClean="0">
                <a:solidFill>
                  <a:schemeClr val="tx1"/>
                </a:solidFill>
              </a:rPr>
              <a:t>out.println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("</a:t>
            </a:r>
            <a:r>
              <a:rPr lang="ko-KR" altLang="en-US" sz="2400" b="1" i="1" dirty="0" smtClean="0">
                <a:solidFill>
                  <a:schemeClr val="tx1"/>
                </a:solidFill>
              </a:rPr>
              <a:t>이름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:"</a:t>
            </a:r>
            <a:r>
              <a:rPr lang="ko-KR" altLang="en-US" sz="2400" b="1" i="1" dirty="0" smtClean="0">
                <a:solidFill>
                  <a:schemeClr val="tx1"/>
                </a:solidFill>
              </a:rPr>
              <a:t> 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+  </a:t>
            </a:r>
            <a:r>
              <a:rPr lang="en-US" altLang="ko-KR" sz="2400" b="1" i="1" dirty="0" err="1" smtClean="0">
                <a:solidFill>
                  <a:schemeClr val="tx1"/>
                </a:solidFill>
              </a:rPr>
              <a:t>this.</a:t>
            </a:r>
            <a:r>
              <a:rPr lang="en-US" altLang="ko-KR" sz="2400" b="1" dirty="0" err="1" smtClean="0">
                <a:solidFill>
                  <a:schemeClr val="tx1"/>
                </a:solidFill>
                <a:latin typeface="+mn-ea"/>
              </a:rPr>
              <a:t>getName</a:t>
            </a:r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()  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   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System.</a:t>
            </a:r>
            <a:r>
              <a:rPr lang="en-US" altLang="ko-KR" sz="2400" b="1" i="1" dirty="0" err="1" smtClean="0">
                <a:solidFill>
                  <a:schemeClr val="tx1"/>
                </a:solidFill>
              </a:rPr>
              <a:t>out.println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("</a:t>
            </a:r>
            <a:r>
              <a:rPr lang="ko-KR" altLang="en-US" sz="2400" b="1" i="1" dirty="0" smtClean="0">
                <a:solidFill>
                  <a:schemeClr val="tx1"/>
                </a:solidFill>
              </a:rPr>
              <a:t>나이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:"</a:t>
            </a:r>
            <a:r>
              <a:rPr lang="ko-KR" altLang="en-US" sz="2400" b="1" i="1" dirty="0" smtClean="0">
                <a:solidFill>
                  <a:schemeClr val="tx1"/>
                </a:solidFill>
              </a:rPr>
              <a:t> 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+ age);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    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System.</a:t>
            </a:r>
            <a:r>
              <a:rPr lang="en-US" altLang="ko-KR" sz="2400" b="1" i="1" dirty="0" err="1" smtClean="0">
                <a:solidFill>
                  <a:schemeClr val="tx1"/>
                </a:solidFill>
              </a:rPr>
              <a:t>out.println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("=======================");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   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System.</a:t>
            </a:r>
            <a:r>
              <a:rPr lang="en-US" altLang="ko-KR" sz="2400" b="1" i="1" dirty="0" err="1" smtClean="0">
                <a:solidFill>
                  <a:schemeClr val="tx1"/>
                </a:solidFill>
              </a:rPr>
              <a:t>out.println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("");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}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2269103" y="3812510"/>
            <a:ext cx="15224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latin typeface="+mn-ea"/>
              </a:rPr>
              <a:t>Person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xmlns="" id="{C78ED4EC-9EF8-450F-B735-4B6B9F2C00DA}"/>
              </a:ext>
            </a:extLst>
          </p:cNvPr>
          <p:cNvCxnSpPr>
            <a:cxnSpLocks/>
          </p:cNvCxnSpPr>
          <p:nvPr/>
        </p:nvCxnSpPr>
        <p:spPr>
          <a:xfrm flipH="1">
            <a:off x="4400550" y="3000375"/>
            <a:ext cx="857251" cy="102012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5931243" y="2051222"/>
            <a:ext cx="3262184" cy="1532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H="1">
            <a:off x="7166919" y="2150076"/>
            <a:ext cx="1334530" cy="111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7216346" y="2125362"/>
            <a:ext cx="1383957" cy="1013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8858251" y="14001751"/>
            <a:ext cx="3638550" cy="20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68733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7773F267-C960-437B-B22E-12CF51189675}"/>
              </a:ext>
            </a:extLst>
          </p:cNvPr>
          <p:cNvSpPr txBox="1"/>
          <p:nvPr/>
        </p:nvSpPr>
        <p:spPr>
          <a:xfrm>
            <a:off x="1109433" y="757891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스태틱</a:t>
            </a:r>
            <a:endParaRPr lang="ko-KR" altLang="en-US" sz="12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04384326-509D-4CC7-A952-F0B83193D85E}"/>
              </a:ext>
            </a:extLst>
          </p:cNvPr>
          <p:cNvSpPr txBox="1"/>
          <p:nvPr/>
        </p:nvSpPr>
        <p:spPr>
          <a:xfrm>
            <a:off x="1109433" y="2395960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09D6FBA9-C51F-412A-B750-D1D8434A5373}"/>
              </a:ext>
            </a:extLst>
          </p:cNvPr>
          <p:cNvSpPr txBox="1"/>
          <p:nvPr/>
        </p:nvSpPr>
        <p:spPr>
          <a:xfrm>
            <a:off x="1109433" y="4634826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힙</a:t>
            </a:r>
            <a:endParaRPr lang="ko-KR" altLang="en-US" sz="1200" b="1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1180653" y="1141573"/>
            <a:ext cx="16192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1E270FF5-FB54-42FC-AE29-E44BC959F575}"/>
              </a:ext>
            </a:extLst>
          </p:cNvPr>
          <p:cNvCxnSpPr>
            <a:cxnSpLocks/>
          </p:cNvCxnSpPr>
          <p:nvPr/>
        </p:nvCxnSpPr>
        <p:spPr>
          <a:xfrm>
            <a:off x="1148964" y="3780292"/>
            <a:ext cx="164913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표 23">
            <a:extLst>
              <a:ext uri="{FF2B5EF4-FFF2-40B4-BE49-F238E27FC236}">
                <a16:creationId xmlns:a16="http://schemas.microsoft.com/office/drawing/2014/main" xmlns="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7489988"/>
              </p:ext>
            </p:extLst>
          </p:nvPr>
        </p:nvGraphicFramePr>
        <p:xfrm>
          <a:off x="26535793" y="1496092"/>
          <a:ext cx="6669990" cy="11174879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669990">
                  <a:extLst>
                    <a:ext uri="{9D8B030D-6E8A-4147-A177-3AD203B41FA5}">
                      <a16:colId xmlns:a16="http://schemas.microsoft.com/office/drawing/2014/main" xmlns="" val="1853464418"/>
                    </a:ext>
                  </a:extLst>
                </a:gridCol>
              </a:tblGrid>
              <a:tr h="5373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Person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319614"/>
                  </a:ext>
                </a:extLst>
              </a:tr>
              <a:tr h="10637499">
                <a:tc>
                  <a:txBody>
                    <a:bodyPr/>
                    <a:lstStyle/>
                    <a:p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name</a:t>
                      </a:r>
                    </a:p>
                    <a:p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20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age</a:t>
                      </a:r>
                    </a:p>
                    <a:p>
                      <a:endParaRPr lang="en-US" altLang="ko-KR" sz="20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0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20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Person(){//</a:t>
                      </a:r>
                      <a:r>
                        <a:rPr lang="ko-KR" altLang="en-US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메모리에 올리는 일</a:t>
                      </a:r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20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Person(String name, </a:t>
                      </a:r>
                      <a:r>
                        <a:rPr lang="en-US" altLang="ko-KR" sz="20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age){</a:t>
                      </a:r>
                    </a:p>
                    <a:p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//</a:t>
                      </a:r>
                      <a:r>
                        <a:rPr lang="ko-KR" altLang="en-US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메모리에 올리는 일</a:t>
                      </a:r>
                      <a:endParaRPr lang="en-US" altLang="ko-KR" sz="20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this.name = name;</a:t>
                      </a:r>
                    </a:p>
                    <a:p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20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this.age</a:t>
                      </a:r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age;</a:t>
                      </a:r>
                    </a:p>
                    <a:p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20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endParaRPr lang="en-US" altLang="ko-KR" sz="20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0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 getter/setter</a:t>
                      </a:r>
                    </a:p>
                    <a:p>
                      <a:r>
                        <a:rPr lang="en-US" altLang="ko-KR" sz="20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setName</a:t>
                      </a:r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ko-KR" sz="20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getName</a:t>
                      </a:r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ko-KR" sz="20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setAge</a:t>
                      </a:r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ko-KR" sz="20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getAge</a:t>
                      </a:r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endParaRPr lang="en-US" altLang="ko-KR" sz="20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20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0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-  </a:t>
                      </a:r>
                      <a:r>
                        <a:rPr lang="ko-KR" altLang="en-US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  <a:endParaRPr lang="en-US" altLang="ko-KR" sz="20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0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endParaRPr lang="en-US" altLang="ko-KR" sz="20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20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2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showInfo</a:t>
                      </a: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//name   this.name    </a:t>
                      </a:r>
                      <a:r>
                        <a:rPr lang="en-US" altLang="ko-KR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getName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  </a:t>
                      </a:r>
                      <a:r>
                        <a:rPr lang="en-US" altLang="ko-KR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this.getName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20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("=======================");</a:t>
                      </a:r>
                    </a:p>
                    <a:p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20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 </a:t>
                      </a:r>
                      <a:r>
                        <a:rPr lang="en-US" altLang="ko-KR" sz="20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</a:t>
                      </a:r>
                      <a:r>
                        <a:rPr lang="en-US" altLang="ko-KR" sz="2000" b="1" i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getName</a:t>
                      </a:r>
                      <a:r>
                        <a:rPr lang="en-US" altLang="ko-KR" sz="2000" b="1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 </a:t>
                      </a:r>
                      <a:r>
                        <a:rPr lang="en-US" altLang="ko-KR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20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나이</a:t>
                      </a:r>
                      <a:r>
                        <a:rPr lang="en-US" altLang="ko-KR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age);</a:t>
                      </a:r>
                    </a:p>
                    <a:p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20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("=======================");</a:t>
                      </a:r>
                    </a:p>
                    <a:p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20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("");</a:t>
                      </a:r>
                      <a:endParaRPr lang="ko-KR" alt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20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7135319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992474" y="0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메모리</a:t>
            </a:r>
            <a:endParaRPr lang="ko-KR" altLang="en-US" sz="1400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18211800" y="0"/>
            <a:ext cx="0" cy="14801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30872113" y="-3718560"/>
          <a:ext cx="3111722" cy="371856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111722"/>
              </a:tblGrid>
              <a:tr h="1475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클래스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26345">
                <a:tc>
                  <a:txBody>
                    <a:bodyPr/>
                    <a:lstStyle/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this()</a:t>
                      </a:r>
                    </a:p>
                    <a:p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 getter/setter</a:t>
                      </a:r>
                    </a:p>
                    <a:p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-  </a:t>
                      </a:r>
                      <a:r>
                        <a:rPr lang="ko-KR" altLang="en-US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표 23">
            <a:extLst>
              <a:ext uri="{FF2B5EF4-FFF2-40B4-BE49-F238E27FC236}">
                <a16:creationId xmlns:a16="http://schemas.microsoft.com/office/drawing/2014/main" xmlns="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7489988"/>
              </p:ext>
            </p:extLst>
          </p:nvPr>
        </p:nvGraphicFramePr>
        <p:xfrm>
          <a:off x="19279481" y="1469002"/>
          <a:ext cx="7063146" cy="906944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063146">
                  <a:extLst>
                    <a:ext uri="{9D8B030D-6E8A-4147-A177-3AD203B41FA5}">
                      <a16:colId xmlns:a16="http://schemas.microsoft.com/office/drawing/2014/main" xmlns="" val="1853464418"/>
                    </a:ext>
                  </a:extLst>
                </a:gridCol>
              </a:tblGrid>
              <a:tr h="6692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MyMathApp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319614"/>
                  </a:ext>
                </a:extLst>
              </a:tr>
              <a:tr h="8400224">
                <a:tc>
                  <a:txBody>
                    <a:bodyPr/>
                    <a:lstStyle/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24001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g/s</a:t>
                      </a: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135319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20565487" y="0"/>
            <a:ext cx="2294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하드디스크</a:t>
            </a:r>
            <a:endParaRPr lang="ko-KR" altLang="en-US" sz="2000" dirty="0"/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28539281" y="-3543300"/>
          <a:ext cx="1571625" cy="1223964"/>
        </p:xfrm>
        <a:graphic>
          <a:graphicData uri="http://schemas.openxmlformats.org/drawingml/2006/table">
            <a:tbl>
              <a:tblPr/>
              <a:tblGrid>
                <a:gridCol w="1571625"/>
              </a:tblGrid>
              <a:tr h="2580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Person</a:t>
                      </a:r>
                    </a:p>
                  </a:txBody>
                  <a:tcPr marL="89999" marR="89999" marT="46747" marB="4674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7FB"/>
                    </a:solidFill>
                  </a:tcPr>
                </a:tc>
              </a:tr>
              <a:tr h="502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 name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 age</a:t>
                      </a:r>
                    </a:p>
                  </a:txBody>
                  <a:tcPr marL="91439" marR="91439"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0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22867394" y="-3087538"/>
            <a:ext cx="48085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+mn-ea"/>
              </a:rPr>
              <a:t>정우성 </a:t>
            </a:r>
            <a:r>
              <a:rPr lang="en-US" altLang="ko-KR" dirty="0" smtClean="0">
                <a:latin typeface="+mn-ea"/>
              </a:rPr>
              <a:t>45</a:t>
            </a:r>
          </a:p>
          <a:p>
            <a:r>
              <a:rPr lang="ko-KR" altLang="en-US" dirty="0" smtClean="0">
                <a:latin typeface="+mn-ea"/>
              </a:rPr>
              <a:t>이정재 </a:t>
            </a:r>
            <a:r>
              <a:rPr lang="en-US" altLang="ko-KR" dirty="0" smtClean="0">
                <a:latin typeface="+mn-ea"/>
              </a:rPr>
              <a:t>46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9593606" y="4979592"/>
            <a:ext cx="6035720" cy="32008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+mn-ea"/>
              </a:rPr>
              <a:t>public static void main(String[] </a:t>
            </a:r>
            <a:r>
              <a:rPr lang="en-US" altLang="ko-KR" dirty="0" err="1" smtClean="0">
                <a:latin typeface="+mn-ea"/>
              </a:rPr>
              <a:t>args</a:t>
            </a:r>
            <a:r>
              <a:rPr lang="en-US" altLang="ko-KR" dirty="0" smtClean="0">
                <a:latin typeface="+mn-ea"/>
              </a:rPr>
              <a:t>){</a:t>
            </a:r>
          </a:p>
          <a:p>
            <a:r>
              <a:rPr lang="en-US" altLang="ko-KR" dirty="0" smtClean="0">
                <a:latin typeface="+mn-ea"/>
              </a:rPr>
              <a:t>    Person p01 = new Person(“</a:t>
            </a:r>
            <a:r>
              <a:rPr lang="ko-KR" altLang="en-US" dirty="0" smtClean="0">
                <a:latin typeface="+mn-ea"/>
              </a:rPr>
              <a:t>정우성</a:t>
            </a:r>
            <a:r>
              <a:rPr lang="en-US" altLang="ko-KR" dirty="0" smtClean="0">
                <a:latin typeface="+mn-ea"/>
              </a:rPr>
              <a:t>”, 45); </a:t>
            </a:r>
          </a:p>
          <a:p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p01.showInfo();</a:t>
            </a: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sz="2800" dirty="0" smtClean="0">
                <a:latin typeface="+mn-ea"/>
              </a:rPr>
              <a:t>    Student s01 = new Student();</a:t>
            </a:r>
            <a:endParaRPr lang="en-US" altLang="ko-KR" sz="2800" dirty="0" smtClean="0">
              <a:latin typeface="+mn-ea"/>
            </a:endParaRPr>
          </a:p>
          <a:p>
            <a:r>
              <a:rPr lang="en-US" altLang="ko-KR" sz="2800" dirty="0" smtClean="0">
                <a:latin typeface="+mn-ea"/>
              </a:rPr>
              <a:t>     </a:t>
            </a:r>
          </a:p>
          <a:p>
            <a:endParaRPr lang="en-US" altLang="ko-KR" sz="2800" dirty="0" smtClean="0">
              <a:latin typeface="+mn-ea"/>
            </a:endParaRPr>
          </a:p>
          <a:p>
            <a:r>
              <a:rPr lang="en-US" altLang="ko-KR" sz="2800" dirty="0" smtClean="0">
                <a:latin typeface="+mn-ea"/>
              </a:rPr>
              <a:t>     s01.showInfo</a:t>
            </a:r>
          </a:p>
          <a:p>
            <a:r>
              <a:rPr lang="en-US" altLang="ko-KR" dirty="0" smtClean="0">
                <a:latin typeface="+mn-ea"/>
              </a:rPr>
              <a:t>}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2799078" y="1547813"/>
            <a:ext cx="3462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Person</a:t>
            </a:r>
            <a:r>
              <a:rPr lang="en-US" altLang="ko-KR" sz="3200" dirty="0" smtClean="0"/>
              <a:t> p01</a:t>
            </a:r>
            <a:endParaRPr lang="ko-KR" altLang="en-US" sz="3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02FC176B-9E0B-41AF-B577-D03EC2C9B8A7}"/>
              </a:ext>
            </a:extLst>
          </p:cNvPr>
          <p:cNvSpPr/>
          <p:nvPr/>
        </p:nvSpPr>
        <p:spPr>
          <a:xfrm>
            <a:off x="4027289" y="2194434"/>
            <a:ext cx="1611511" cy="47256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0x888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xmlns="" id="{C78ED4EC-9EF8-450F-B735-4B6B9F2C00DA}"/>
              </a:ext>
            </a:extLst>
          </p:cNvPr>
          <p:cNvCxnSpPr>
            <a:cxnSpLocks/>
            <a:stCxn id="64" idx="2"/>
            <a:endCxn id="76" idx="0"/>
          </p:cNvCxnSpPr>
          <p:nvPr/>
        </p:nvCxnSpPr>
        <p:spPr>
          <a:xfrm flipH="1">
            <a:off x="2637632" y="2666999"/>
            <a:ext cx="2195413" cy="15162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129">
            <a:extLst>
              <a:ext uri="{FF2B5EF4-FFF2-40B4-BE49-F238E27FC236}">
                <a16:creationId xmlns:a16="http://schemas.microsoft.com/office/drawing/2014/main" xmlns="" id="{7AA90E3F-9787-4E97-B517-53C8687B216C}"/>
              </a:ext>
            </a:extLst>
          </p:cNvPr>
          <p:cNvSpPr/>
          <p:nvPr/>
        </p:nvSpPr>
        <p:spPr>
          <a:xfrm>
            <a:off x="2040893" y="4847638"/>
            <a:ext cx="7903207" cy="10554287"/>
          </a:xfrm>
          <a:prstGeom prst="roundRect">
            <a:avLst>
              <a:gd name="adj" fmla="val 323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private String name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age</a:t>
            </a: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  </a:t>
            </a: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-  getter/setter</a:t>
            </a:r>
          </a:p>
          <a:p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setName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()</a:t>
            </a:r>
          </a:p>
          <a:p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getName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()</a:t>
            </a:r>
          </a:p>
          <a:p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setAge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()</a:t>
            </a:r>
          </a:p>
          <a:p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getAge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()</a:t>
            </a: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    - 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일반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()</a:t>
            </a: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b="1" dirty="0" smtClean="0">
                <a:solidFill>
                  <a:schemeClr val="tx1"/>
                </a:solidFill>
              </a:rPr>
              <a:t>public void </a:t>
            </a:r>
            <a:r>
              <a:rPr lang="en-US" altLang="ko-KR" sz="2400" b="1" dirty="0" err="1" smtClean="0">
                <a:solidFill>
                  <a:schemeClr val="tx1"/>
                </a:solidFill>
              </a:rPr>
              <a:t>showInfo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    //name   this.name   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getName</a:t>
            </a:r>
            <a:r>
              <a:rPr lang="en-US" altLang="ko-KR" sz="2400" dirty="0" smtClean="0">
                <a:solidFill>
                  <a:schemeClr val="tx1"/>
                </a:solidFill>
              </a:rPr>
              <a:t>()  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this.getName</a:t>
            </a:r>
            <a:r>
              <a:rPr lang="en-US" altLang="ko-KR" sz="24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   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System.</a:t>
            </a:r>
            <a:r>
              <a:rPr lang="en-US" altLang="ko-KR" sz="2400" b="1" i="1" dirty="0" err="1" smtClean="0">
                <a:solidFill>
                  <a:schemeClr val="tx1"/>
                </a:solidFill>
              </a:rPr>
              <a:t>out.println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("=======================");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   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System.</a:t>
            </a:r>
            <a:r>
              <a:rPr lang="en-US" altLang="ko-KR" sz="2400" b="1" i="1" dirty="0" err="1" smtClean="0">
                <a:solidFill>
                  <a:schemeClr val="tx1"/>
                </a:solidFill>
              </a:rPr>
              <a:t>out.println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("</a:t>
            </a:r>
            <a:r>
              <a:rPr lang="ko-KR" altLang="en-US" sz="2400" b="1" i="1" dirty="0" smtClean="0">
                <a:solidFill>
                  <a:schemeClr val="tx1"/>
                </a:solidFill>
              </a:rPr>
              <a:t>이름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:"</a:t>
            </a:r>
            <a:r>
              <a:rPr lang="ko-KR" altLang="en-US" sz="2400" b="1" i="1" dirty="0" smtClean="0">
                <a:solidFill>
                  <a:schemeClr val="tx1"/>
                </a:solidFill>
              </a:rPr>
              <a:t> 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+  </a:t>
            </a:r>
            <a:r>
              <a:rPr lang="en-US" altLang="ko-KR" sz="2400" b="1" i="1" dirty="0" err="1" smtClean="0">
                <a:solidFill>
                  <a:schemeClr val="tx1"/>
                </a:solidFill>
              </a:rPr>
              <a:t>this.</a:t>
            </a:r>
            <a:r>
              <a:rPr lang="en-US" altLang="ko-KR" sz="2400" b="1" dirty="0" err="1" smtClean="0">
                <a:solidFill>
                  <a:schemeClr val="tx1"/>
                </a:solidFill>
                <a:latin typeface="+mn-ea"/>
              </a:rPr>
              <a:t>getName</a:t>
            </a:r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()  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   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System.</a:t>
            </a:r>
            <a:r>
              <a:rPr lang="en-US" altLang="ko-KR" sz="2400" b="1" i="1" dirty="0" err="1" smtClean="0">
                <a:solidFill>
                  <a:schemeClr val="tx1"/>
                </a:solidFill>
              </a:rPr>
              <a:t>out.println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("</a:t>
            </a:r>
            <a:r>
              <a:rPr lang="ko-KR" altLang="en-US" sz="2400" b="1" i="1" dirty="0" smtClean="0">
                <a:solidFill>
                  <a:schemeClr val="tx1"/>
                </a:solidFill>
              </a:rPr>
              <a:t>나이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:"</a:t>
            </a:r>
            <a:r>
              <a:rPr lang="ko-KR" altLang="en-US" sz="2400" b="1" i="1" dirty="0" smtClean="0">
                <a:solidFill>
                  <a:schemeClr val="tx1"/>
                </a:solidFill>
              </a:rPr>
              <a:t> 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+ age);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   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System.</a:t>
            </a:r>
            <a:r>
              <a:rPr lang="en-US" altLang="ko-KR" sz="2400" b="1" i="1" dirty="0" err="1" smtClean="0">
                <a:solidFill>
                  <a:schemeClr val="tx1"/>
                </a:solidFill>
              </a:rPr>
              <a:t>out.println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("=======================");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   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System.</a:t>
            </a:r>
            <a:r>
              <a:rPr lang="en-US" altLang="ko-KR" sz="2400" b="1" i="1" dirty="0" err="1" smtClean="0">
                <a:solidFill>
                  <a:schemeClr val="tx1"/>
                </a:solidFill>
              </a:rPr>
              <a:t>out.println</a:t>
            </a:r>
            <a:endParaRPr lang="en-US" altLang="ko-KR" sz="2400" b="1" i="1" dirty="0" smtClean="0">
              <a:solidFill>
                <a:schemeClr val="tx1"/>
              </a:solidFill>
            </a:endParaRPr>
          </a:p>
          <a:p>
            <a:r>
              <a:rPr lang="en-US" altLang="ko-KR" sz="2400" b="1" i="1" dirty="0" smtClean="0">
                <a:solidFill>
                  <a:schemeClr val="tx1"/>
                </a:solidFill>
                <a:latin typeface="+mn-ea"/>
              </a:rPr>
              <a:t>}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973264" y="4183212"/>
            <a:ext cx="1328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latin typeface="+mn-ea"/>
              </a:rPr>
              <a:t>0x888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4014789" y="4183212"/>
            <a:ext cx="15224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latin typeface="+mn-ea"/>
              </a:rPr>
              <a:t>Person</a:t>
            </a:r>
          </a:p>
        </p:txBody>
      </p:sp>
      <p:graphicFrame>
        <p:nvGraphicFramePr>
          <p:cNvPr id="99" name="표 23">
            <a:extLst>
              <a:ext uri="{FF2B5EF4-FFF2-40B4-BE49-F238E27FC236}">
                <a16:creationId xmlns:a16="http://schemas.microsoft.com/office/drawing/2014/main" xmlns="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7489988"/>
              </p:ext>
            </p:extLst>
          </p:nvPr>
        </p:nvGraphicFramePr>
        <p:xfrm>
          <a:off x="19873737" y="13245783"/>
          <a:ext cx="7830112" cy="1133856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830112">
                  <a:extLst>
                    <a:ext uri="{9D8B030D-6E8A-4147-A177-3AD203B41FA5}">
                      <a16:colId xmlns:a16="http://schemas.microsoft.com/office/drawing/2014/main" xmlns="" val="1853464418"/>
                    </a:ext>
                  </a:extLst>
                </a:gridCol>
              </a:tblGrid>
              <a:tr h="4716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Student    </a:t>
                      </a:r>
                      <a:r>
                        <a:rPr lang="en-US" altLang="ko-KR" sz="3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extends Person</a:t>
                      </a:r>
                      <a:endParaRPr lang="ko-KR" altLang="en-US" sz="3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319614"/>
                  </a:ext>
                </a:extLst>
              </a:tr>
              <a:tr h="8316129">
                <a:tc>
                  <a:txBody>
                    <a:bodyPr/>
                    <a:lstStyle/>
                    <a:p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20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ko-KR" altLang="en-US" sz="2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20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Student() {</a:t>
                      </a:r>
                    </a:p>
                    <a:p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//</a:t>
                      </a:r>
                      <a:r>
                        <a:rPr lang="ko-KR" altLang="en-US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메모리에 올리는 일</a:t>
                      </a:r>
                      <a:endParaRPr lang="en-US" altLang="ko-KR" sz="20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2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Student(String </a:t>
                      </a:r>
                      <a:r>
                        <a:rPr lang="en-US" altLang="ko-KR" sz="20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//</a:t>
                      </a:r>
                      <a:r>
                        <a:rPr lang="ko-KR" altLang="en-US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메모리에 올리는 일</a:t>
                      </a:r>
                      <a:endParaRPr lang="en-US" altLang="ko-KR" sz="20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20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this.schoolName</a:t>
                      </a: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20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2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Student(String name, 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age, String 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super.setName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(name);</a:t>
                      </a: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super.setAge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(age);</a:t>
                      </a: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this.schoolName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105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2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20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getter/setter</a:t>
                      </a:r>
                    </a:p>
                    <a:p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20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getSchoolName</a:t>
                      </a: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20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2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20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setSchoolName</a:t>
                      </a: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20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20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this.schoolName</a:t>
                      </a: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20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2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2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20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</a:p>
                    <a:p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20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"Student [</a:t>
                      </a:r>
                      <a:r>
                        <a:rPr lang="en-US" altLang="ko-KR" sz="20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20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"]";</a:t>
                      </a:r>
                    </a:p>
                    <a:p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en-US" altLang="ko-KR" sz="20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1353195"/>
                  </a:ext>
                </a:extLst>
              </a:tr>
            </a:tbl>
          </a:graphicData>
        </a:graphic>
      </p:graphicFrame>
      <p:grpSp>
        <p:nvGrpSpPr>
          <p:cNvPr id="30" name="그룹 29"/>
          <p:cNvGrpSpPr>
            <a:grpSpLocks/>
          </p:cNvGrpSpPr>
          <p:nvPr/>
        </p:nvGrpSpPr>
        <p:grpSpPr bwMode="auto">
          <a:xfrm rot="255763">
            <a:off x="24738963" y="9818037"/>
            <a:ext cx="1723124" cy="3522737"/>
            <a:chOff x="3731716" y="2706437"/>
            <a:chExt cx="464378" cy="589114"/>
          </a:xfrm>
        </p:grpSpPr>
        <p:cxnSp>
          <p:nvCxnSpPr>
            <p:cNvPr id="31" name="직선 화살표 연결선 30"/>
            <p:cNvCxnSpPr>
              <a:cxnSpLocks noChangeShapeType="1"/>
            </p:cNvCxnSpPr>
            <p:nvPr/>
          </p:nvCxnSpPr>
          <p:spPr bwMode="auto">
            <a:xfrm flipV="1">
              <a:off x="3731716" y="2724051"/>
              <a:ext cx="428625" cy="57150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</p:cxnSp>
        <p:sp>
          <p:nvSpPr>
            <p:cNvPr id="32" name="이등변 삼각형 31"/>
            <p:cNvSpPr/>
            <p:nvPr/>
          </p:nvSpPr>
          <p:spPr>
            <a:xfrm rot="2280000">
              <a:off x="4051453" y="2706437"/>
              <a:ext cx="144641" cy="131671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latinLnBrk="1" hangingPunct="1">
                <a:defRPr/>
              </a:pPr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5118327" y="0"/>
            <a:ext cx="4808537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+mn-ea"/>
              </a:rPr>
              <a:t>public static void main(String[] </a:t>
            </a:r>
            <a:r>
              <a:rPr lang="en-US" altLang="ko-KR" dirty="0" err="1" smtClean="0">
                <a:latin typeface="+mn-ea"/>
              </a:rPr>
              <a:t>args</a:t>
            </a:r>
            <a:r>
              <a:rPr lang="en-US" altLang="ko-KR" dirty="0" smtClean="0">
                <a:latin typeface="+mn-ea"/>
              </a:rPr>
              <a:t>){</a:t>
            </a:r>
          </a:p>
          <a:p>
            <a:r>
              <a:rPr lang="en-US" altLang="ko-KR" dirty="0" smtClean="0">
                <a:latin typeface="+mn-ea"/>
              </a:rPr>
              <a:t>    Person p01 = new Person(“</a:t>
            </a:r>
            <a:r>
              <a:rPr lang="ko-KR" altLang="en-US" dirty="0" smtClean="0">
                <a:latin typeface="+mn-ea"/>
              </a:rPr>
              <a:t>정우성</a:t>
            </a:r>
            <a:r>
              <a:rPr lang="en-US" altLang="ko-KR" dirty="0" smtClean="0">
                <a:latin typeface="+mn-ea"/>
              </a:rPr>
              <a:t>”, 45); </a:t>
            </a:r>
          </a:p>
          <a:p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p01.showInfo();</a:t>
            </a:r>
          </a:p>
          <a:p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</a:t>
            </a:r>
          </a:p>
          <a:p>
            <a:r>
              <a:rPr lang="en-US" altLang="ko-KR" dirty="0" smtClean="0">
                <a:latin typeface="+mn-ea"/>
              </a:rPr>
              <a:t>}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02FC176B-9E0B-41AF-B577-D03EC2C9B8A7}"/>
              </a:ext>
            </a:extLst>
          </p:cNvPr>
          <p:cNvSpPr/>
          <p:nvPr/>
        </p:nvSpPr>
        <p:spPr>
          <a:xfrm>
            <a:off x="11081232" y="2246685"/>
            <a:ext cx="1611511" cy="47256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0x99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9826895" y="1600064"/>
            <a:ext cx="3462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Student</a:t>
            </a:r>
            <a:r>
              <a:rPr lang="en-US" altLang="ko-KR" sz="3200" dirty="0" smtClean="0"/>
              <a:t> s01</a:t>
            </a:r>
            <a:endParaRPr lang="ko-KR" altLang="en-US" sz="3200" dirty="0"/>
          </a:p>
        </p:txBody>
      </p:sp>
      <p:sp>
        <p:nvSpPr>
          <p:cNvPr id="38" name="사각형: 둥근 모서리 129">
            <a:extLst>
              <a:ext uri="{FF2B5EF4-FFF2-40B4-BE49-F238E27FC236}">
                <a16:creationId xmlns:a16="http://schemas.microsoft.com/office/drawing/2014/main" xmlns="" id="{7AA90E3F-9787-4E97-B517-53C8687B216C}"/>
              </a:ext>
            </a:extLst>
          </p:cNvPr>
          <p:cNvSpPr/>
          <p:nvPr/>
        </p:nvSpPr>
        <p:spPr>
          <a:xfrm>
            <a:off x="10090063" y="13872754"/>
            <a:ext cx="9013483" cy="8307977"/>
          </a:xfrm>
          <a:prstGeom prst="roundRect">
            <a:avLst>
              <a:gd name="adj" fmla="val 3238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2400" b="1" dirty="0" err="1" smtClean="0">
                <a:solidFill>
                  <a:schemeClr val="tx1"/>
                </a:solidFill>
                <a:latin typeface="+mn-ea"/>
              </a:rPr>
              <a:t>schoolName</a:t>
            </a:r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;  //</a:t>
            </a:r>
            <a:r>
              <a:rPr lang="ko-KR" altLang="en-US" sz="2400" b="1" dirty="0" smtClean="0">
                <a:solidFill>
                  <a:schemeClr val="tx1"/>
                </a:solidFill>
                <a:latin typeface="+mn-ea"/>
              </a:rPr>
              <a:t>아형고등학교</a:t>
            </a:r>
            <a:endParaRPr lang="en-US" altLang="ko-KR" sz="2400" b="1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생성자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</a:t>
            </a:r>
          </a:p>
          <a:p>
            <a:r>
              <a:rPr lang="en-US" altLang="ko-KR" sz="2400" b="1" dirty="0" smtClean="0">
                <a:solidFill>
                  <a:schemeClr val="tx1"/>
                </a:solidFill>
              </a:rPr>
              <a:t>public Student(String name, </a:t>
            </a:r>
            <a:r>
              <a:rPr lang="en-US" altLang="ko-KR" sz="24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age, String </a:t>
            </a:r>
            <a:r>
              <a:rPr lang="en-US" altLang="ko-KR" sz="2400" b="1" dirty="0" err="1" smtClean="0">
                <a:solidFill>
                  <a:schemeClr val="tx1"/>
                </a:solidFill>
              </a:rPr>
              <a:t>schoolName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sz="2400" b="1" dirty="0" smtClean="0">
                <a:solidFill>
                  <a:schemeClr val="tx1"/>
                </a:solidFill>
              </a:rPr>
              <a:t>    </a:t>
            </a:r>
            <a:r>
              <a:rPr lang="en-US" altLang="ko-KR" sz="2400" b="1" dirty="0" err="1" smtClean="0">
                <a:solidFill>
                  <a:schemeClr val="tx1"/>
                </a:solidFill>
              </a:rPr>
              <a:t>super.setName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(name);</a:t>
            </a:r>
          </a:p>
          <a:p>
            <a:r>
              <a:rPr lang="en-US" altLang="ko-KR" sz="2400" b="1" dirty="0" smtClean="0">
                <a:solidFill>
                  <a:schemeClr val="tx1"/>
                </a:solidFill>
              </a:rPr>
              <a:t>    </a:t>
            </a:r>
            <a:r>
              <a:rPr lang="en-US" altLang="ko-KR" sz="2400" b="1" dirty="0" err="1" smtClean="0">
                <a:solidFill>
                  <a:schemeClr val="tx1"/>
                </a:solidFill>
              </a:rPr>
              <a:t>super.setAge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(age);</a:t>
            </a:r>
          </a:p>
          <a:p>
            <a:r>
              <a:rPr lang="en-US" altLang="ko-KR" sz="2400" b="1" dirty="0" smtClean="0">
                <a:solidFill>
                  <a:schemeClr val="tx1"/>
                </a:solidFill>
              </a:rPr>
              <a:t>    </a:t>
            </a:r>
            <a:r>
              <a:rPr lang="en-US" altLang="ko-KR" sz="2400" b="1" dirty="0" err="1" smtClean="0">
                <a:solidFill>
                  <a:schemeClr val="tx1"/>
                </a:solidFill>
              </a:rPr>
              <a:t>this.schoolName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= </a:t>
            </a:r>
            <a:r>
              <a:rPr lang="en-US" altLang="ko-KR" sz="2400" b="1" dirty="0" err="1" smtClean="0">
                <a:solidFill>
                  <a:schemeClr val="tx1"/>
                </a:solidFill>
              </a:rPr>
              <a:t>schoolName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}</a:t>
            </a:r>
            <a:endParaRPr lang="en-US" altLang="ko-KR" sz="105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- getter/setter</a:t>
            </a:r>
          </a:p>
          <a:p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2400" b="1" dirty="0" err="1" smtClean="0">
                <a:solidFill>
                  <a:schemeClr val="tx1"/>
                </a:solidFill>
                <a:latin typeface="+mn-ea"/>
              </a:rPr>
              <a:t>getSchoolName</a:t>
            </a:r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2400" b="1" dirty="0" err="1" smtClean="0">
                <a:solidFill>
                  <a:schemeClr val="tx1"/>
                </a:solidFill>
                <a:latin typeface="+mn-ea"/>
              </a:rPr>
              <a:t>schoolName</a:t>
            </a:r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2400" b="1" dirty="0" err="1" smtClean="0">
                <a:solidFill>
                  <a:schemeClr val="tx1"/>
                </a:solidFill>
                <a:latin typeface="+mn-ea"/>
              </a:rPr>
              <a:t>setSchoolName</a:t>
            </a:r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2400" b="1" dirty="0" err="1" smtClean="0">
                <a:solidFill>
                  <a:schemeClr val="tx1"/>
                </a:solidFill>
                <a:latin typeface="+mn-ea"/>
              </a:rPr>
              <a:t>schoolName</a:t>
            </a:r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) {</a:t>
            </a:r>
          </a:p>
          <a:p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400" b="1" dirty="0" err="1" smtClean="0">
                <a:solidFill>
                  <a:schemeClr val="tx1"/>
                </a:solidFill>
                <a:latin typeface="+mn-ea"/>
              </a:rPr>
              <a:t>this.schoolName</a:t>
            </a:r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2400" b="1" dirty="0" err="1" smtClean="0">
                <a:solidFill>
                  <a:schemeClr val="tx1"/>
                </a:solidFill>
                <a:latin typeface="+mn-ea"/>
              </a:rPr>
              <a:t>schoolName</a:t>
            </a:r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24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일반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2400" b="1" dirty="0" err="1" smtClean="0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    return "Student [</a:t>
            </a:r>
            <a:r>
              <a:rPr lang="en-US" altLang="ko-KR" sz="2400" b="1" dirty="0" err="1" smtClean="0">
                <a:solidFill>
                  <a:schemeClr val="tx1"/>
                </a:solidFill>
                <a:latin typeface="+mn-ea"/>
              </a:rPr>
              <a:t>schoolName</a:t>
            </a:r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2400" b="1" dirty="0" err="1" smtClean="0">
                <a:solidFill>
                  <a:schemeClr val="tx1"/>
                </a:solidFill>
                <a:latin typeface="+mn-ea"/>
              </a:rPr>
              <a:t>schoolName</a:t>
            </a:r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 + "]";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}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0206181" y="0"/>
            <a:ext cx="1328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latin typeface="+mn-ea"/>
              </a:rPr>
              <a:t>0x999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C78ED4EC-9EF8-450F-B735-4B6B9F2C00DA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10572750" y="2719250"/>
            <a:ext cx="1314238" cy="10482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129">
            <a:extLst>
              <a:ext uri="{FF2B5EF4-FFF2-40B4-BE49-F238E27FC236}">
                <a16:creationId xmlns:a16="http://schemas.microsoft.com/office/drawing/2014/main" xmlns="" id="{7AA90E3F-9787-4E97-B517-53C8687B216C}"/>
              </a:ext>
            </a:extLst>
          </p:cNvPr>
          <p:cNvSpPr/>
          <p:nvPr/>
        </p:nvSpPr>
        <p:spPr>
          <a:xfrm>
            <a:off x="12075617" y="4089993"/>
            <a:ext cx="7074532" cy="9782761"/>
          </a:xfrm>
          <a:prstGeom prst="roundRect">
            <a:avLst>
              <a:gd name="adj" fmla="val 323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private String name  //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강호동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age         //55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-  getter/setter</a:t>
            </a:r>
          </a:p>
          <a:p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setName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()</a:t>
            </a:r>
          </a:p>
          <a:p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getName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()</a:t>
            </a:r>
          </a:p>
          <a:p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setAge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()</a:t>
            </a:r>
          </a:p>
          <a:p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getAge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()</a:t>
            </a: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    - 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일반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()</a:t>
            </a: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b="1" dirty="0" smtClean="0">
                <a:solidFill>
                  <a:schemeClr val="tx1"/>
                </a:solidFill>
              </a:rPr>
              <a:t>public void </a:t>
            </a:r>
            <a:r>
              <a:rPr lang="en-US" altLang="ko-KR" sz="2400" b="1" dirty="0" err="1" smtClean="0">
                <a:solidFill>
                  <a:schemeClr val="tx1"/>
                </a:solidFill>
              </a:rPr>
              <a:t>showInfo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    //name   this.name   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getName</a:t>
            </a:r>
            <a:r>
              <a:rPr lang="en-US" altLang="ko-KR" sz="2400" dirty="0" smtClean="0">
                <a:solidFill>
                  <a:schemeClr val="tx1"/>
                </a:solidFill>
              </a:rPr>
              <a:t>()  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this.getName</a:t>
            </a:r>
            <a:r>
              <a:rPr lang="en-US" altLang="ko-KR" sz="24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   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System.</a:t>
            </a:r>
            <a:r>
              <a:rPr lang="en-US" altLang="ko-KR" sz="2400" b="1" i="1" dirty="0" err="1" smtClean="0">
                <a:solidFill>
                  <a:schemeClr val="tx1"/>
                </a:solidFill>
              </a:rPr>
              <a:t>out.println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("=======================");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   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System.</a:t>
            </a:r>
            <a:r>
              <a:rPr lang="en-US" altLang="ko-KR" sz="2400" b="1" i="1" dirty="0" err="1" smtClean="0">
                <a:solidFill>
                  <a:schemeClr val="tx1"/>
                </a:solidFill>
              </a:rPr>
              <a:t>out.println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("</a:t>
            </a:r>
            <a:r>
              <a:rPr lang="ko-KR" altLang="en-US" sz="2400" b="1" i="1" dirty="0" smtClean="0">
                <a:solidFill>
                  <a:schemeClr val="tx1"/>
                </a:solidFill>
              </a:rPr>
              <a:t>이름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:"</a:t>
            </a:r>
            <a:r>
              <a:rPr lang="ko-KR" altLang="en-US" sz="2400" b="1" i="1" dirty="0" smtClean="0">
                <a:solidFill>
                  <a:schemeClr val="tx1"/>
                </a:solidFill>
              </a:rPr>
              <a:t> 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+  </a:t>
            </a:r>
            <a:r>
              <a:rPr lang="en-US" altLang="ko-KR" sz="2400" b="1" i="1" dirty="0" err="1" smtClean="0">
                <a:solidFill>
                  <a:schemeClr val="tx1"/>
                </a:solidFill>
              </a:rPr>
              <a:t>this.</a:t>
            </a:r>
            <a:r>
              <a:rPr lang="en-US" altLang="ko-KR" sz="2400" b="1" dirty="0" err="1" smtClean="0">
                <a:solidFill>
                  <a:schemeClr val="tx1"/>
                </a:solidFill>
                <a:latin typeface="+mn-ea"/>
              </a:rPr>
              <a:t>getName</a:t>
            </a:r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()  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   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System.</a:t>
            </a:r>
            <a:r>
              <a:rPr lang="en-US" altLang="ko-KR" sz="2400" b="1" i="1" dirty="0" err="1" smtClean="0">
                <a:solidFill>
                  <a:schemeClr val="tx1"/>
                </a:solidFill>
              </a:rPr>
              <a:t>out.println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("</a:t>
            </a:r>
            <a:r>
              <a:rPr lang="ko-KR" altLang="en-US" sz="2400" b="1" i="1" dirty="0" smtClean="0">
                <a:solidFill>
                  <a:schemeClr val="tx1"/>
                </a:solidFill>
              </a:rPr>
              <a:t>나이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:"</a:t>
            </a:r>
            <a:r>
              <a:rPr lang="ko-KR" altLang="en-US" sz="2400" b="1" i="1" dirty="0" smtClean="0">
                <a:solidFill>
                  <a:schemeClr val="tx1"/>
                </a:solidFill>
              </a:rPr>
              <a:t> 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+ age);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   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System.</a:t>
            </a:r>
            <a:r>
              <a:rPr lang="en-US" altLang="ko-KR" sz="2400" b="1" i="1" dirty="0" err="1" smtClean="0">
                <a:solidFill>
                  <a:schemeClr val="tx1"/>
                </a:solidFill>
              </a:rPr>
              <a:t>out.println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("=======================");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   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System.</a:t>
            </a:r>
            <a:r>
              <a:rPr lang="en-US" altLang="ko-KR" sz="2400" b="1" i="1" dirty="0" err="1" smtClean="0">
                <a:solidFill>
                  <a:schemeClr val="tx1"/>
                </a:solidFill>
              </a:rPr>
              <a:t>out.println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("");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}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6861292" y="3966042"/>
            <a:ext cx="15224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latin typeface="+mn-ea"/>
              </a:rPr>
              <a:t>Person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7025394" y="14711875"/>
            <a:ext cx="15224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latin typeface="+mn-ea"/>
              </a:rPr>
              <a:t>Student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10063255" y="13274961"/>
            <a:ext cx="1328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latin typeface="+mn-ea"/>
              </a:rPr>
              <a:t>0x999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12515850" y="13658850"/>
            <a:ext cx="5229225" cy="371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68733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7773F267-C960-437B-B22E-12CF51189675}"/>
              </a:ext>
            </a:extLst>
          </p:cNvPr>
          <p:cNvSpPr txBox="1"/>
          <p:nvPr/>
        </p:nvSpPr>
        <p:spPr>
          <a:xfrm>
            <a:off x="1109433" y="757891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스태틱</a:t>
            </a:r>
            <a:endParaRPr lang="ko-KR" altLang="en-US" sz="12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04384326-509D-4CC7-A952-F0B83193D85E}"/>
              </a:ext>
            </a:extLst>
          </p:cNvPr>
          <p:cNvSpPr txBox="1"/>
          <p:nvPr/>
        </p:nvSpPr>
        <p:spPr>
          <a:xfrm>
            <a:off x="1109433" y="2395960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09D6FBA9-C51F-412A-B750-D1D8434A5373}"/>
              </a:ext>
            </a:extLst>
          </p:cNvPr>
          <p:cNvSpPr txBox="1"/>
          <p:nvPr/>
        </p:nvSpPr>
        <p:spPr>
          <a:xfrm>
            <a:off x="1109433" y="4634826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힙</a:t>
            </a:r>
            <a:endParaRPr lang="ko-KR" altLang="en-US" sz="1200" b="1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1180653" y="1141573"/>
            <a:ext cx="16192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1E270FF5-FB54-42FC-AE29-E44BC959F575}"/>
              </a:ext>
            </a:extLst>
          </p:cNvPr>
          <p:cNvCxnSpPr>
            <a:cxnSpLocks/>
          </p:cNvCxnSpPr>
          <p:nvPr/>
        </p:nvCxnSpPr>
        <p:spPr>
          <a:xfrm>
            <a:off x="1148964" y="3780292"/>
            <a:ext cx="164913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표 23">
            <a:extLst>
              <a:ext uri="{FF2B5EF4-FFF2-40B4-BE49-F238E27FC236}">
                <a16:creationId xmlns:a16="http://schemas.microsoft.com/office/drawing/2014/main" xmlns="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7489988"/>
              </p:ext>
            </p:extLst>
          </p:nvPr>
        </p:nvGraphicFramePr>
        <p:xfrm>
          <a:off x="26535793" y="1496092"/>
          <a:ext cx="8535257" cy="1343042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535257">
                  <a:extLst>
                    <a:ext uri="{9D8B030D-6E8A-4147-A177-3AD203B41FA5}">
                      <a16:colId xmlns:a16="http://schemas.microsoft.com/office/drawing/2014/main" xmlns="" val="1853464418"/>
                    </a:ext>
                  </a:extLst>
                </a:gridCol>
              </a:tblGrid>
              <a:tr h="5373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Person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319614"/>
                  </a:ext>
                </a:extLst>
              </a:tr>
              <a:tr h="9904528">
                <a:tc>
                  <a:txBody>
                    <a:bodyPr/>
                    <a:lstStyle/>
                    <a:p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name</a:t>
                      </a:r>
                    </a:p>
                    <a:p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20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age</a:t>
                      </a:r>
                    </a:p>
                    <a:p>
                      <a:endParaRPr lang="en-US" altLang="ko-KR" sz="20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0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20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Person(){//</a:t>
                      </a:r>
                      <a:r>
                        <a:rPr lang="ko-KR" altLang="en-US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메모리에 올리는 일</a:t>
                      </a:r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20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Person(String name, </a:t>
                      </a:r>
                      <a:r>
                        <a:rPr lang="en-US" altLang="ko-KR" sz="20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age){</a:t>
                      </a:r>
                    </a:p>
                    <a:p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//</a:t>
                      </a:r>
                      <a:r>
                        <a:rPr lang="ko-KR" altLang="en-US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메모리에 올리는 일</a:t>
                      </a:r>
                      <a:endParaRPr lang="en-US" altLang="ko-KR" sz="20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this.name = name;</a:t>
                      </a:r>
                    </a:p>
                    <a:p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20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this.age</a:t>
                      </a:r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age;</a:t>
                      </a:r>
                    </a:p>
                    <a:p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20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endParaRPr lang="en-US" altLang="ko-KR" sz="20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0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 getter/setter</a:t>
                      </a:r>
                    </a:p>
                    <a:p>
                      <a:r>
                        <a:rPr lang="en-US" altLang="ko-KR" sz="20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setName</a:t>
                      </a:r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endParaRPr lang="en-US" altLang="ko-KR" sz="20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20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getName</a:t>
                      </a:r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name;</a:t>
                      </a:r>
                    </a:p>
                    <a:p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20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0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setAge</a:t>
                      </a:r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endParaRPr lang="en-US" altLang="ko-KR" sz="20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20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0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getAge</a:t>
                      </a:r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age;</a:t>
                      </a:r>
                    </a:p>
                    <a:p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20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20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20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0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-  </a:t>
                      </a:r>
                      <a:r>
                        <a:rPr lang="ko-KR" altLang="en-US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  <a:endParaRPr lang="en-US" altLang="ko-KR" sz="20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0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endParaRPr lang="en-US" altLang="ko-KR" sz="20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20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2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showInfo</a:t>
                      </a: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//name   this.name    </a:t>
                      </a:r>
                      <a:r>
                        <a:rPr lang="en-US" altLang="ko-KR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getName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  </a:t>
                      </a:r>
                      <a:r>
                        <a:rPr lang="en-US" altLang="ko-KR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this.getName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20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("=======================");</a:t>
                      </a:r>
                    </a:p>
                    <a:p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20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 </a:t>
                      </a:r>
                      <a:r>
                        <a:rPr lang="en-US" altLang="ko-KR" sz="20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</a:t>
                      </a:r>
                      <a:r>
                        <a:rPr lang="en-US" altLang="ko-KR" sz="2000" b="1" i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getName</a:t>
                      </a:r>
                      <a:r>
                        <a:rPr lang="en-US" altLang="ko-KR" sz="2000" b="1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 </a:t>
                      </a:r>
                      <a:r>
                        <a:rPr lang="en-US" altLang="ko-KR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20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나이</a:t>
                      </a:r>
                      <a:r>
                        <a:rPr lang="en-US" altLang="ko-KR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age);</a:t>
                      </a:r>
                    </a:p>
                    <a:p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20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("=======================");</a:t>
                      </a:r>
                    </a:p>
                    <a:p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20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("");</a:t>
                      </a:r>
                      <a:endParaRPr lang="ko-KR" alt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20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7135319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992474" y="0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메모리</a:t>
            </a:r>
            <a:endParaRPr lang="ko-KR" altLang="en-US" sz="1400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18211800" y="0"/>
            <a:ext cx="0" cy="14801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31557913" y="-2623820"/>
          <a:ext cx="3111722" cy="371856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111722"/>
              </a:tblGrid>
              <a:tr h="1475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클래스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26345">
                <a:tc>
                  <a:txBody>
                    <a:bodyPr/>
                    <a:lstStyle/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this()</a:t>
                      </a:r>
                    </a:p>
                    <a:p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 getter/setter</a:t>
                      </a:r>
                    </a:p>
                    <a:p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-  </a:t>
                      </a:r>
                      <a:r>
                        <a:rPr lang="ko-KR" altLang="en-US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표 23">
            <a:extLst>
              <a:ext uri="{FF2B5EF4-FFF2-40B4-BE49-F238E27FC236}">
                <a16:creationId xmlns:a16="http://schemas.microsoft.com/office/drawing/2014/main" xmlns="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7489988"/>
              </p:ext>
            </p:extLst>
          </p:nvPr>
        </p:nvGraphicFramePr>
        <p:xfrm>
          <a:off x="18600212" y="1416751"/>
          <a:ext cx="7063146" cy="906944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063146">
                  <a:extLst>
                    <a:ext uri="{9D8B030D-6E8A-4147-A177-3AD203B41FA5}">
                      <a16:colId xmlns:a16="http://schemas.microsoft.com/office/drawing/2014/main" xmlns="" val="1853464418"/>
                    </a:ext>
                  </a:extLst>
                </a:gridCol>
              </a:tblGrid>
              <a:tr h="6692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MyMathApp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319614"/>
                  </a:ext>
                </a:extLst>
              </a:tr>
              <a:tr h="8400224">
                <a:tc>
                  <a:txBody>
                    <a:bodyPr/>
                    <a:lstStyle/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24001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g/s</a:t>
                      </a: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135319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20565487" y="0"/>
            <a:ext cx="2294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하드디스크</a:t>
            </a:r>
            <a:endParaRPr lang="ko-KR" altLang="en-US" sz="2000" dirty="0"/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26681906" y="0"/>
          <a:ext cx="1571625" cy="1223964"/>
        </p:xfrm>
        <a:graphic>
          <a:graphicData uri="http://schemas.openxmlformats.org/drawingml/2006/table">
            <a:tbl>
              <a:tblPr/>
              <a:tblGrid>
                <a:gridCol w="1571625"/>
              </a:tblGrid>
              <a:tr h="2580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Person</a:t>
                      </a:r>
                    </a:p>
                  </a:txBody>
                  <a:tcPr marL="89999" marR="89999" marT="46747" marB="4674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7FB"/>
                    </a:solidFill>
                  </a:tcPr>
                </a:tc>
              </a:tr>
              <a:tr h="502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 name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 age</a:t>
                      </a:r>
                    </a:p>
                  </a:txBody>
                  <a:tcPr marL="91439" marR="91439"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0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30782669" y="16886387"/>
            <a:ext cx="48085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+mn-ea"/>
              </a:rPr>
              <a:t>정우성 </a:t>
            </a:r>
            <a:r>
              <a:rPr lang="en-US" altLang="ko-KR" dirty="0" smtClean="0">
                <a:latin typeface="+mn-ea"/>
              </a:rPr>
              <a:t>45</a:t>
            </a:r>
          </a:p>
          <a:p>
            <a:r>
              <a:rPr lang="ko-KR" altLang="en-US" dirty="0" smtClean="0">
                <a:latin typeface="+mn-ea"/>
              </a:rPr>
              <a:t>이정재 </a:t>
            </a:r>
            <a:r>
              <a:rPr lang="en-US" altLang="ko-KR" dirty="0" smtClean="0">
                <a:latin typeface="+mn-ea"/>
              </a:rPr>
              <a:t>46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8940463" y="4770587"/>
            <a:ext cx="4808537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+mn-ea"/>
              </a:rPr>
              <a:t>public static void main(String[] </a:t>
            </a:r>
            <a:r>
              <a:rPr lang="en-US" altLang="ko-KR" dirty="0" err="1" smtClean="0">
                <a:latin typeface="+mn-ea"/>
              </a:rPr>
              <a:t>args</a:t>
            </a:r>
            <a:r>
              <a:rPr lang="en-US" altLang="ko-KR" dirty="0" smtClean="0">
                <a:latin typeface="+mn-ea"/>
              </a:rPr>
              <a:t>){</a:t>
            </a:r>
          </a:p>
          <a:p>
            <a:r>
              <a:rPr lang="en-US" altLang="ko-KR" dirty="0" smtClean="0">
                <a:latin typeface="+mn-ea"/>
              </a:rPr>
              <a:t>    Person p01 = new Person(“</a:t>
            </a:r>
            <a:r>
              <a:rPr lang="ko-KR" altLang="en-US" dirty="0" smtClean="0">
                <a:latin typeface="+mn-ea"/>
              </a:rPr>
              <a:t>정우성</a:t>
            </a:r>
            <a:r>
              <a:rPr lang="en-US" altLang="ko-KR" dirty="0" smtClean="0">
                <a:latin typeface="+mn-ea"/>
              </a:rPr>
              <a:t>”, 45);</a:t>
            </a:r>
          </a:p>
          <a:p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</a:t>
            </a:r>
          </a:p>
          <a:p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Person p02 = new Person();</a:t>
            </a:r>
          </a:p>
          <a:p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p02.setName(“</a:t>
            </a:r>
            <a:r>
              <a:rPr lang="ko-KR" altLang="en-US" dirty="0" smtClean="0">
                <a:latin typeface="+mn-ea"/>
              </a:rPr>
              <a:t>이정재</a:t>
            </a:r>
            <a:r>
              <a:rPr lang="en-US" altLang="ko-KR" dirty="0" smtClean="0">
                <a:latin typeface="+mn-ea"/>
              </a:rPr>
              <a:t>”);</a:t>
            </a:r>
          </a:p>
          <a:p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p03.setAge(-46);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//</a:t>
            </a:r>
            <a:r>
              <a:rPr lang="en-US" altLang="ko-KR" dirty="0" err="1" smtClean="0">
                <a:latin typeface="+mn-ea"/>
              </a:rPr>
              <a:t>System.out.println</a:t>
            </a:r>
            <a:r>
              <a:rPr lang="en-US" altLang="ko-KR" dirty="0" smtClean="0">
                <a:latin typeface="+mn-ea"/>
              </a:rPr>
              <a:t>(p01.toString());</a:t>
            </a:r>
          </a:p>
          <a:p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//</a:t>
            </a:r>
            <a:r>
              <a:rPr lang="en-US" altLang="ko-KR" dirty="0" err="1" smtClean="0">
                <a:latin typeface="+mn-ea"/>
              </a:rPr>
              <a:t>System.out.println</a:t>
            </a:r>
            <a:r>
              <a:rPr lang="en-US" altLang="ko-KR" dirty="0" smtClean="0">
                <a:latin typeface="+mn-ea"/>
              </a:rPr>
              <a:t>(p02.toString());</a:t>
            </a:r>
          </a:p>
          <a:p>
            <a:r>
              <a:rPr lang="en-US" altLang="ko-KR" dirty="0" smtClean="0">
                <a:latin typeface="+mn-ea"/>
              </a:rPr>
              <a:t>   </a:t>
            </a:r>
          </a:p>
          <a:p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p01.showInfo();</a:t>
            </a:r>
          </a:p>
          <a:p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p02.showInfo();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}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2799078" y="1547813"/>
            <a:ext cx="3462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Person</a:t>
            </a:r>
            <a:r>
              <a:rPr lang="en-US" altLang="ko-KR" sz="3200" dirty="0" smtClean="0"/>
              <a:t> p01</a:t>
            </a:r>
            <a:endParaRPr lang="ko-KR" altLang="en-US" sz="3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02FC176B-9E0B-41AF-B577-D03EC2C9B8A7}"/>
              </a:ext>
            </a:extLst>
          </p:cNvPr>
          <p:cNvSpPr/>
          <p:nvPr/>
        </p:nvSpPr>
        <p:spPr>
          <a:xfrm>
            <a:off x="4027289" y="2194434"/>
            <a:ext cx="1611511" cy="47256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0x888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xmlns="" id="{C78ED4EC-9EF8-450F-B735-4B6B9F2C00DA}"/>
              </a:ext>
            </a:extLst>
          </p:cNvPr>
          <p:cNvCxnSpPr>
            <a:cxnSpLocks/>
            <a:stCxn id="64" idx="2"/>
            <a:endCxn id="76" idx="0"/>
          </p:cNvCxnSpPr>
          <p:nvPr/>
        </p:nvCxnSpPr>
        <p:spPr>
          <a:xfrm flipH="1">
            <a:off x="2637632" y="2666999"/>
            <a:ext cx="2195413" cy="15162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129">
            <a:extLst>
              <a:ext uri="{FF2B5EF4-FFF2-40B4-BE49-F238E27FC236}">
                <a16:creationId xmlns:a16="http://schemas.microsoft.com/office/drawing/2014/main" xmlns="" id="{7AA90E3F-9787-4E97-B517-53C8687B216C}"/>
              </a:ext>
            </a:extLst>
          </p:cNvPr>
          <p:cNvSpPr/>
          <p:nvPr/>
        </p:nvSpPr>
        <p:spPr>
          <a:xfrm>
            <a:off x="2040893" y="4847639"/>
            <a:ext cx="7207609" cy="11298052"/>
          </a:xfrm>
          <a:prstGeom prst="roundRect">
            <a:avLst>
              <a:gd name="adj" fmla="val 323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필드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String </a:t>
            </a:r>
            <a:endParaRPr lang="ko-KR" altLang="en-US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name   // “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정우성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”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age          // 45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-  getter/setter</a:t>
            </a: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2400" b="1" dirty="0" err="1" smtClean="0">
                <a:solidFill>
                  <a:schemeClr val="tx1"/>
                </a:solidFill>
                <a:latin typeface="+mn-ea"/>
              </a:rPr>
              <a:t>getName</a:t>
            </a:r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    return name;</a:t>
            </a:r>
          </a:p>
          <a:p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setAge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()</a:t>
            </a:r>
          </a:p>
          <a:p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getAge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()</a:t>
            </a: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    - 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일반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()</a:t>
            </a: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b="1" dirty="0" smtClean="0">
                <a:solidFill>
                  <a:schemeClr val="tx1"/>
                </a:solidFill>
              </a:rPr>
              <a:t>public void </a:t>
            </a:r>
            <a:r>
              <a:rPr lang="en-US" altLang="ko-KR" sz="2400" b="1" dirty="0" err="1" smtClean="0">
                <a:solidFill>
                  <a:schemeClr val="tx1"/>
                </a:solidFill>
              </a:rPr>
              <a:t>showInfo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    //name   this.name   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getName</a:t>
            </a:r>
            <a:r>
              <a:rPr lang="en-US" altLang="ko-KR" sz="2400" dirty="0" smtClean="0">
                <a:solidFill>
                  <a:schemeClr val="tx1"/>
                </a:solidFill>
              </a:rPr>
              <a:t>()  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this.getName</a:t>
            </a:r>
            <a:r>
              <a:rPr lang="en-US" altLang="ko-KR" sz="24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   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System.</a:t>
            </a:r>
            <a:r>
              <a:rPr lang="en-US" altLang="ko-KR" sz="2400" b="1" i="1" dirty="0" err="1" smtClean="0">
                <a:solidFill>
                  <a:schemeClr val="tx1"/>
                </a:solidFill>
              </a:rPr>
              <a:t>out.println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("=======================");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   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System.</a:t>
            </a:r>
            <a:r>
              <a:rPr lang="en-US" altLang="ko-KR" sz="2400" b="1" i="1" dirty="0" err="1" smtClean="0">
                <a:solidFill>
                  <a:schemeClr val="tx1"/>
                </a:solidFill>
              </a:rPr>
              <a:t>out.println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("</a:t>
            </a:r>
            <a:r>
              <a:rPr lang="ko-KR" altLang="en-US" sz="2400" b="1" i="1" dirty="0" smtClean="0">
                <a:solidFill>
                  <a:schemeClr val="tx1"/>
                </a:solidFill>
              </a:rPr>
              <a:t>이름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:"</a:t>
            </a:r>
            <a:r>
              <a:rPr lang="ko-KR" altLang="en-US" sz="2400" b="1" i="1" dirty="0" smtClean="0">
                <a:solidFill>
                  <a:schemeClr val="tx1"/>
                </a:solidFill>
              </a:rPr>
              <a:t> 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+ </a:t>
            </a:r>
            <a:r>
              <a:rPr lang="en-US" altLang="ko-KR" sz="2400" b="1" i="1" dirty="0" err="1" smtClean="0">
                <a:solidFill>
                  <a:schemeClr val="tx1"/>
                </a:solidFill>
              </a:rPr>
              <a:t>this.</a:t>
            </a:r>
            <a:r>
              <a:rPr lang="en-US" altLang="ko-KR" sz="2400" b="1" dirty="0" err="1" smtClean="0">
                <a:solidFill>
                  <a:schemeClr val="tx1"/>
                </a:solidFill>
                <a:latin typeface="+mn-ea"/>
              </a:rPr>
              <a:t>getName</a:t>
            </a:r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() 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   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System.</a:t>
            </a:r>
            <a:r>
              <a:rPr lang="en-US" altLang="ko-KR" sz="2400" b="1" i="1" dirty="0" err="1" smtClean="0">
                <a:solidFill>
                  <a:schemeClr val="tx1"/>
                </a:solidFill>
              </a:rPr>
              <a:t>out.println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("</a:t>
            </a:r>
            <a:r>
              <a:rPr lang="ko-KR" altLang="en-US" sz="2400" b="1" i="1" dirty="0" smtClean="0">
                <a:solidFill>
                  <a:schemeClr val="tx1"/>
                </a:solidFill>
              </a:rPr>
              <a:t>나이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:"</a:t>
            </a:r>
            <a:r>
              <a:rPr lang="ko-KR" altLang="en-US" sz="2400" b="1" i="1" dirty="0" smtClean="0">
                <a:solidFill>
                  <a:schemeClr val="tx1"/>
                </a:solidFill>
              </a:rPr>
              <a:t> 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+ age);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   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System.</a:t>
            </a:r>
            <a:r>
              <a:rPr lang="en-US" altLang="ko-KR" sz="2400" b="1" i="1" dirty="0" err="1" smtClean="0">
                <a:solidFill>
                  <a:schemeClr val="tx1"/>
                </a:solidFill>
              </a:rPr>
              <a:t>out.println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("=======================");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   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System.</a:t>
            </a:r>
            <a:r>
              <a:rPr lang="en-US" altLang="ko-KR" sz="2400" b="1" i="1" dirty="0" err="1" smtClean="0">
                <a:solidFill>
                  <a:schemeClr val="tx1"/>
                </a:solidFill>
              </a:rPr>
              <a:t>out.println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("");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}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973264" y="4183212"/>
            <a:ext cx="1328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latin typeface="+mn-ea"/>
              </a:rPr>
              <a:t>0x888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4014789" y="4183212"/>
            <a:ext cx="15224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latin typeface="+mn-ea"/>
              </a:rPr>
              <a:t>Person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8691878" y="1547813"/>
            <a:ext cx="3462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Person</a:t>
            </a:r>
            <a:r>
              <a:rPr lang="en-US" altLang="ko-KR" sz="3200" dirty="0" smtClean="0"/>
              <a:t> p02</a:t>
            </a:r>
            <a:endParaRPr lang="ko-KR" altLang="en-US" sz="32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02FC176B-9E0B-41AF-B577-D03EC2C9B8A7}"/>
              </a:ext>
            </a:extLst>
          </p:cNvPr>
          <p:cNvSpPr/>
          <p:nvPr/>
        </p:nvSpPr>
        <p:spPr>
          <a:xfrm>
            <a:off x="9920089" y="2194434"/>
            <a:ext cx="1611511" cy="47256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0x555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1" name="사각형: 둥근 모서리 129">
            <a:extLst>
              <a:ext uri="{FF2B5EF4-FFF2-40B4-BE49-F238E27FC236}">
                <a16:creationId xmlns:a16="http://schemas.microsoft.com/office/drawing/2014/main" xmlns="" id="{7AA90E3F-9787-4E97-B517-53C8687B216C}"/>
              </a:ext>
            </a:extLst>
          </p:cNvPr>
          <p:cNvSpPr/>
          <p:nvPr/>
        </p:nvSpPr>
        <p:spPr>
          <a:xfrm>
            <a:off x="10718985" y="4847639"/>
            <a:ext cx="7124877" cy="11167424"/>
          </a:xfrm>
          <a:prstGeom prst="roundRect">
            <a:avLst>
              <a:gd name="adj" fmla="val 1405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name //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이정재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age //  46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-  getter/setter</a:t>
            </a:r>
          </a:p>
          <a:p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setName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()</a:t>
            </a: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2400" b="1" dirty="0" err="1" smtClean="0">
                <a:solidFill>
                  <a:schemeClr val="tx1"/>
                </a:solidFill>
                <a:latin typeface="+mn-ea"/>
              </a:rPr>
              <a:t>getName</a:t>
            </a:r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    return name;</a:t>
            </a:r>
          </a:p>
          <a:p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setAge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()</a:t>
            </a:r>
          </a:p>
          <a:p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getAge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()</a:t>
            </a: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    - 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일반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()</a:t>
            </a: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b="1" dirty="0" smtClean="0">
                <a:solidFill>
                  <a:schemeClr val="tx1"/>
                </a:solidFill>
              </a:rPr>
              <a:t>public void </a:t>
            </a:r>
            <a:r>
              <a:rPr lang="en-US" altLang="ko-KR" sz="2400" b="1" dirty="0" err="1" smtClean="0">
                <a:solidFill>
                  <a:schemeClr val="tx1"/>
                </a:solidFill>
              </a:rPr>
              <a:t>showInfo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    //name   this.name   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getName</a:t>
            </a:r>
            <a:r>
              <a:rPr lang="en-US" altLang="ko-KR" sz="2400" dirty="0" smtClean="0">
                <a:solidFill>
                  <a:schemeClr val="tx1"/>
                </a:solidFill>
              </a:rPr>
              <a:t>()  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this.getName</a:t>
            </a:r>
            <a:r>
              <a:rPr lang="en-US" altLang="ko-KR" sz="24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   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System.</a:t>
            </a:r>
            <a:r>
              <a:rPr lang="en-US" altLang="ko-KR" sz="2400" b="1" i="1" dirty="0" err="1" smtClean="0">
                <a:solidFill>
                  <a:schemeClr val="tx1"/>
                </a:solidFill>
              </a:rPr>
              <a:t>out.println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("=======================");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   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System.</a:t>
            </a:r>
            <a:r>
              <a:rPr lang="en-US" altLang="ko-KR" sz="2400" b="1" i="1" dirty="0" err="1" smtClean="0">
                <a:solidFill>
                  <a:schemeClr val="tx1"/>
                </a:solidFill>
              </a:rPr>
              <a:t>out.println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("</a:t>
            </a:r>
            <a:r>
              <a:rPr lang="ko-KR" altLang="en-US" sz="2400" b="1" i="1" dirty="0" smtClean="0">
                <a:solidFill>
                  <a:schemeClr val="tx1"/>
                </a:solidFill>
              </a:rPr>
              <a:t>이름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:"</a:t>
            </a:r>
            <a:r>
              <a:rPr lang="ko-KR" altLang="en-US" sz="2400" b="1" i="1" dirty="0" smtClean="0">
                <a:solidFill>
                  <a:schemeClr val="tx1"/>
                </a:solidFill>
              </a:rPr>
              <a:t> 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+ </a:t>
            </a:r>
            <a:r>
              <a:rPr lang="en-US" altLang="ko-KR" sz="2400" b="1" i="1" dirty="0" err="1" smtClean="0">
                <a:solidFill>
                  <a:schemeClr val="tx1"/>
                </a:solidFill>
              </a:rPr>
              <a:t>this.</a:t>
            </a:r>
            <a:r>
              <a:rPr lang="en-US" altLang="ko-KR" sz="2400" b="1" dirty="0" err="1" smtClean="0">
                <a:solidFill>
                  <a:schemeClr val="tx1"/>
                </a:solidFill>
                <a:latin typeface="+mn-ea"/>
              </a:rPr>
              <a:t>getName</a:t>
            </a:r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() 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);</a:t>
            </a:r>
            <a:endParaRPr lang="en-US" altLang="ko-KR" sz="2400" b="1" i="1" dirty="0" smtClean="0">
              <a:solidFill>
                <a:schemeClr val="tx1"/>
              </a:solidFill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   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System.</a:t>
            </a:r>
            <a:r>
              <a:rPr lang="en-US" altLang="ko-KR" sz="2400" b="1" i="1" dirty="0" err="1" smtClean="0">
                <a:solidFill>
                  <a:schemeClr val="tx1"/>
                </a:solidFill>
              </a:rPr>
              <a:t>out.println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("</a:t>
            </a:r>
            <a:r>
              <a:rPr lang="ko-KR" altLang="en-US" sz="2400" b="1" i="1" dirty="0" smtClean="0">
                <a:solidFill>
                  <a:schemeClr val="tx1"/>
                </a:solidFill>
              </a:rPr>
              <a:t>나이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:"</a:t>
            </a:r>
            <a:r>
              <a:rPr lang="ko-KR" altLang="en-US" sz="2400" b="1" i="1" dirty="0" smtClean="0">
                <a:solidFill>
                  <a:schemeClr val="tx1"/>
                </a:solidFill>
              </a:rPr>
              <a:t> 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+ age);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   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System.</a:t>
            </a:r>
            <a:r>
              <a:rPr lang="en-US" altLang="ko-KR" sz="2400" b="1" i="1" dirty="0" err="1" smtClean="0">
                <a:solidFill>
                  <a:schemeClr val="tx1"/>
                </a:solidFill>
              </a:rPr>
              <a:t>out.println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("=======================");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   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System.</a:t>
            </a:r>
            <a:r>
              <a:rPr lang="en-US" altLang="ko-KR" sz="2400" b="1" i="1" dirty="0" err="1" smtClean="0">
                <a:solidFill>
                  <a:schemeClr val="tx1"/>
                </a:solidFill>
              </a:rPr>
              <a:t>out.println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("");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}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0727556" y="4183212"/>
            <a:ext cx="1328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latin typeface="+mn-ea"/>
              </a:rPr>
              <a:t>0x555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13353281" y="4183212"/>
            <a:ext cx="15224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latin typeface="+mn-ea"/>
              </a:rPr>
              <a:t>Person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xmlns="" id="{C78ED4EC-9EF8-450F-B735-4B6B9F2C00DA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10842171" y="2743200"/>
            <a:ext cx="549753" cy="14400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12069400" y="-3432887"/>
            <a:ext cx="4808537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+mn-ea"/>
              </a:rPr>
              <a:t>public static void main(String[] </a:t>
            </a:r>
            <a:r>
              <a:rPr lang="en-US" altLang="ko-KR" dirty="0" err="1" smtClean="0">
                <a:latin typeface="+mn-ea"/>
              </a:rPr>
              <a:t>args</a:t>
            </a:r>
            <a:r>
              <a:rPr lang="en-US" altLang="ko-KR" dirty="0" smtClean="0">
                <a:latin typeface="+mn-ea"/>
              </a:rPr>
              <a:t>){</a:t>
            </a:r>
          </a:p>
          <a:p>
            <a:r>
              <a:rPr lang="en-US" altLang="ko-KR" dirty="0" smtClean="0">
                <a:latin typeface="+mn-ea"/>
              </a:rPr>
              <a:t>    Person p01 = new Person(“</a:t>
            </a:r>
            <a:r>
              <a:rPr lang="ko-KR" altLang="en-US" dirty="0" smtClean="0">
                <a:latin typeface="+mn-ea"/>
              </a:rPr>
              <a:t>정우성</a:t>
            </a:r>
            <a:r>
              <a:rPr lang="en-US" altLang="ko-KR" dirty="0" smtClean="0">
                <a:latin typeface="+mn-ea"/>
              </a:rPr>
              <a:t>”, 45);</a:t>
            </a:r>
          </a:p>
          <a:p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</a:t>
            </a:r>
          </a:p>
          <a:p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Person p02 = new Person();</a:t>
            </a:r>
          </a:p>
          <a:p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p02.setName(“</a:t>
            </a:r>
            <a:r>
              <a:rPr lang="ko-KR" altLang="en-US" dirty="0" smtClean="0">
                <a:latin typeface="+mn-ea"/>
              </a:rPr>
              <a:t>이정재</a:t>
            </a:r>
            <a:r>
              <a:rPr lang="en-US" altLang="ko-KR" dirty="0" smtClean="0">
                <a:latin typeface="+mn-ea"/>
              </a:rPr>
              <a:t>”);</a:t>
            </a:r>
          </a:p>
          <a:p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p03.setAge(46);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//</a:t>
            </a:r>
            <a:r>
              <a:rPr lang="en-US" altLang="ko-KR" dirty="0" err="1" smtClean="0">
                <a:latin typeface="+mn-ea"/>
              </a:rPr>
              <a:t>System.out.println</a:t>
            </a:r>
            <a:r>
              <a:rPr lang="en-US" altLang="ko-KR" dirty="0" smtClean="0">
                <a:latin typeface="+mn-ea"/>
              </a:rPr>
              <a:t>(p01.toString());</a:t>
            </a:r>
          </a:p>
          <a:p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//</a:t>
            </a:r>
            <a:r>
              <a:rPr lang="en-US" altLang="ko-KR" dirty="0" err="1" smtClean="0">
                <a:latin typeface="+mn-ea"/>
              </a:rPr>
              <a:t>System.out.println</a:t>
            </a:r>
            <a:r>
              <a:rPr lang="en-US" altLang="ko-KR" dirty="0" smtClean="0">
                <a:latin typeface="+mn-ea"/>
              </a:rPr>
              <a:t>(p02.toString());</a:t>
            </a:r>
          </a:p>
          <a:p>
            <a:r>
              <a:rPr lang="en-US" altLang="ko-KR" dirty="0" smtClean="0">
                <a:latin typeface="+mn-ea"/>
              </a:rPr>
              <a:t>   </a:t>
            </a:r>
          </a:p>
          <a:p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p01.showInfo();</a:t>
            </a:r>
          </a:p>
          <a:p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p02.showInfo();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768733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7773F267-C960-437B-B22E-12CF51189675}"/>
              </a:ext>
            </a:extLst>
          </p:cNvPr>
          <p:cNvSpPr txBox="1"/>
          <p:nvPr/>
        </p:nvSpPr>
        <p:spPr>
          <a:xfrm>
            <a:off x="1109433" y="757891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스태틱</a:t>
            </a:r>
            <a:endParaRPr lang="ko-KR" altLang="en-US" sz="12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04384326-509D-4CC7-A952-F0B83193D85E}"/>
              </a:ext>
            </a:extLst>
          </p:cNvPr>
          <p:cNvSpPr txBox="1"/>
          <p:nvPr/>
        </p:nvSpPr>
        <p:spPr>
          <a:xfrm>
            <a:off x="1109433" y="2395960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09D6FBA9-C51F-412A-B750-D1D8434A5373}"/>
              </a:ext>
            </a:extLst>
          </p:cNvPr>
          <p:cNvSpPr txBox="1"/>
          <p:nvPr/>
        </p:nvSpPr>
        <p:spPr>
          <a:xfrm>
            <a:off x="1109433" y="4634826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힙</a:t>
            </a:r>
            <a:endParaRPr lang="ko-KR" altLang="en-US" sz="1200" b="1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1180653" y="1141573"/>
            <a:ext cx="16192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1E270FF5-FB54-42FC-AE29-E44BC959F575}"/>
              </a:ext>
            </a:extLst>
          </p:cNvPr>
          <p:cNvCxnSpPr>
            <a:cxnSpLocks/>
          </p:cNvCxnSpPr>
          <p:nvPr/>
        </p:nvCxnSpPr>
        <p:spPr>
          <a:xfrm>
            <a:off x="1148964" y="3780292"/>
            <a:ext cx="164913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표 23">
            <a:extLst>
              <a:ext uri="{FF2B5EF4-FFF2-40B4-BE49-F238E27FC236}">
                <a16:creationId xmlns:a16="http://schemas.microsoft.com/office/drawing/2014/main" xmlns="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7489988"/>
              </p:ext>
            </p:extLst>
          </p:nvPr>
        </p:nvGraphicFramePr>
        <p:xfrm>
          <a:off x="26535793" y="1496092"/>
          <a:ext cx="8535257" cy="1479165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535257">
                  <a:extLst>
                    <a:ext uri="{9D8B030D-6E8A-4147-A177-3AD203B41FA5}">
                      <a16:colId xmlns:a16="http://schemas.microsoft.com/office/drawing/2014/main" xmlns="" val="1853464418"/>
                    </a:ext>
                  </a:extLst>
                </a:gridCol>
              </a:tblGrid>
              <a:tr h="5373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MyMath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319614"/>
                  </a:ext>
                </a:extLst>
              </a:tr>
              <a:tr h="14254278">
                <a:tc>
                  <a:txBody>
                    <a:bodyPr/>
                    <a:lstStyle/>
                    <a:p>
                      <a:r>
                        <a:rPr lang="en-US" altLang="ko-KR" sz="2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  </a:t>
                      </a:r>
                      <a:r>
                        <a:rPr lang="en-US" altLang="ko-KR" sz="2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-- </a:t>
                      </a:r>
                      <a:r>
                        <a:rPr lang="ko-KR" altLang="en-US" sz="2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필요</a:t>
                      </a:r>
                      <a:r>
                        <a:rPr lang="en-US" altLang="ko-KR" sz="2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r>
                        <a:rPr lang="en-US" altLang="ko-KR" sz="4725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</a:t>
                      </a:r>
                      <a:r>
                        <a:rPr lang="en-US" altLang="ko-KR" sz="4725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725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double </a:t>
                      </a:r>
                      <a:r>
                        <a:rPr lang="en-US" altLang="ko-KR" sz="4725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 = 3.14;</a:t>
                      </a:r>
                      <a:endParaRPr lang="en-US" altLang="ko-KR" sz="2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2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ko-KR" altLang="en-US" sz="2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2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-- </a:t>
                      </a:r>
                      <a:r>
                        <a:rPr lang="ko-KR" altLang="en-US" sz="2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디폴트생성자</a:t>
                      </a:r>
                      <a:r>
                        <a:rPr lang="ko-KR" altLang="en-US" sz="2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사용</a:t>
                      </a:r>
                    </a:p>
                    <a:p>
                      <a:endParaRPr lang="ko-KR" altLang="en-US" sz="2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2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  -- </a:t>
                      </a:r>
                      <a:r>
                        <a:rPr lang="ko-KR" altLang="en-US" sz="2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  <a:r>
                        <a:rPr lang="en-US" altLang="ko-KR" sz="2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X </a:t>
                      </a:r>
                    </a:p>
                    <a:p>
                      <a:endParaRPr lang="ko-KR" altLang="en-US" sz="2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2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일반</a:t>
                      </a:r>
                    </a:p>
                    <a:p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static </a:t>
                      </a:r>
                      <a:r>
                        <a:rPr lang="en-US" altLang="ko-KR" sz="2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plus(</a:t>
                      </a:r>
                      <a:r>
                        <a:rPr lang="en-US" altLang="ko-KR" sz="2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a, </a:t>
                      </a:r>
                      <a:r>
                        <a:rPr lang="en-US" altLang="ko-KR" sz="2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b) {</a:t>
                      </a:r>
                    </a:p>
                    <a:p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US" altLang="ko-KR" sz="2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a+b</a:t>
                      </a:r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2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2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fr-FR" altLang="ko-KR" sz="2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static double plus(double a, double b) {</a:t>
                      </a:r>
                    </a:p>
                    <a:p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US" altLang="ko-KR" sz="2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a+b</a:t>
                      </a:r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2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2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fr-FR" altLang="ko-KR" sz="2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static double plus(double a, int b) {</a:t>
                      </a:r>
                    </a:p>
                    <a:p>
                      <a:r>
                        <a:rPr lang="en-US" altLang="ko-KR" sz="2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US" altLang="ko-KR" sz="2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a+b</a:t>
                      </a:r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2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2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static double plus(</a:t>
                      </a:r>
                      <a:r>
                        <a:rPr lang="en-US" altLang="ko-KR" sz="2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a, double b) {</a:t>
                      </a:r>
                    </a:p>
                    <a:p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US" altLang="ko-KR" sz="2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a+b</a:t>
                      </a:r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2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2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static double </a:t>
                      </a:r>
                      <a:r>
                        <a:rPr lang="en-US" altLang="ko-KR" sz="2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circleArea</a:t>
                      </a:r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2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radius) {</a:t>
                      </a:r>
                    </a:p>
                    <a:p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return radius*radius*</a:t>
                      </a:r>
                      <a:r>
                        <a:rPr lang="en-US" altLang="ko-KR" sz="2800" b="1" u="sng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pi;</a:t>
                      </a:r>
                    </a:p>
                    <a:p>
                      <a:r>
                        <a:rPr lang="en-US" altLang="ko-KR" sz="2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2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static double </a:t>
                      </a:r>
                      <a:r>
                        <a:rPr lang="en-US" altLang="ko-KR" sz="2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circleRound</a:t>
                      </a:r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2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radius) {</a:t>
                      </a:r>
                    </a:p>
                    <a:p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return (</a:t>
                      </a:r>
                      <a:r>
                        <a:rPr lang="en-US" altLang="ko-KR" sz="2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radius+radius</a:t>
                      </a:r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)*</a:t>
                      </a:r>
                      <a:r>
                        <a:rPr lang="en-US" altLang="ko-KR" sz="2800" b="1" u="sng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pi;</a:t>
                      </a:r>
                    </a:p>
                    <a:p>
                      <a:r>
                        <a:rPr lang="en-US" altLang="ko-KR" sz="2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2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7135319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992474" y="0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메모리</a:t>
            </a:r>
            <a:endParaRPr lang="ko-KR" altLang="en-US" sz="1400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18211800" y="0"/>
            <a:ext cx="0" cy="14801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37657088" y="-1584960"/>
          <a:ext cx="3111722" cy="316992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111722"/>
              </a:tblGrid>
              <a:tr h="1475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클래스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26345">
                <a:tc>
                  <a:txBody>
                    <a:bodyPr/>
                    <a:lstStyle/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this()</a:t>
                      </a:r>
                    </a:p>
                    <a:p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 getter/setter</a:t>
                      </a:r>
                    </a:p>
                    <a:p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-  </a:t>
                      </a:r>
                      <a:r>
                        <a:rPr lang="ko-KR" altLang="en-US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8252429" y="16978313"/>
            <a:ext cx="22574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static  main(){</a:t>
            </a:r>
          </a:p>
          <a:p>
            <a:endParaRPr lang="en-US" altLang="ko-KR" sz="3200" dirty="0" smtClean="0"/>
          </a:p>
          <a:p>
            <a:r>
              <a:rPr lang="en-US" altLang="ko-KR" sz="3200" dirty="0" smtClean="0"/>
              <a:t>4</a:t>
            </a:r>
            <a:r>
              <a:rPr lang="ko-KR" altLang="en-US" sz="3200" dirty="0" smtClean="0"/>
              <a:t>가지를 사용하는 스토리</a:t>
            </a:r>
            <a:endParaRPr lang="en-US" altLang="ko-KR" sz="3200" dirty="0" smtClean="0"/>
          </a:p>
          <a:p>
            <a:r>
              <a:rPr lang="en-US" altLang="ko-KR" sz="3200" dirty="0" smtClean="0"/>
              <a:t>}</a:t>
            </a:r>
            <a:endParaRPr lang="ko-KR" altLang="en-US" sz="3200" dirty="0"/>
          </a:p>
        </p:txBody>
      </p:sp>
      <p:graphicFrame>
        <p:nvGraphicFramePr>
          <p:cNvPr id="22" name="표 23">
            <a:extLst>
              <a:ext uri="{FF2B5EF4-FFF2-40B4-BE49-F238E27FC236}">
                <a16:creationId xmlns:a16="http://schemas.microsoft.com/office/drawing/2014/main" xmlns="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7489988"/>
              </p:ext>
            </p:extLst>
          </p:nvPr>
        </p:nvGraphicFramePr>
        <p:xfrm>
          <a:off x="18600212" y="1416751"/>
          <a:ext cx="7063146" cy="906944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063146">
                  <a:extLst>
                    <a:ext uri="{9D8B030D-6E8A-4147-A177-3AD203B41FA5}">
                      <a16:colId xmlns:a16="http://schemas.microsoft.com/office/drawing/2014/main" xmlns="" val="1853464418"/>
                    </a:ext>
                  </a:extLst>
                </a:gridCol>
              </a:tblGrid>
              <a:tr h="6692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MyMathApp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319614"/>
                  </a:ext>
                </a:extLst>
              </a:tr>
              <a:tr h="8400224">
                <a:tc>
                  <a:txBody>
                    <a:bodyPr/>
                    <a:lstStyle/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24001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g/s</a:t>
                      </a: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1353195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37263" y="5051425"/>
            <a:ext cx="7628861" cy="514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70877" y="18000663"/>
            <a:ext cx="7628861" cy="514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2684778" y="1776413"/>
            <a:ext cx="3462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double sum02</a:t>
            </a:r>
            <a:endParaRPr lang="ko-KR" altLang="en-US" sz="3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02FC176B-9E0B-41AF-B577-D03EC2C9B8A7}"/>
              </a:ext>
            </a:extLst>
          </p:cNvPr>
          <p:cNvSpPr/>
          <p:nvPr/>
        </p:nvSpPr>
        <p:spPr>
          <a:xfrm>
            <a:off x="3912989" y="2423035"/>
            <a:ext cx="1056081" cy="38511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39.33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28916628" y="23150513"/>
            <a:ext cx="3462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double sum03</a:t>
            </a:r>
            <a:endParaRPr lang="ko-KR" altLang="en-US" sz="3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02FC176B-9E0B-41AF-B577-D03EC2C9B8A7}"/>
              </a:ext>
            </a:extLst>
          </p:cNvPr>
          <p:cNvSpPr/>
          <p:nvPr/>
        </p:nvSpPr>
        <p:spPr>
          <a:xfrm>
            <a:off x="30144839" y="23797135"/>
            <a:ext cx="1434375" cy="42392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239.33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32974278" y="22858125"/>
            <a:ext cx="3462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double sum04</a:t>
            </a:r>
            <a:endParaRPr lang="ko-KR" altLang="en-US" sz="3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02FC176B-9E0B-41AF-B577-D03EC2C9B8A7}"/>
              </a:ext>
            </a:extLst>
          </p:cNvPr>
          <p:cNvSpPr/>
          <p:nvPr/>
        </p:nvSpPr>
        <p:spPr>
          <a:xfrm>
            <a:off x="33030914" y="23797135"/>
            <a:ext cx="1434375" cy="42392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1239.33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548236" y="19580225"/>
            <a:ext cx="67446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2800" b="1" dirty="0" err="1" smtClean="0">
                <a:solidFill>
                  <a:srgbClr val="C00000"/>
                </a:solidFill>
                <a:latin typeface="+mn-ea"/>
              </a:rPr>
              <a:t>Goods.totalCount</a:t>
            </a:r>
            <a:r>
              <a:rPr lang="en-US" altLang="ko-KR" sz="2800" b="1" dirty="0" smtClean="0">
                <a:solidFill>
                  <a:srgbClr val="C00000"/>
                </a:solidFill>
                <a:latin typeface="+mn-ea"/>
              </a:rPr>
              <a:t>; = 9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28631247" y="18716625"/>
            <a:ext cx="67446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2800" b="1" dirty="0" err="1" smtClean="0">
                <a:solidFill>
                  <a:srgbClr val="C00000"/>
                </a:solidFill>
                <a:latin typeface="+mn-ea"/>
              </a:rPr>
              <a:t>Goods.totalCount</a:t>
            </a:r>
            <a:r>
              <a:rPr lang="en-US" altLang="ko-KR" sz="2800" b="1" dirty="0" smtClean="0">
                <a:solidFill>
                  <a:srgbClr val="C00000"/>
                </a:solidFill>
                <a:latin typeface="+mn-ea"/>
              </a:rPr>
              <a:t>;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xmlns="" id="{C78ED4EC-9EF8-450F-B735-4B6B9F2C00DA}"/>
              </a:ext>
            </a:extLst>
          </p:cNvPr>
          <p:cNvCxnSpPr>
            <a:cxnSpLocks/>
          </p:cNvCxnSpPr>
          <p:nvPr/>
        </p:nvCxnSpPr>
        <p:spPr>
          <a:xfrm flipH="1">
            <a:off x="3009901" y="3048000"/>
            <a:ext cx="1181099" cy="14859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2FC176B-9E0B-41AF-B577-D03EC2C9B8A7}"/>
              </a:ext>
            </a:extLst>
          </p:cNvPr>
          <p:cNvSpPr/>
          <p:nvPr/>
        </p:nvSpPr>
        <p:spPr>
          <a:xfrm>
            <a:off x="29201864" y="24968710"/>
            <a:ext cx="1056081" cy="38511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0x222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1382" y="-6369050"/>
            <a:ext cx="8475467" cy="572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29623762" y="0"/>
            <a:ext cx="2294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하드디스크</a:t>
            </a:r>
            <a:endParaRPr lang="ko-KR" altLang="en-US" sz="2000" dirty="0"/>
          </a:p>
        </p:txBody>
      </p:sp>
      <p:sp>
        <p:nvSpPr>
          <p:cNvPr id="59" name="직사각형 58"/>
          <p:cNvSpPr/>
          <p:nvPr/>
        </p:nvSpPr>
        <p:spPr>
          <a:xfrm>
            <a:off x="11069134" y="-4171543"/>
            <a:ext cx="8793086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 altLang="ko-KR" sz="2800" b="1" dirty="0" smtClean="0">
                <a:solidFill>
                  <a:srgbClr val="0070C0"/>
                </a:solidFill>
                <a:latin typeface="+mj-ea"/>
              </a:rPr>
              <a:t>MyMath</a:t>
            </a:r>
          </a:p>
          <a:p>
            <a:r>
              <a:rPr lang="fr-FR" altLang="ko-KR" sz="2800" b="1" dirty="0" smtClean="0">
                <a:latin typeface="+mj-ea"/>
              </a:rPr>
              <a:t>public </a:t>
            </a:r>
            <a:r>
              <a:rPr lang="fr-FR" altLang="ko-KR" sz="2800" b="1" dirty="0" smtClean="0">
                <a:solidFill>
                  <a:srgbClr val="C00000"/>
                </a:solidFill>
                <a:latin typeface="+mj-ea"/>
              </a:rPr>
              <a:t>static</a:t>
            </a:r>
            <a:r>
              <a:rPr lang="fr-FR" altLang="ko-KR" sz="2800" b="1" dirty="0" smtClean="0">
                <a:latin typeface="+mj-ea"/>
              </a:rPr>
              <a:t> int plus (int a, int b) {</a:t>
            </a:r>
          </a:p>
          <a:p>
            <a:r>
              <a:rPr lang="en-US" altLang="ko-KR" sz="2800" b="1" dirty="0" smtClean="0">
                <a:latin typeface="+mj-ea"/>
              </a:rPr>
              <a:t>    return </a:t>
            </a:r>
            <a:r>
              <a:rPr lang="en-US" altLang="ko-KR" sz="2800" b="1" dirty="0" err="1" smtClean="0">
                <a:latin typeface="+mj-ea"/>
              </a:rPr>
              <a:t>a+b</a:t>
            </a:r>
            <a:r>
              <a:rPr lang="en-US" altLang="ko-KR" sz="2800" b="1" dirty="0" smtClean="0">
                <a:latin typeface="+mj-ea"/>
              </a:rPr>
              <a:t>;</a:t>
            </a:r>
          </a:p>
          <a:p>
            <a:r>
              <a:rPr lang="en-US" altLang="ko-KR" sz="2800" dirty="0" smtClean="0">
                <a:latin typeface="+mj-ea"/>
              </a:rPr>
              <a:t>}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11041062" y="-1815882"/>
            <a:ext cx="8945563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 altLang="ko-KR" sz="2800" b="1" dirty="0" smtClean="0">
                <a:solidFill>
                  <a:srgbClr val="0070C0"/>
                </a:solidFill>
                <a:latin typeface="+mj-ea"/>
              </a:rPr>
              <a:t>MyMath</a:t>
            </a:r>
            <a:endParaRPr lang="fr-FR" altLang="ko-KR" sz="2800" b="1" dirty="0" smtClean="0">
              <a:latin typeface="+mj-ea"/>
            </a:endParaRPr>
          </a:p>
          <a:p>
            <a:r>
              <a:rPr lang="fr-FR" altLang="ko-KR" sz="2800" b="1" dirty="0" smtClean="0">
                <a:latin typeface="+mj-ea"/>
              </a:rPr>
              <a:t>public </a:t>
            </a:r>
            <a:r>
              <a:rPr lang="fr-FR" altLang="ko-KR" sz="2800" b="1" dirty="0" smtClean="0">
                <a:solidFill>
                  <a:srgbClr val="C00000"/>
                </a:solidFill>
                <a:latin typeface="+mj-ea"/>
              </a:rPr>
              <a:t>static</a:t>
            </a:r>
            <a:r>
              <a:rPr lang="fr-FR" altLang="ko-KR" sz="2800" b="1" dirty="0" smtClean="0">
                <a:latin typeface="+mj-ea"/>
              </a:rPr>
              <a:t> double plus (double a, double b) {</a:t>
            </a:r>
          </a:p>
          <a:p>
            <a:r>
              <a:rPr lang="en-US" altLang="ko-KR" sz="2800" b="1" dirty="0" smtClean="0">
                <a:latin typeface="+mj-ea"/>
              </a:rPr>
              <a:t>    return </a:t>
            </a:r>
            <a:r>
              <a:rPr lang="en-US" altLang="ko-KR" sz="2800" b="1" dirty="0" err="1" smtClean="0">
                <a:latin typeface="+mj-ea"/>
              </a:rPr>
              <a:t>a+b</a:t>
            </a:r>
            <a:r>
              <a:rPr lang="en-US" altLang="ko-KR" sz="2800" b="1" dirty="0" smtClean="0">
                <a:latin typeface="+mj-ea"/>
              </a:rPr>
              <a:t>;</a:t>
            </a:r>
          </a:p>
          <a:p>
            <a:r>
              <a:rPr lang="en-US" altLang="ko-KR" sz="2800" dirty="0" smtClean="0">
                <a:latin typeface="+mj-ea"/>
              </a:rPr>
              <a:t>}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0768696" y="-4209643"/>
            <a:ext cx="7769853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 altLang="ko-KR" sz="2800" b="1" dirty="0" smtClean="0">
                <a:solidFill>
                  <a:srgbClr val="0070C0"/>
                </a:solidFill>
                <a:latin typeface="+mj-ea"/>
              </a:rPr>
              <a:t>MyMath</a:t>
            </a:r>
            <a:endParaRPr lang="fr-FR" altLang="ko-KR" sz="2800" b="1" dirty="0" smtClean="0">
              <a:latin typeface="+mj-ea"/>
            </a:endParaRPr>
          </a:p>
          <a:p>
            <a:r>
              <a:rPr lang="fr-FR" altLang="ko-KR" sz="2800" b="1" dirty="0" smtClean="0">
                <a:latin typeface="+mj-ea"/>
              </a:rPr>
              <a:t>public </a:t>
            </a:r>
            <a:r>
              <a:rPr lang="fr-FR" altLang="ko-KR" sz="2800" b="1" dirty="0" smtClean="0">
                <a:solidFill>
                  <a:srgbClr val="C00000"/>
                </a:solidFill>
                <a:latin typeface="+mj-ea"/>
              </a:rPr>
              <a:t>static</a:t>
            </a:r>
            <a:r>
              <a:rPr lang="fr-FR" altLang="ko-KR" sz="2800" b="1" dirty="0" smtClean="0">
                <a:latin typeface="+mj-ea"/>
              </a:rPr>
              <a:t> double plus (double a, int b) {</a:t>
            </a:r>
          </a:p>
          <a:p>
            <a:r>
              <a:rPr lang="en-US" altLang="ko-KR" sz="2800" dirty="0" smtClean="0">
                <a:latin typeface="+mj-ea"/>
              </a:rPr>
              <a:t>     </a:t>
            </a:r>
            <a:r>
              <a:rPr lang="en-US" altLang="ko-KR" sz="2800" b="1" dirty="0" smtClean="0">
                <a:latin typeface="+mj-ea"/>
              </a:rPr>
              <a:t>return </a:t>
            </a:r>
            <a:r>
              <a:rPr lang="en-US" altLang="ko-KR" sz="2800" b="1" dirty="0" err="1" smtClean="0">
                <a:latin typeface="+mj-ea"/>
              </a:rPr>
              <a:t>a+b</a:t>
            </a:r>
            <a:r>
              <a:rPr lang="en-US" altLang="ko-KR" sz="2800" b="1" dirty="0" smtClean="0">
                <a:latin typeface="+mj-ea"/>
              </a:rPr>
              <a:t>;</a:t>
            </a:r>
          </a:p>
          <a:p>
            <a:r>
              <a:rPr lang="en-US" altLang="ko-KR" sz="2800" dirty="0" smtClean="0">
                <a:latin typeface="+mj-ea"/>
              </a:rPr>
              <a:t>}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0565875" y="-1815882"/>
            <a:ext cx="8190100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 altLang="ko-KR" sz="2800" b="1" dirty="0" smtClean="0">
                <a:solidFill>
                  <a:srgbClr val="0070C0"/>
                </a:solidFill>
                <a:latin typeface="+mj-ea"/>
              </a:rPr>
              <a:t>MyMath</a:t>
            </a:r>
            <a:endParaRPr lang="fr-FR" altLang="ko-KR" sz="2800" b="1" dirty="0" smtClean="0">
              <a:latin typeface="+mj-ea"/>
            </a:endParaRPr>
          </a:p>
          <a:p>
            <a:r>
              <a:rPr lang="fr-FR" altLang="ko-KR" sz="2800" b="1" dirty="0" smtClean="0">
                <a:latin typeface="+mj-ea"/>
              </a:rPr>
              <a:t>public </a:t>
            </a:r>
            <a:r>
              <a:rPr lang="fr-FR" altLang="ko-KR" sz="2800" b="1" dirty="0" smtClean="0">
                <a:solidFill>
                  <a:srgbClr val="C00000"/>
                </a:solidFill>
                <a:latin typeface="+mj-ea"/>
              </a:rPr>
              <a:t>static</a:t>
            </a:r>
            <a:r>
              <a:rPr lang="fr-FR" altLang="ko-KR" sz="2800" b="1" dirty="0" smtClean="0">
                <a:latin typeface="+mj-ea"/>
              </a:rPr>
              <a:t> double plus (int a, double b) {</a:t>
            </a:r>
          </a:p>
          <a:p>
            <a:r>
              <a:rPr lang="en-US" altLang="ko-KR" sz="2800" b="1" dirty="0" smtClean="0">
                <a:latin typeface="+mj-ea"/>
              </a:rPr>
              <a:t>    return </a:t>
            </a:r>
            <a:r>
              <a:rPr lang="en-US" altLang="ko-KR" sz="2800" b="1" dirty="0" err="1" smtClean="0">
                <a:latin typeface="+mj-ea"/>
              </a:rPr>
              <a:t>a+b</a:t>
            </a:r>
            <a:r>
              <a:rPr lang="en-US" altLang="ko-KR" sz="2800" b="1" dirty="0" smtClean="0">
                <a:latin typeface="+mj-ea"/>
              </a:rPr>
              <a:t>;</a:t>
            </a:r>
          </a:p>
          <a:p>
            <a:r>
              <a:rPr lang="en-US" altLang="ko-KR" sz="2800" dirty="0" smtClean="0">
                <a:latin typeface="+mj-ea"/>
              </a:rPr>
              <a:t>}</a:t>
            </a:r>
            <a:endParaRPr lang="ko-KR" altLang="en-US" sz="2800" dirty="0">
              <a:latin typeface="+mj-ea"/>
            </a:endParaRPr>
          </a:p>
        </p:txBody>
      </p:sp>
      <p:graphicFrame>
        <p:nvGraphicFramePr>
          <p:cNvPr id="65" name="표 23">
            <a:extLst>
              <a:ext uri="{FF2B5EF4-FFF2-40B4-BE49-F238E27FC236}">
                <a16:creationId xmlns:a16="http://schemas.microsoft.com/office/drawing/2014/main" xmlns="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7489988"/>
              </p:ext>
            </p:extLst>
          </p:nvPr>
        </p:nvGraphicFramePr>
        <p:xfrm>
          <a:off x="37099875" y="1447800"/>
          <a:ext cx="8535257" cy="1479165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535257">
                  <a:extLst>
                    <a:ext uri="{9D8B030D-6E8A-4147-A177-3AD203B41FA5}">
                      <a16:colId xmlns:a16="http://schemas.microsoft.com/office/drawing/2014/main" xmlns="" val="1853464418"/>
                    </a:ext>
                  </a:extLst>
                </a:gridCol>
              </a:tblGrid>
              <a:tr h="5373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SSMath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319614"/>
                  </a:ext>
                </a:extLst>
              </a:tr>
              <a:tr h="14254278">
                <a:tc>
                  <a:txBody>
                    <a:bodyPr/>
                    <a:lstStyle/>
                    <a:p>
                      <a:r>
                        <a:rPr lang="en-US" altLang="ko-KR" sz="2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//</a:t>
                      </a:r>
                      <a:r>
                        <a:rPr lang="ko-KR" altLang="en-US" sz="2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필드  </a:t>
                      </a:r>
                      <a:r>
                        <a:rPr lang="en-US" altLang="ko-KR" sz="2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-- </a:t>
                      </a:r>
                      <a:r>
                        <a:rPr lang="ko-KR" altLang="en-US" sz="2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필요</a:t>
                      </a:r>
                      <a:r>
                        <a:rPr lang="en-US" altLang="ko-KR" sz="2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X</a:t>
                      </a:r>
                    </a:p>
                    <a:p>
                      <a:endParaRPr lang="ko-KR" altLang="en-US" sz="280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r>
                        <a:rPr lang="en-US" altLang="ko-KR" sz="2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//</a:t>
                      </a:r>
                      <a:r>
                        <a:rPr lang="ko-KR" altLang="en-US" sz="28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생성자</a:t>
                      </a:r>
                      <a:r>
                        <a:rPr lang="ko-KR" altLang="en-US" sz="2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 </a:t>
                      </a:r>
                      <a:r>
                        <a:rPr lang="en-US" altLang="ko-KR" sz="2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-- </a:t>
                      </a:r>
                      <a:r>
                        <a:rPr lang="ko-KR" altLang="en-US" sz="28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디폴트생성자</a:t>
                      </a:r>
                      <a:r>
                        <a:rPr lang="ko-KR" altLang="en-US" sz="2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사용</a:t>
                      </a:r>
                    </a:p>
                    <a:p>
                      <a:endParaRPr lang="ko-KR" altLang="en-US" sz="280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r>
                        <a:rPr lang="en-US" altLang="ko-KR" sz="2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//</a:t>
                      </a:r>
                      <a:r>
                        <a:rPr lang="ko-KR" altLang="en-US" sz="28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메소드</a:t>
                      </a:r>
                      <a:r>
                        <a:rPr lang="ko-KR" altLang="en-US" sz="2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2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g/s  -- </a:t>
                      </a:r>
                      <a:r>
                        <a:rPr lang="ko-KR" altLang="en-US" sz="2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필드</a:t>
                      </a:r>
                      <a:r>
                        <a:rPr lang="en-US" altLang="ko-KR" sz="2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X </a:t>
                      </a:r>
                    </a:p>
                    <a:p>
                      <a:endParaRPr lang="ko-KR" altLang="en-US" sz="280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r>
                        <a:rPr lang="en-US" altLang="ko-KR" sz="2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//</a:t>
                      </a:r>
                      <a:r>
                        <a:rPr lang="ko-KR" altLang="en-US" sz="28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메소드</a:t>
                      </a:r>
                      <a:r>
                        <a:rPr lang="ko-KR" altLang="en-US" sz="2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일반</a:t>
                      </a:r>
                    </a:p>
                    <a:p>
                      <a:r>
                        <a:rPr lang="fr-FR" altLang="ko-KR" sz="2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public </a:t>
                      </a:r>
                      <a:r>
                        <a:rPr lang="fr-FR" altLang="ko-KR" sz="2800" b="1" kern="1200" dirty="0" smtClean="0">
                          <a:solidFill>
                            <a:srgbClr val="C00000"/>
                          </a:solidFill>
                          <a:latin typeface="+mj-ea"/>
                          <a:ea typeface="+mj-ea"/>
                          <a:cs typeface="+mn-cs"/>
                        </a:rPr>
                        <a:t>static</a:t>
                      </a:r>
                      <a:r>
                        <a:rPr lang="fr-FR" altLang="ko-KR" sz="2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fr-FR" altLang="ko-KR" sz="2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int plus (int a, int b) {</a:t>
                      </a:r>
                    </a:p>
                    <a:p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   return </a:t>
                      </a:r>
                      <a:r>
                        <a:rPr lang="en-US" altLang="ko-KR" sz="2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a+b</a:t>
                      </a:r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2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280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r>
                        <a:rPr lang="fr-FR" altLang="ko-KR" sz="2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public </a:t>
                      </a:r>
                      <a:r>
                        <a:rPr lang="fr-FR" altLang="ko-KR" sz="2800" b="1" kern="1200" dirty="0" smtClean="0">
                          <a:solidFill>
                            <a:srgbClr val="C00000"/>
                          </a:solidFill>
                          <a:latin typeface="+mj-ea"/>
                          <a:ea typeface="+mj-ea"/>
                          <a:cs typeface="+mn-cs"/>
                        </a:rPr>
                        <a:t>static</a:t>
                      </a:r>
                      <a:r>
                        <a:rPr lang="fr-FR" altLang="ko-KR" sz="2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double plus (double a, double b) {</a:t>
                      </a:r>
                    </a:p>
                    <a:p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   return </a:t>
                      </a:r>
                      <a:r>
                        <a:rPr lang="en-US" altLang="ko-KR" sz="2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a+b</a:t>
                      </a:r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2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280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r>
                        <a:rPr lang="fr-FR" altLang="ko-KR" sz="2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public </a:t>
                      </a:r>
                      <a:r>
                        <a:rPr lang="fr-FR" altLang="ko-KR" sz="2800" b="1" kern="1200" dirty="0" smtClean="0">
                          <a:solidFill>
                            <a:srgbClr val="C00000"/>
                          </a:solidFill>
                          <a:latin typeface="+mj-ea"/>
                          <a:ea typeface="+mj-ea"/>
                          <a:cs typeface="+mn-cs"/>
                        </a:rPr>
                        <a:t>static</a:t>
                      </a:r>
                      <a:r>
                        <a:rPr lang="fr-FR" altLang="ko-KR" sz="2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double plus (double a, int b) {</a:t>
                      </a:r>
                    </a:p>
                    <a:p>
                      <a:r>
                        <a:rPr lang="en-US" altLang="ko-KR" sz="2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    </a:t>
                      </a:r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return </a:t>
                      </a:r>
                      <a:r>
                        <a:rPr lang="en-US" altLang="ko-KR" sz="2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a+b</a:t>
                      </a:r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2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280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r>
                        <a:rPr lang="fr-FR" altLang="ko-KR" sz="2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public </a:t>
                      </a:r>
                      <a:r>
                        <a:rPr lang="fr-FR" altLang="ko-KR" sz="2800" b="1" kern="1200" dirty="0" smtClean="0">
                          <a:solidFill>
                            <a:srgbClr val="C00000"/>
                          </a:solidFill>
                          <a:latin typeface="+mj-ea"/>
                          <a:ea typeface="+mj-ea"/>
                          <a:cs typeface="+mn-cs"/>
                        </a:rPr>
                        <a:t>static</a:t>
                      </a:r>
                      <a:r>
                        <a:rPr lang="fr-FR" altLang="ko-KR" sz="2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double plus (int a, double b) {</a:t>
                      </a:r>
                    </a:p>
                    <a:p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   return </a:t>
                      </a:r>
                      <a:r>
                        <a:rPr lang="en-US" altLang="ko-KR" sz="2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a+b</a:t>
                      </a:r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2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}</a:t>
                      </a:r>
                      <a:endParaRPr lang="ko-KR" altLang="en-US" sz="28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71353195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19077302" y="20902613"/>
            <a:ext cx="5497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MyMath</a:t>
            </a:r>
            <a:endParaRPr lang="ko-KR" altLang="en-US" sz="3200" dirty="0"/>
          </a:p>
        </p:txBody>
      </p:sp>
      <p:sp>
        <p:nvSpPr>
          <p:cNvPr id="80" name="직사각형 79"/>
          <p:cNvSpPr/>
          <p:nvPr/>
        </p:nvSpPr>
        <p:spPr>
          <a:xfrm>
            <a:off x="33411485" y="-3263602"/>
            <a:ext cx="7769853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 altLang="ko-KR" sz="2800" b="1" dirty="0" smtClean="0">
                <a:solidFill>
                  <a:srgbClr val="0070C0"/>
                </a:solidFill>
                <a:latin typeface="+mj-ea"/>
              </a:rPr>
              <a:t>SSMath</a:t>
            </a:r>
            <a:endParaRPr lang="fr-FR" altLang="ko-KR" sz="2800" b="1" dirty="0" smtClean="0">
              <a:latin typeface="+mj-ea"/>
            </a:endParaRPr>
          </a:p>
          <a:p>
            <a:r>
              <a:rPr lang="fr-FR" altLang="ko-KR" sz="2800" b="1" dirty="0" smtClean="0">
                <a:latin typeface="+mj-ea"/>
              </a:rPr>
              <a:t>public </a:t>
            </a:r>
            <a:r>
              <a:rPr lang="fr-FR" altLang="ko-KR" sz="2800" b="1" dirty="0" smtClean="0">
                <a:solidFill>
                  <a:srgbClr val="C00000"/>
                </a:solidFill>
                <a:latin typeface="+mj-ea"/>
              </a:rPr>
              <a:t>static</a:t>
            </a:r>
            <a:r>
              <a:rPr lang="fr-FR" altLang="ko-KR" sz="2800" b="1" dirty="0" smtClean="0">
                <a:latin typeface="+mj-ea"/>
              </a:rPr>
              <a:t> double plus (double a, int b) {</a:t>
            </a:r>
          </a:p>
          <a:p>
            <a:r>
              <a:rPr lang="en-US" altLang="ko-KR" sz="2800" dirty="0" smtClean="0">
                <a:latin typeface="+mj-ea"/>
              </a:rPr>
              <a:t>     </a:t>
            </a:r>
            <a:r>
              <a:rPr lang="en-US" altLang="ko-KR" sz="2800" b="1" dirty="0" smtClean="0">
                <a:latin typeface="+mj-ea"/>
              </a:rPr>
              <a:t>return </a:t>
            </a:r>
            <a:r>
              <a:rPr lang="en-US" altLang="ko-KR" sz="2800" b="1" dirty="0" err="1" smtClean="0">
                <a:latin typeface="+mj-ea"/>
              </a:rPr>
              <a:t>a+b</a:t>
            </a:r>
            <a:r>
              <a:rPr lang="en-US" altLang="ko-KR" sz="2800" b="1" dirty="0" smtClean="0">
                <a:latin typeface="+mj-ea"/>
              </a:rPr>
              <a:t>;</a:t>
            </a:r>
          </a:p>
          <a:p>
            <a:r>
              <a:rPr lang="en-US" altLang="ko-KR" sz="2800" dirty="0" smtClean="0">
                <a:latin typeface="+mj-ea"/>
              </a:rPr>
              <a:t>}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11081834" y="-6571843"/>
            <a:ext cx="8793086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 altLang="ko-KR" sz="2800" b="1" dirty="0" smtClean="0">
                <a:solidFill>
                  <a:srgbClr val="0070C0"/>
                </a:solidFill>
                <a:latin typeface="+mj-ea"/>
              </a:rPr>
              <a:t>MyMath</a:t>
            </a:r>
          </a:p>
          <a:p>
            <a:r>
              <a:rPr lang="en-US" altLang="ko-KR" sz="2800" b="1" dirty="0" smtClean="0">
                <a:latin typeface="+mn-ea"/>
              </a:rPr>
              <a:t>public static double </a:t>
            </a:r>
            <a:r>
              <a:rPr lang="en-US" altLang="ko-KR" sz="2800" b="1" dirty="0" err="1" smtClean="0">
                <a:latin typeface="+mn-ea"/>
              </a:rPr>
              <a:t>circleArea</a:t>
            </a:r>
            <a:r>
              <a:rPr lang="en-US" altLang="ko-KR" sz="2800" b="1" dirty="0" smtClean="0">
                <a:latin typeface="+mn-ea"/>
              </a:rPr>
              <a:t>(</a:t>
            </a:r>
            <a:r>
              <a:rPr lang="en-US" altLang="ko-KR" sz="2800" b="1" dirty="0" err="1" smtClean="0">
                <a:latin typeface="+mn-ea"/>
              </a:rPr>
              <a:t>int</a:t>
            </a:r>
            <a:r>
              <a:rPr lang="en-US" altLang="ko-KR" sz="2800" b="1" dirty="0" smtClean="0">
                <a:latin typeface="+mn-ea"/>
              </a:rPr>
              <a:t> radius) {</a:t>
            </a:r>
          </a:p>
          <a:p>
            <a:r>
              <a:rPr lang="en-US" altLang="ko-KR" sz="2800" b="1" dirty="0" smtClean="0">
                <a:latin typeface="+mn-ea"/>
              </a:rPr>
              <a:t>    return radius*radius*PI;</a:t>
            </a:r>
            <a:endParaRPr lang="ko-KR" altLang="en-US" sz="2800" dirty="0" smtClean="0">
              <a:latin typeface="+mn-ea"/>
            </a:endParaRPr>
          </a:p>
          <a:p>
            <a:r>
              <a:rPr lang="en-US" altLang="ko-KR" sz="2800" dirty="0" smtClean="0">
                <a:latin typeface="+mn-ea"/>
              </a:rPr>
              <a:t>}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20162334" y="-6571843"/>
            <a:ext cx="8793086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 altLang="ko-KR" sz="2800" b="1" dirty="0" smtClean="0">
                <a:solidFill>
                  <a:srgbClr val="0070C0"/>
                </a:solidFill>
                <a:latin typeface="+mj-ea"/>
              </a:rPr>
              <a:t>MyMath</a:t>
            </a:r>
          </a:p>
          <a:p>
            <a:r>
              <a:rPr lang="en-US" altLang="ko-KR" sz="2800" b="1" dirty="0" smtClean="0">
                <a:latin typeface="+mn-ea"/>
              </a:rPr>
              <a:t>public static double </a:t>
            </a:r>
            <a:r>
              <a:rPr lang="en-US" altLang="ko-KR" sz="2800" b="1" dirty="0" err="1" smtClean="0">
                <a:latin typeface="+mn-ea"/>
              </a:rPr>
              <a:t>circleRound</a:t>
            </a:r>
            <a:r>
              <a:rPr lang="en-US" altLang="ko-KR" sz="2800" b="1" dirty="0" smtClean="0">
                <a:latin typeface="+mn-ea"/>
              </a:rPr>
              <a:t>(</a:t>
            </a:r>
            <a:r>
              <a:rPr lang="en-US" altLang="ko-KR" sz="2800" b="1" dirty="0" err="1" smtClean="0">
                <a:latin typeface="+mn-ea"/>
              </a:rPr>
              <a:t>int</a:t>
            </a:r>
            <a:r>
              <a:rPr lang="en-US" altLang="ko-KR" sz="2800" b="1" dirty="0" smtClean="0">
                <a:latin typeface="+mn-ea"/>
              </a:rPr>
              <a:t> radius) {</a:t>
            </a:r>
          </a:p>
          <a:p>
            <a:r>
              <a:rPr lang="en-US" altLang="ko-KR" sz="2800" b="1" dirty="0" smtClean="0">
                <a:latin typeface="+mn-ea"/>
              </a:rPr>
              <a:t>    return (</a:t>
            </a:r>
            <a:r>
              <a:rPr lang="en-US" altLang="ko-KR" sz="2800" b="1" dirty="0" err="1" smtClean="0">
                <a:latin typeface="+mn-ea"/>
              </a:rPr>
              <a:t>radius+radius</a:t>
            </a:r>
            <a:r>
              <a:rPr lang="en-US" altLang="ko-KR" sz="2800" b="1" dirty="0" smtClean="0">
                <a:latin typeface="+mn-ea"/>
              </a:rPr>
              <a:t>)*PI</a:t>
            </a:r>
          </a:p>
          <a:p>
            <a:r>
              <a:rPr lang="en-US" altLang="ko-KR" sz="2800" dirty="0" smtClean="0">
                <a:latin typeface="+mn-ea"/>
              </a:rPr>
              <a:t>}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29239659" y="-6438900"/>
            <a:ext cx="8793086" cy="9541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 altLang="ko-KR" sz="2800" b="1" dirty="0" smtClean="0">
                <a:solidFill>
                  <a:srgbClr val="0070C0"/>
                </a:solidFill>
                <a:latin typeface="+mj-ea"/>
              </a:rPr>
              <a:t>MyMath</a:t>
            </a:r>
          </a:p>
          <a:p>
            <a:r>
              <a:rPr lang="en-US" altLang="ko-KR" sz="2800" b="1" dirty="0" smtClean="0">
                <a:latin typeface="+mn-ea"/>
              </a:rPr>
              <a:t>double static PI = 3.14159;</a:t>
            </a:r>
            <a:endParaRPr lang="en-US" altLang="ko-KR" sz="2800" dirty="0" smtClean="0">
              <a:latin typeface="+mn-ea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4218734" y="16615668"/>
            <a:ext cx="8793086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altLang="ko-KR" sz="2800" b="1" dirty="0" smtClean="0">
              <a:solidFill>
                <a:srgbClr val="0070C0"/>
              </a:solidFill>
              <a:latin typeface="+mj-ea"/>
            </a:endParaRPr>
          </a:p>
          <a:p>
            <a:r>
              <a:rPr lang="en-US" altLang="ko-KR" sz="2800" b="1" dirty="0" err="1" smtClean="0">
                <a:solidFill>
                  <a:srgbClr val="0070C0"/>
                </a:solidFill>
                <a:latin typeface="+mj-ea"/>
              </a:rPr>
              <a:t>MyMath</a:t>
            </a:r>
            <a:r>
              <a:rPr lang="en-US" altLang="ko-KR" sz="28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en-US" altLang="ko-KR" sz="2800" b="1" dirty="0" err="1" smtClean="0">
                <a:solidFill>
                  <a:srgbClr val="0070C0"/>
                </a:solidFill>
                <a:latin typeface="+mj-ea"/>
              </a:rPr>
              <a:t>myMath</a:t>
            </a:r>
            <a:r>
              <a:rPr lang="en-US" altLang="ko-KR" sz="2800" b="1" dirty="0" smtClean="0">
                <a:solidFill>
                  <a:srgbClr val="0070C0"/>
                </a:solidFill>
                <a:latin typeface="+mj-ea"/>
              </a:rPr>
              <a:t> = new </a:t>
            </a:r>
            <a:r>
              <a:rPr lang="en-US" altLang="ko-KR" sz="2800" b="1" dirty="0" err="1" smtClean="0">
                <a:solidFill>
                  <a:srgbClr val="0070C0"/>
                </a:solidFill>
                <a:latin typeface="+mj-ea"/>
              </a:rPr>
              <a:t>yMath</a:t>
            </a:r>
            <a:r>
              <a:rPr lang="en-US" altLang="ko-KR" sz="2800" b="1" dirty="0" smtClean="0">
                <a:solidFill>
                  <a:srgbClr val="0070C0"/>
                </a:solidFill>
                <a:latin typeface="+mj-ea"/>
              </a:rPr>
              <a:t>();</a:t>
            </a:r>
          </a:p>
          <a:p>
            <a:endParaRPr lang="fr-FR" altLang="ko-KR" sz="2800" b="1" dirty="0" smtClean="0">
              <a:solidFill>
                <a:srgbClr val="0070C0"/>
              </a:solidFill>
              <a:latin typeface="+mj-ea"/>
            </a:endParaRPr>
          </a:p>
        </p:txBody>
      </p:sp>
      <p:sp>
        <p:nvSpPr>
          <p:cNvPr id="87" name="사각형: 둥근 모서리 129">
            <a:extLst>
              <a:ext uri="{FF2B5EF4-FFF2-40B4-BE49-F238E27FC236}">
                <a16:creationId xmlns:a16="http://schemas.microsoft.com/office/drawing/2014/main" xmlns="" id="{7AA90E3F-9787-4E97-B517-53C8687B216C}"/>
              </a:ext>
            </a:extLst>
          </p:cNvPr>
          <p:cNvSpPr/>
          <p:nvPr/>
        </p:nvSpPr>
        <p:spPr>
          <a:xfrm>
            <a:off x="2269494" y="4819063"/>
            <a:ext cx="6817356" cy="11182937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필드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생략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endParaRPr lang="ko-KR" altLang="en-US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생성자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디폴드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생성자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사용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- g/s(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생략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endParaRPr lang="ko-KR" altLang="en-US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일반</a:t>
            </a:r>
          </a:p>
          <a:p>
            <a:r>
              <a:rPr lang="fr-FR" altLang="ko-KR" sz="2400" b="1" dirty="0" smtClean="0">
                <a:solidFill>
                  <a:schemeClr val="tx1"/>
                </a:solidFill>
                <a:latin typeface="+mn-ea"/>
              </a:rPr>
              <a:t>public int plus(int num01, int num02) {</a:t>
            </a:r>
          </a:p>
          <a:p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400" b="1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 sum = num01+num02;</a:t>
            </a:r>
          </a:p>
          <a:p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    return sum;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}</a:t>
            </a:r>
            <a:endParaRPr lang="ko-KR" altLang="en-US" sz="2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8733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7773F267-C960-437B-B22E-12CF51189675}"/>
              </a:ext>
            </a:extLst>
          </p:cNvPr>
          <p:cNvSpPr txBox="1"/>
          <p:nvPr/>
        </p:nvSpPr>
        <p:spPr>
          <a:xfrm>
            <a:off x="1109433" y="757891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스태틱</a:t>
            </a:r>
            <a:endParaRPr lang="ko-KR" altLang="en-US" sz="12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04384326-509D-4CC7-A952-F0B83193D85E}"/>
              </a:ext>
            </a:extLst>
          </p:cNvPr>
          <p:cNvSpPr txBox="1"/>
          <p:nvPr/>
        </p:nvSpPr>
        <p:spPr>
          <a:xfrm>
            <a:off x="1109433" y="2395960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09D6FBA9-C51F-412A-B750-D1D8434A5373}"/>
              </a:ext>
            </a:extLst>
          </p:cNvPr>
          <p:cNvSpPr txBox="1"/>
          <p:nvPr/>
        </p:nvSpPr>
        <p:spPr>
          <a:xfrm>
            <a:off x="1109433" y="4749126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힙</a:t>
            </a:r>
            <a:endParaRPr lang="ko-KR" altLang="en-US" sz="1200" b="1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1180653" y="1141573"/>
            <a:ext cx="16319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1E270FF5-FB54-42FC-AE29-E44BC959F575}"/>
              </a:ext>
            </a:extLst>
          </p:cNvPr>
          <p:cNvCxnSpPr>
            <a:cxnSpLocks/>
          </p:cNvCxnSpPr>
          <p:nvPr/>
        </p:nvCxnSpPr>
        <p:spPr>
          <a:xfrm>
            <a:off x="1148964" y="3780292"/>
            <a:ext cx="163516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표 23">
            <a:extLst>
              <a:ext uri="{FF2B5EF4-FFF2-40B4-BE49-F238E27FC236}">
                <a16:creationId xmlns:a16="http://schemas.microsoft.com/office/drawing/2014/main" xmlns="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7489988"/>
              </p:ext>
            </p:extLst>
          </p:nvPr>
        </p:nvGraphicFramePr>
        <p:xfrm>
          <a:off x="28879896" y="1314890"/>
          <a:ext cx="7119842" cy="12732321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119842">
                  <a:extLst>
                    <a:ext uri="{9D8B030D-6E8A-4147-A177-3AD203B41FA5}">
                      <a16:colId xmlns:a16="http://schemas.microsoft.com/office/drawing/2014/main" xmlns="" val="1853464418"/>
                    </a:ext>
                  </a:extLst>
                </a:gridCol>
              </a:tblGrid>
              <a:tr h="5708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Goods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319614"/>
                  </a:ext>
                </a:extLst>
              </a:tr>
              <a:tr h="2226345"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name;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price;</a:t>
                      </a:r>
                    </a:p>
                    <a:p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Goods() {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//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메모리에 올리는 작업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Goods(String name,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price) {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//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메모리에 올리는 작업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this.name = name;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this.price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price;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getName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name;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setName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name) {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this.name = name;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getPrice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price;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setPrice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price) {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this.price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price;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"Goods [name=" + name + ", price=" + price +</a:t>
                      </a: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“]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showInfo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1800" b="1" i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1800" b="1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800" b="1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상품명</a:t>
                      </a:r>
                      <a:r>
                        <a:rPr lang="en-US" altLang="ko-KR" sz="1800" b="1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"</a:t>
                      </a:r>
                      <a:r>
                        <a:rPr lang="ko-KR" altLang="en-US" sz="1800" b="1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name);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1800" b="1" i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1800" b="1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800" b="1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가격</a:t>
                      </a:r>
                      <a:r>
                        <a:rPr lang="en-US" altLang="ko-KR" sz="1800" b="1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"</a:t>
                      </a:r>
                      <a:r>
                        <a:rPr lang="ko-KR" altLang="en-US" sz="1800" b="1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price);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1800" b="1" i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1800" b="1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("");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71353195"/>
                  </a:ext>
                </a:extLst>
              </a:tr>
            </a:tbl>
          </a:graphicData>
        </a:graphic>
      </p:graphicFrame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A9079631-0760-4464-B09C-B4416253F04C}"/>
              </a:ext>
            </a:extLst>
          </p:cNvPr>
          <p:cNvSpPr txBox="1"/>
          <p:nvPr/>
        </p:nvSpPr>
        <p:spPr>
          <a:xfrm>
            <a:off x="3211478" y="4338865"/>
            <a:ext cx="1576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Goods</a:t>
            </a:r>
            <a:endParaRPr lang="ko-KR" altLang="en-US" sz="2800" b="1" dirty="0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xmlns="" id="{C78ED4EC-9EF8-450F-B735-4B6B9F2C00DA}"/>
              </a:ext>
            </a:extLst>
          </p:cNvPr>
          <p:cNvCxnSpPr>
            <a:cxnSpLocks/>
          </p:cNvCxnSpPr>
          <p:nvPr/>
        </p:nvCxnSpPr>
        <p:spPr>
          <a:xfrm flipH="1">
            <a:off x="2559051" y="2482683"/>
            <a:ext cx="1158050" cy="18815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xmlns="" id="{02FC176B-9E0B-41AF-B577-D03EC2C9B8A7}"/>
              </a:ext>
            </a:extLst>
          </p:cNvPr>
          <p:cNvSpPr/>
          <p:nvPr/>
        </p:nvSpPr>
        <p:spPr>
          <a:xfrm>
            <a:off x="3074760" y="2126144"/>
            <a:ext cx="1056081" cy="38511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0x222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0EF50040-46D7-415F-BEC4-62CF4B66C682}"/>
              </a:ext>
            </a:extLst>
          </p:cNvPr>
          <p:cNvSpPr txBox="1"/>
          <p:nvPr/>
        </p:nvSpPr>
        <p:spPr>
          <a:xfrm>
            <a:off x="2057401" y="4392784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0x222</a:t>
            </a:r>
            <a:endParaRPr lang="ko-KR" altLang="en-US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1875123" y="1536672"/>
            <a:ext cx="2925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Goods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camera</a:t>
            </a:r>
            <a:endParaRPr lang="ko-KR" altLang="en-US" sz="3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19720485" y="0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하드디스크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992474" y="0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메모리</a:t>
            </a:r>
            <a:endParaRPr lang="ko-KR" altLang="en-US" sz="1400" dirty="0"/>
          </a:p>
        </p:txBody>
      </p:sp>
      <p:sp>
        <p:nvSpPr>
          <p:cNvPr id="29" name="사각형: 둥근 모서리 129">
            <a:extLst>
              <a:ext uri="{FF2B5EF4-FFF2-40B4-BE49-F238E27FC236}">
                <a16:creationId xmlns:a16="http://schemas.microsoft.com/office/drawing/2014/main" xmlns="" id="{7AA90E3F-9787-4E97-B517-53C8687B216C}"/>
              </a:ext>
            </a:extLst>
          </p:cNvPr>
          <p:cNvSpPr/>
          <p:nvPr/>
        </p:nvSpPr>
        <p:spPr>
          <a:xfrm>
            <a:off x="2155194" y="4819062"/>
            <a:ext cx="4774995" cy="12605338"/>
          </a:xfrm>
          <a:prstGeom prst="roundRect">
            <a:avLst>
              <a:gd name="adj" fmla="val 1657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private String name;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price;</a:t>
            </a: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public Goods() {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 //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메모리에 올리는 작업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public Goods(String name,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price) {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 //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메모리에 올리는 작업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 this.name = name;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this.price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= price;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g/s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getName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 return name;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setName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(String name) {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 this.name = name;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getPrice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 return price;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setPrice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price) {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this.price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= price;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일반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 return "Goods [name=" + name + ", price=" + price + “]";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showInfo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System.</a:t>
            </a:r>
            <a:r>
              <a:rPr lang="en-US" altLang="ko-KR" b="1" i="1" dirty="0" err="1" smtClean="0">
                <a:solidFill>
                  <a:schemeClr val="tx1"/>
                </a:solidFill>
                <a:latin typeface="+mn-ea"/>
              </a:rPr>
              <a:t>out.println</a:t>
            </a:r>
            <a:r>
              <a:rPr lang="en-US" altLang="ko-KR" b="1" i="1" dirty="0" smtClean="0">
                <a:solidFill>
                  <a:schemeClr val="tx1"/>
                </a:solidFill>
                <a:latin typeface="+mn-ea"/>
              </a:rPr>
              <a:t>("</a:t>
            </a:r>
            <a:r>
              <a:rPr lang="ko-KR" altLang="en-US" b="1" i="1" dirty="0" smtClean="0">
                <a:solidFill>
                  <a:schemeClr val="tx1"/>
                </a:solidFill>
                <a:latin typeface="+mn-ea"/>
              </a:rPr>
              <a:t>상품명</a:t>
            </a:r>
            <a:r>
              <a:rPr lang="en-US" altLang="ko-KR" b="1" i="1" dirty="0" smtClean="0">
                <a:solidFill>
                  <a:schemeClr val="tx1"/>
                </a:solidFill>
                <a:latin typeface="+mn-ea"/>
              </a:rPr>
              <a:t>: "</a:t>
            </a:r>
            <a:r>
              <a:rPr lang="ko-KR" altLang="en-US" b="1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i="1" dirty="0" smtClean="0">
                <a:solidFill>
                  <a:schemeClr val="tx1"/>
                </a:solidFill>
                <a:latin typeface="+mn-ea"/>
              </a:rPr>
              <a:t>+ name);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System.</a:t>
            </a:r>
            <a:r>
              <a:rPr lang="en-US" altLang="ko-KR" b="1" i="1" dirty="0" err="1" smtClean="0">
                <a:solidFill>
                  <a:schemeClr val="tx1"/>
                </a:solidFill>
                <a:latin typeface="+mn-ea"/>
              </a:rPr>
              <a:t>out.println</a:t>
            </a:r>
            <a:r>
              <a:rPr lang="en-US" altLang="ko-KR" b="1" i="1" dirty="0" smtClean="0">
                <a:solidFill>
                  <a:schemeClr val="tx1"/>
                </a:solidFill>
                <a:latin typeface="+mn-ea"/>
              </a:rPr>
              <a:t>("</a:t>
            </a:r>
            <a:r>
              <a:rPr lang="ko-KR" altLang="en-US" b="1" i="1" dirty="0" smtClean="0">
                <a:solidFill>
                  <a:schemeClr val="tx1"/>
                </a:solidFill>
                <a:latin typeface="+mn-ea"/>
              </a:rPr>
              <a:t>가격</a:t>
            </a:r>
            <a:r>
              <a:rPr lang="en-US" altLang="ko-KR" b="1" i="1" dirty="0" smtClean="0">
                <a:solidFill>
                  <a:schemeClr val="tx1"/>
                </a:solidFill>
                <a:latin typeface="+mn-ea"/>
              </a:rPr>
              <a:t>: "</a:t>
            </a:r>
            <a:r>
              <a:rPr lang="ko-KR" altLang="en-US" b="1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i="1" dirty="0" smtClean="0">
                <a:solidFill>
                  <a:schemeClr val="tx1"/>
                </a:solidFill>
                <a:latin typeface="+mn-ea"/>
              </a:rPr>
              <a:t>+ price);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System.</a:t>
            </a:r>
            <a:r>
              <a:rPr lang="en-US" altLang="ko-KR" b="1" i="1" dirty="0" err="1" smtClean="0">
                <a:solidFill>
                  <a:schemeClr val="tx1"/>
                </a:solidFill>
                <a:latin typeface="+mn-ea"/>
              </a:rPr>
              <a:t>out.println</a:t>
            </a:r>
            <a:r>
              <a:rPr lang="en-US" altLang="ko-KR" b="1" i="1" dirty="0" smtClean="0">
                <a:solidFill>
                  <a:schemeClr val="tx1"/>
                </a:solidFill>
                <a:latin typeface="+mn-ea"/>
              </a:rPr>
              <a:t>("");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6" name="표 23">
            <a:extLst>
              <a:ext uri="{FF2B5EF4-FFF2-40B4-BE49-F238E27FC236}">
                <a16:creationId xmlns:a16="http://schemas.microsoft.com/office/drawing/2014/main" xmlns="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7489988"/>
              </p:ext>
            </p:extLst>
          </p:nvPr>
        </p:nvGraphicFramePr>
        <p:xfrm>
          <a:off x="20224225" y="1416751"/>
          <a:ext cx="7063146" cy="906944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063146">
                  <a:extLst>
                    <a:ext uri="{9D8B030D-6E8A-4147-A177-3AD203B41FA5}">
                      <a16:colId xmlns:a16="http://schemas.microsoft.com/office/drawing/2014/main" xmlns="" val="1853464418"/>
                    </a:ext>
                  </a:extLst>
                </a:gridCol>
              </a:tblGrid>
              <a:tr h="6692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GoodsApp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319614"/>
                  </a:ext>
                </a:extLst>
              </a:tr>
              <a:tr h="8400224">
                <a:tc>
                  <a:txBody>
                    <a:bodyPr/>
                    <a:lstStyle/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24001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g/s</a:t>
                      </a: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1353195"/>
                  </a:ext>
                </a:extLst>
              </a:tr>
            </a:tbl>
          </a:graphicData>
        </a:graphic>
      </p:graphicFrame>
      <p:cxnSp>
        <p:nvCxnSpPr>
          <p:cNvPr id="46" name="직선 연결선 45"/>
          <p:cNvCxnSpPr/>
          <p:nvPr/>
        </p:nvCxnSpPr>
        <p:spPr>
          <a:xfrm>
            <a:off x="18237200" y="0"/>
            <a:ext cx="0" cy="14801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9004695" y="-5809129"/>
            <a:ext cx="8229600" cy="60016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3200" b="1" dirty="0" err="1" smtClean="0"/>
              <a:t>GoodsApp.main</a:t>
            </a:r>
            <a:r>
              <a:rPr lang="en-US" altLang="ko-KR" sz="3200" b="1" dirty="0" smtClean="0"/>
              <a:t>()</a:t>
            </a:r>
          </a:p>
          <a:p>
            <a:r>
              <a:rPr lang="en-US" altLang="ko-KR" sz="3200" b="1" dirty="0" smtClean="0"/>
              <a:t>public static void main(String[] </a:t>
            </a:r>
            <a:r>
              <a:rPr lang="en-US" altLang="ko-KR" sz="3200" b="1" dirty="0" err="1" smtClean="0"/>
              <a:t>args</a:t>
            </a:r>
            <a:r>
              <a:rPr lang="en-US" altLang="ko-KR" sz="3200" b="1" dirty="0" smtClean="0"/>
              <a:t>) {</a:t>
            </a:r>
          </a:p>
          <a:p>
            <a:r>
              <a:rPr lang="en-US" altLang="ko-KR" sz="3200" dirty="0" smtClean="0"/>
              <a:t>       </a:t>
            </a:r>
          </a:p>
          <a:p>
            <a:r>
              <a:rPr lang="en-US" altLang="ko-KR" sz="3200" dirty="0" smtClean="0"/>
              <a:t>	Goods camera = new Goods(“</a:t>
            </a:r>
            <a:r>
              <a:rPr lang="ko-KR" altLang="en-US" sz="3200" dirty="0" smtClean="0"/>
              <a:t>니콘</a:t>
            </a:r>
            <a:r>
              <a:rPr lang="en-US" altLang="ko-KR" sz="3200" dirty="0" smtClean="0"/>
              <a:t>”, 400000);</a:t>
            </a:r>
          </a:p>
          <a:p>
            <a:r>
              <a:rPr lang="en-US" altLang="ko-KR" sz="3200" dirty="0" smtClean="0"/>
              <a:t>     </a:t>
            </a:r>
            <a:r>
              <a:rPr lang="en-US" altLang="ko-KR" sz="3200" dirty="0" err="1" smtClean="0"/>
              <a:t>System.out.println</a:t>
            </a:r>
            <a:r>
              <a:rPr lang="en-US" altLang="ko-KR" sz="3200" dirty="0" smtClean="0"/>
              <a:t>(</a:t>
            </a:r>
            <a:r>
              <a:rPr lang="en-US" altLang="ko-KR" sz="3200" dirty="0" err="1" smtClean="0"/>
              <a:t>camera.toString</a:t>
            </a:r>
            <a:r>
              <a:rPr lang="en-US" altLang="ko-KR" sz="3200" dirty="0" smtClean="0"/>
              <a:t>())</a:t>
            </a:r>
            <a:endParaRPr lang="ko-KR" altLang="en-US" sz="3200" dirty="0" smtClean="0"/>
          </a:p>
          <a:p>
            <a:endParaRPr lang="en-US" altLang="ko-KR" sz="3200" dirty="0" smtClean="0"/>
          </a:p>
          <a:p>
            <a:r>
              <a:rPr lang="en-US" altLang="ko-KR" sz="3200" dirty="0" smtClean="0"/>
              <a:t>     Goods cup = new Goods();</a:t>
            </a:r>
          </a:p>
          <a:p>
            <a:r>
              <a:rPr lang="en-US" altLang="ko-KR" sz="3200" dirty="0" smtClean="0"/>
              <a:t>     </a:t>
            </a:r>
            <a:r>
              <a:rPr lang="en-US" altLang="ko-KR" sz="3200" dirty="0" err="1" smtClean="0"/>
              <a:t>cup.setName</a:t>
            </a:r>
            <a:r>
              <a:rPr lang="en-US" altLang="ko-KR" sz="3200" dirty="0" smtClean="0"/>
              <a:t>(“</a:t>
            </a:r>
            <a:r>
              <a:rPr lang="ko-KR" altLang="en-US" sz="3200" dirty="0" err="1" smtClean="0"/>
              <a:t>머그컵</a:t>
            </a:r>
            <a:r>
              <a:rPr lang="en-US" altLang="ko-KR" sz="3200" dirty="0" smtClean="0"/>
              <a:t>”);</a:t>
            </a:r>
          </a:p>
          <a:p>
            <a:r>
              <a:rPr lang="en-US" altLang="ko-KR" sz="3200" dirty="0" smtClean="0"/>
              <a:t>     </a:t>
            </a:r>
            <a:r>
              <a:rPr lang="en-US" altLang="ko-KR" sz="3200" dirty="0" err="1" smtClean="0"/>
              <a:t>cup.setPrice</a:t>
            </a:r>
            <a:r>
              <a:rPr lang="en-US" altLang="ko-KR" sz="3200" dirty="0" smtClean="0"/>
              <a:t>(2000);</a:t>
            </a:r>
          </a:p>
          <a:p>
            <a:r>
              <a:rPr lang="en-US" altLang="ko-KR" sz="3200" dirty="0" smtClean="0"/>
              <a:t>     </a:t>
            </a:r>
            <a:r>
              <a:rPr lang="en-US" altLang="ko-KR" sz="3200" dirty="0" err="1" smtClean="0"/>
              <a:t>System.out.println</a:t>
            </a:r>
            <a:r>
              <a:rPr lang="en-US" altLang="ko-KR" sz="3200" dirty="0" smtClean="0"/>
              <a:t>(</a:t>
            </a:r>
            <a:r>
              <a:rPr lang="en-US" altLang="ko-KR" sz="3200" dirty="0" err="1" smtClean="0"/>
              <a:t>cup.toString</a:t>
            </a:r>
            <a:r>
              <a:rPr lang="en-US" altLang="ko-KR" sz="3200" dirty="0" smtClean="0"/>
              <a:t>())</a:t>
            </a:r>
          </a:p>
          <a:p>
            <a:r>
              <a:rPr lang="en-US" altLang="ko-KR" sz="3200" dirty="0" smtClean="0"/>
              <a:t>	</a:t>
            </a:r>
            <a:endParaRPr lang="ko-KR" altLang="en-US" sz="3200" dirty="0" smtClean="0"/>
          </a:p>
          <a:p>
            <a:r>
              <a:rPr lang="en-US" altLang="ko-KR" sz="3200" dirty="0" smtClean="0"/>
              <a:t>}</a:t>
            </a:r>
            <a:endParaRPr lang="en-US" altLang="ko-KR" sz="3200" dirty="0" smtClean="0">
              <a:latin typeface="+mj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02FC176B-9E0B-41AF-B577-D03EC2C9B8A7}"/>
              </a:ext>
            </a:extLst>
          </p:cNvPr>
          <p:cNvSpPr/>
          <p:nvPr/>
        </p:nvSpPr>
        <p:spPr>
          <a:xfrm>
            <a:off x="6732360" y="2126144"/>
            <a:ext cx="1056081" cy="38511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0x224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5532723" y="1536672"/>
            <a:ext cx="2925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Goods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cup</a:t>
            </a:r>
            <a:endParaRPr lang="ko-KR" altLang="en-US" sz="3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A9079631-0760-4464-B09C-B4416253F04C}"/>
              </a:ext>
            </a:extLst>
          </p:cNvPr>
          <p:cNvSpPr txBox="1"/>
          <p:nvPr/>
        </p:nvSpPr>
        <p:spPr>
          <a:xfrm>
            <a:off x="8812178" y="4338865"/>
            <a:ext cx="1576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Goods</a:t>
            </a:r>
            <a:endParaRPr lang="ko-KR" altLang="en-US" sz="28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0EF50040-46D7-415F-BEC4-62CF4B66C682}"/>
              </a:ext>
            </a:extLst>
          </p:cNvPr>
          <p:cNvSpPr txBox="1"/>
          <p:nvPr/>
        </p:nvSpPr>
        <p:spPr>
          <a:xfrm>
            <a:off x="7658101" y="4392784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0x224</a:t>
            </a:r>
            <a:endParaRPr lang="ko-KR" altLang="en-US" b="1" dirty="0"/>
          </a:p>
        </p:txBody>
      </p:sp>
      <p:sp>
        <p:nvSpPr>
          <p:cNvPr id="50" name="사각형: 둥근 모서리 129">
            <a:extLst>
              <a:ext uri="{FF2B5EF4-FFF2-40B4-BE49-F238E27FC236}">
                <a16:creationId xmlns:a16="http://schemas.microsoft.com/office/drawing/2014/main" xmlns="" id="{7AA90E3F-9787-4E97-B517-53C8687B216C}"/>
              </a:ext>
            </a:extLst>
          </p:cNvPr>
          <p:cNvSpPr/>
          <p:nvPr/>
        </p:nvSpPr>
        <p:spPr>
          <a:xfrm>
            <a:off x="7755894" y="4819063"/>
            <a:ext cx="4774995" cy="12630737"/>
          </a:xfrm>
          <a:prstGeom prst="roundRect">
            <a:avLst>
              <a:gd name="adj" fmla="val 2544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private String name;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price;</a:t>
            </a: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public Goods() {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 //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메모리에 올리는 작업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public Goods(String name,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price) {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 //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메모리에 올리는 작업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 this.name = name;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this.price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= price;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g/s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getName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 return name;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setName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(String name) {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 this.name = name;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getPrice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 return price;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setPrice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price) {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this.price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= price;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일반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 return "Goods [name=" + name + ", price=" + price + “]";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showInfo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System.</a:t>
            </a:r>
            <a:r>
              <a:rPr lang="en-US" altLang="ko-KR" b="1" i="1" dirty="0" err="1" smtClean="0">
                <a:solidFill>
                  <a:schemeClr val="tx1"/>
                </a:solidFill>
                <a:latin typeface="+mn-ea"/>
              </a:rPr>
              <a:t>out.println</a:t>
            </a:r>
            <a:r>
              <a:rPr lang="en-US" altLang="ko-KR" b="1" i="1" dirty="0" smtClean="0">
                <a:solidFill>
                  <a:schemeClr val="tx1"/>
                </a:solidFill>
                <a:latin typeface="+mn-ea"/>
              </a:rPr>
              <a:t>("</a:t>
            </a:r>
            <a:r>
              <a:rPr lang="ko-KR" altLang="en-US" b="1" i="1" dirty="0" smtClean="0">
                <a:solidFill>
                  <a:schemeClr val="tx1"/>
                </a:solidFill>
                <a:latin typeface="+mn-ea"/>
              </a:rPr>
              <a:t>상품명</a:t>
            </a:r>
            <a:r>
              <a:rPr lang="en-US" altLang="ko-KR" b="1" i="1" dirty="0" smtClean="0">
                <a:solidFill>
                  <a:schemeClr val="tx1"/>
                </a:solidFill>
                <a:latin typeface="+mn-ea"/>
              </a:rPr>
              <a:t>: "</a:t>
            </a:r>
            <a:r>
              <a:rPr lang="ko-KR" altLang="en-US" b="1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i="1" dirty="0" smtClean="0">
                <a:solidFill>
                  <a:schemeClr val="tx1"/>
                </a:solidFill>
                <a:latin typeface="+mn-ea"/>
              </a:rPr>
              <a:t>+ name);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System.</a:t>
            </a:r>
            <a:r>
              <a:rPr lang="en-US" altLang="ko-KR" b="1" i="1" dirty="0" err="1" smtClean="0">
                <a:solidFill>
                  <a:schemeClr val="tx1"/>
                </a:solidFill>
                <a:latin typeface="+mn-ea"/>
              </a:rPr>
              <a:t>out.println</a:t>
            </a:r>
            <a:r>
              <a:rPr lang="en-US" altLang="ko-KR" b="1" i="1" dirty="0" smtClean="0">
                <a:solidFill>
                  <a:schemeClr val="tx1"/>
                </a:solidFill>
                <a:latin typeface="+mn-ea"/>
              </a:rPr>
              <a:t>("</a:t>
            </a:r>
            <a:r>
              <a:rPr lang="ko-KR" altLang="en-US" b="1" i="1" dirty="0" smtClean="0">
                <a:solidFill>
                  <a:schemeClr val="tx1"/>
                </a:solidFill>
                <a:latin typeface="+mn-ea"/>
              </a:rPr>
              <a:t>가격</a:t>
            </a:r>
            <a:r>
              <a:rPr lang="en-US" altLang="ko-KR" b="1" i="1" dirty="0" smtClean="0">
                <a:solidFill>
                  <a:schemeClr val="tx1"/>
                </a:solidFill>
                <a:latin typeface="+mn-ea"/>
              </a:rPr>
              <a:t>: "</a:t>
            </a:r>
            <a:r>
              <a:rPr lang="ko-KR" altLang="en-US" b="1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i="1" dirty="0" smtClean="0">
                <a:solidFill>
                  <a:schemeClr val="tx1"/>
                </a:solidFill>
                <a:latin typeface="+mn-ea"/>
              </a:rPr>
              <a:t>+ price);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System.</a:t>
            </a:r>
            <a:r>
              <a:rPr lang="en-US" altLang="ko-KR" b="1" i="1" dirty="0" err="1" smtClean="0">
                <a:solidFill>
                  <a:schemeClr val="tx1"/>
                </a:solidFill>
                <a:latin typeface="+mn-ea"/>
              </a:rPr>
              <a:t>out.println</a:t>
            </a:r>
            <a:r>
              <a:rPr lang="en-US" altLang="ko-KR" b="1" i="1" dirty="0" smtClean="0">
                <a:solidFill>
                  <a:schemeClr val="tx1"/>
                </a:solidFill>
                <a:latin typeface="+mn-ea"/>
              </a:rPr>
              <a:t>("");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78ED4EC-9EF8-450F-B735-4B6B9F2C00DA}"/>
              </a:ext>
            </a:extLst>
          </p:cNvPr>
          <p:cNvCxnSpPr>
            <a:cxnSpLocks/>
            <a:stCxn id="44" idx="2"/>
            <a:endCxn id="49" idx="0"/>
          </p:cNvCxnSpPr>
          <p:nvPr/>
        </p:nvCxnSpPr>
        <p:spPr>
          <a:xfrm>
            <a:off x="7260401" y="2511258"/>
            <a:ext cx="785050" cy="18815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0444308" y="4771368"/>
            <a:ext cx="8229600" cy="69865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3200" b="1" dirty="0" smtClean="0"/>
              <a:t>public static void main(String[] </a:t>
            </a:r>
            <a:r>
              <a:rPr lang="en-US" altLang="ko-KR" sz="3200" b="1" dirty="0" err="1" smtClean="0"/>
              <a:t>args</a:t>
            </a:r>
            <a:r>
              <a:rPr lang="en-US" altLang="ko-KR" sz="3200" b="1" dirty="0" smtClean="0"/>
              <a:t>) {</a:t>
            </a:r>
          </a:p>
          <a:p>
            <a:r>
              <a:rPr lang="en-US" altLang="ko-KR" sz="3200" dirty="0" smtClean="0"/>
              <a:t>       </a:t>
            </a:r>
          </a:p>
          <a:p>
            <a:r>
              <a:rPr lang="en-US" altLang="ko-KR" sz="3200" dirty="0" smtClean="0"/>
              <a:t>	Goods camera = new Goods(“</a:t>
            </a:r>
            <a:r>
              <a:rPr lang="ko-KR" altLang="en-US" sz="3200" dirty="0" smtClean="0"/>
              <a:t>니콘</a:t>
            </a:r>
            <a:r>
              <a:rPr lang="en-US" altLang="ko-KR" sz="3200" dirty="0" smtClean="0"/>
              <a:t>”, 400000);</a:t>
            </a:r>
          </a:p>
          <a:p>
            <a:r>
              <a:rPr lang="en-US" altLang="ko-KR" sz="3200" dirty="0" smtClean="0"/>
              <a:t>     </a:t>
            </a:r>
            <a:r>
              <a:rPr lang="en-US" altLang="ko-KR" sz="3200" dirty="0" err="1" smtClean="0"/>
              <a:t>System.out.println</a:t>
            </a:r>
            <a:r>
              <a:rPr lang="en-US" altLang="ko-KR" sz="3200" dirty="0" smtClean="0"/>
              <a:t>(</a:t>
            </a:r>
            <a:r>
              <a:rPr lang="en-US" altLang="ko-KR" sz="3200" dirty="0" err="1" smtClean="0"/>
              <a:t>camera.toString</a:t>
            </a:r>
            <a:r>
              <a:rPr lang="en-US" altLang="ko-KR" sz="3200" dirty="0" smtClean="0"/>
              <a:t>())</a:t>
            </a:r>
            <a:endParaRPr lang="ko-KR" altLang="en-US" sz="3200" dirty="0" smtClean="0"/>
          </a:p>
          <a:p>
            <a:endParaRPr lang="en-US" altLang="ko-KR" sz="3200" dirty="0" smtClean="0"/>
          </a:p>
          <a:p>
            <a:r>
              <a:rPr lang="en-US" altLang="ko-KR" sz="3200" dirty="0" smtClean="0"/>
              <a:t>     Goods cup = new Goods();</a:t>
            </a:r>
          </a:p>
          <a:p>
            <a:r>
              <a:rPr lang="en-US" altLang="ko-KR" sz="3200" dirty="0" smtClean="0"/>
              <a:t>     </a:t>
            </a:r>
            <a:r>
              <a:rPr lang="en-US" altLang="ko-KR" sz="3200" dirty="0" err="1" smtClean="0"/>
              <a:t>cup.setName</a:t>
            </a:r>
            <a:r>
              <a:rPr lang="en-US" altLang="ko-KR" sz="3200" dirty="0" smtClean="0"/>
              <a:t>(“</a:t>
            </a:r>
            <a:r>
              <a:rPr lang="ko-KR" altLang="en-US" sz="3200" dirty="0" err="1" smtClean="0"/>
              <a:t>머그컵</a:t>
            </a:r>
            <a:r>
              <a:rPr lang="en-US" altLang="ko-KR" sz="3200" dirty="0" smtClean="0"/>
              <a:t>”);</a:t>
            </a:r>
          </a:p>
          <a:p>
            <a:r>
              <a:rPr lang="en-US" altLang="ko-KR" sz="3200" dirty="0" smtClean="0"/>
              <a:t>     </a:t>
            </a:r>
            <a:r>
              <a:rPr lang="en-US" altLang="ko-KR" sz="3200" dirty="0" err="1" smtClean="0"/>
              <a:t>cup.setPrice</a:t>
            </a:r>
            <a:r>
              <a:rPr lang="en-US" altLang="ko-KR" sz="3200" dirty="0" smtClean="0"/>
              <a:t>(2000);</a:t>
            </a:r>
          </a:p>
          <a:p>
            <a:r>
              <a:rPr lang="en-US" altLang="ko-KR" sz="3200" dirty="0" smtClean="0"/>
              <a:t>     </a:t>
            </a:r>
            <a:r>
              <a:rPr lang="en-US" altLang="ko-KR" sz="3200" dirty="0" err="1" smtClean="0"/>
              <a:t>System.out.println</a:t>
            </a:r>
            <a:r>
              <a:rPr lang="en-US" altLang="ko-KR" sz="3200" dirty="0" smtClean="0"/>
              <a:t>(</a:t>
            </a:r>
            <a:r>
              <a:rPr lang="en-US" altLang="ko-KR" sz="3200" dirty="0" err="1" smtClean="0"/>
              <a:t>cup.toString</a:t>
            </a:r>
            <a:r>
              <a:rPr lang="en-US" altLang="ko-KR" sz="3200" dirty="0" smtClean="0"/>
              <a:t>())</a:t>
            </a:r>
          </a:p>
          <a:p>
            <a:endParaRPr lang="en-US" altLang="ko-KR" sz="3200" dirty="0" smtClean="0"/>
          </a:p>
          <a:p>
            <a:r>
              <a:rPr lang="en-US" altLang="ko-KR" sz="3200" dirty="0" smtClean="0"/>
              <a:t>     Point p01 = new Point(3,4)</a:t>
            </a:r>
          </a:p>
          <a:p>
            <a:r>
              <a:rPr lang="en-US" altLang="ko-KR" sz="3200" dirty="0" smtClean="0"/>
              <a:t>     p01.draw();</a:t>
            </a:r>
          </a:p>
          <a:p>
            <a:r>
              <a:rPr lang="en-US" altLang="ko-KR" sz="3200" dirty="0" smtClean="0"/>
              <a:t>	</a:t>
            </a:r>
            <a:endParaRPr lang="ko-KR" altLang="en-US" sz="3200" dirty="0" smtClean="0"/>
          </a:p>
          <a:p>
            <a:r>
              <a:rPr lang="en-US" altLang="ko-KR" sz="3200" dirty="0" smtClean="0"/>
              <a:t>}</a:t>
            </a:r>
            <a:endParaRPr lang="en-US" altLang="ko-KR" sz="3200" dirty="0" smtClean="0">
              <a:latin typeface="+mj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3079008" y="-3281878"/>
            <a:ext cx="2733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 smtClean="0">
                <a:solidFill>
                  <a:srgbClr val="C00000"/>
                </a:solidFill>
                <a:latin typeface="+mn-ea"/>
              </a:rPr>
              <a:t>int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b="1" dirty="0" err="1" smtClean="0">
                <a:solidFill>
                  <a:srgbClr val="C00000"/>
                </a:solidFill>
                <a:latin typeface="+mn-ea"/>
              </a:rPr>
              <a:t>totalCount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 =3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2078047" y="-4197350"/>
            <a:ext cx="39823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2800" b="1" dirty="0" err="1" smtClean="0">
                <a:solidFill>
                  <a:srgbClr val="C00000"/>
                </a:solidFill>
                <a:latin typeface="+mn-ea"/>
              </a:rPr>
              <a:t>Goods.totalCount</a:t>
            </a:r>
            <a:r>
              <a:rPr lang="en-US" altLang="ko-KR" sz="2800" b="1" dirty="0" smtClean="0">
                <a:solidFill>
                  <a:srgbClr val="C00000"/>
                </a:solidFill>
                <a:latin typeface="+mn-ea"/>
              </a:rPr>
              <a:t>; 1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2FC176B-9E0B-41AF-B577-D03EC2C9B8A7}"/>
              </a:ext>
            </a:extLst>
          </p:cNvPr>
          <p:cNvSpPr/>
          <p:nvPr/>
        </p:nvSpPr>
        <p:spPr>
          <a:xfrm>
            <a:off x="14174560" y="2151544"/>
            <a:ext cx="1056081" cy="38511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0x999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12974923" y="1562072"/>
            <a:ext cx="3738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Goods[] </a:t>
            </a:r>
            <a:r>
              <a:rPr lang="en-US" altLang="ko-KR" sz="3200" dirty="0" err="1" smtClean="0"/>
              <a:t>goodsArray</a:t>
            </a:r>
            <a:endParaRPr lang="ko-KR" altLang="en-US" sz="3200" dirty="0"/>
          </a:p>
        </p:txBody>
      </p:sp>
      <p:grpSp>
        <p:nvGrpSpPr>
          <p:cNvPr id="60" name="그룹 59"/>
          <p:cNvGrpSpPr/>
          <p:nvPr/>
        </p:nvGrpSpPr>
        <p:grpSpPr>
          <a:xfrm>
            <a:off x="14123761" y="5435600"/>
            <a:ext cx="4494442" cy="1139658"/>
            <a:chOff x="13361759" y="4241800"/>
            <a:chExt cx="3189682" cy="1139658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xmlns="" id="{02FC176B-9E0B-41AF-B577-D03EC2C9B8A7}"/>
                </a:ext>
              </a:extLst>
            </p:cNvPr>
            <p:cNvSpPr/>
            <p:nvPr/>
          </p:nvSpPr>
          <p:spPr>
            <a:xfrm>
              <a:off x="13361759" y="4241800"/>
              <a:ext cx="1056081" cy="1139658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600" b="1" dirty="0" smtClean="0">
                  <a:solidFill>
                    <a:schemeClr val="tx1"/>
                  </a:solidFill>
                </a:rPr>
                <a:t>0x222</a:t>
              </a:r>
              <a:endParaRPr lang="ko-KR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02FC176B-9E0B-41AF-B577-D03EC2C9B8A7}"/>
                </a:ext>
              </a:extLst>
            </p:cNvPr>
            <p:cNvSpPr/>
            <p:nvPr/>
          </p:nvSpPr>
          <p:spPr>
            <a:xfrm>
              <a:off x="14428560" y="4241800"/>
              <a:ext cx="1056081" cy="1139658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600" b="1" dirty="0" smtClean="0">
                  <a:solidFill>
                    <a:schemeClr val="tx1"/>
                  </a:solidFill>
                </a:rPr>
                <a:t>0x224</a:t>
              </a:r>
              <a:endParaRPr lang="ko-KR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02FC176B-9E0B-41AF-B577-D03EC2C9B8A7}"/>
                </a:ext>
              </a:extLst>
            </p:cNvPr>
            <p:cNvSpPr/>
            <p:nvPr/>
          </p:nvSpPr>
          <p:spPr>
            <a:xfrm>
              <a:off x="15495360" y="4241800"/>
              <a:ext cx="1056081" cy="1139658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 smtClean="0">
                  <a:solidFill>
                    <a:schemeClr val="tx1"/>
                  </a:solidFill>
                </a:rPr>
                <a:t>0x227</a:t>
              </a:r>
              <a:endParaRPr lang="ko-KR" altLang="en-US" sz="3600" dirty="0">
                <a:solidFill>
                  <a:schemeClr val="tx1"/>
                </a:solidFill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0EF50040-46D7-415F-BEC4-62CF4B66C682}"/>
              </a:ext>
            </a:extLst>
          </p:cNvPr>
          <p:cNvSpPr txBox="1"/>
          <p:nvPr/>
        </p:nvSpPr>
        <p:spPr>
          <a:xfrm>
            <a:off x="14071600" y="5029200"/>
            <a:ext cx="1092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0x999</a:t>
            </a:r>
            <a:endParaRPr lang="ko-KR" altLang="en-US" b="1" dirty="0"/>
          </a:p>
        </p:txBody>
      </p:sp>
      <p:sp>
        <p:nvSpPr>
          <p:cNvPr id="59" name="직사각형 58"/>
          <p:cNvSpPr/>
          <p:nvPr/>
        </p:nvSpPr>
        <p:spPr>
          <a:xfrm>
            <a:off x="2545447" y="-1733550"/>
            <a:ext cx="67446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2800" b="1" dirty="0" err="1" smtClean="0">
                <a:solidFill>
                  <a:srgbClr val="C00000"/>
                </a:solidFill>
                <a:latin typeface="+mn-ea"/>
              </a:rPr>
              <a:t>Goods.totalCount</a:t>
            </a:r>
            <a:r>
              <a:rPr lang="en-US" altLang="ko-KR" sz="2800" b="1" dirty="0" smtClean="0">
                <a:solidFill>
                  <a:srgbClr val="C00000"/>
                </a:solidFill>
                <a:latin typeface="+mn-ea"/>
              </a:rPr>
              <a:t>;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C78ED4EC-9EF8-450F-B735-4B6B9F2C00DA}"/>
              </a:ext>
            </a:extLst>
          </p:cNvPr>
          <p:cNvCxnSpPr>
            <a:cxnSpLocks/>
            <a:stCxn id="52" idx="1"/>
            <a:endCxn id="131" idx="3"/>
          </p:cNvCxnSpPr>
          <p:nvPr/>
        </p:nvCxnSpPr>
        <p:spPr>
          <a:xfrm flipH="1" flipV="1">
            <a:off x="2832101" y="4577450"/>
            <a:ext cx="11291659" cy="14279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C78ED4EC-9EF8-450F-B735-4B6B9F2C00DA}"/>
              </a:ext>
            </a:extLst>
          </p:cNvPr>
          <p:cNvCxnSpPr>
            <a:cxnSpLocks/>
          </p:cNvCxnSpPr>
          <p:nvPr/>
        </p:nvCxnSpPr>
        <p:spPr>
          <a:xfrm flipH="1" flipV="1">
            <a:off x="8255000" y="4597400"/>
            <a:ext cx="7035800" cy="1346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C78ED4EC-9EF8-450F-B735-4B6B9F2C00DA}"/>
              </a:ext>
            </a:extLst>
          </p:cNvPr>
          <p:cNvCxnSpPr>
            <a:cxnSpLocks/>
            <a:stCxn id="43" idx="2"/>
            <a:endCxn id="58" idx="0"/>
          </p:cNvCxnSpPr>
          <p:nvPr/>
        </p:nvCxnSpPr>
        <p:spPr>
          <a:xfrm flipH="1">
            <a:off x="14617701" y="2536658"/>
            <a:ext cx="84900" cy="24925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14321123" y="6616672"/>
            <a:ext cx="893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[0]</a:t>
            </a:r>
            <a:endParaRPr lang="ko-KR" altLang="en-US" sz="3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15921323" y="6616672"/>
            <a:ext cx="893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[1]</a:t>
            </a:r>
            <a:endParaRPr lang="ko-KR" altLang="en-US" sz="3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13254323" y="7150072"/>
            <a:ext cx="3052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goodsArray</a:t>
            </a:r>
            <a:r>
              <a:rPr lang="en-US" altLang="ko-KR" sz="3200" dirty="0" smtClean="0"/>
              <a:t>[0]</a:t>
            </a:r>
            <a:endParaRPr lang="ko-KR" altLang="en-US" sz="3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15006923" y="7683472"/>
            <a:ext cx="3052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goodsArray</a:t>
            </a:r>
            <a:r>
              <a:rPr lang="en-US" altLang="ko-KR" sz="3200" dirty="0" smtClean="0"/>
              <a:t>[1]</a:t>
            </a:r>
            <a:endParaRPr lang="ko-KR" altLang="en-US" sz="3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17394523" y="6616672"/>
            <a:ext cx="893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[2]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768733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7773F267-C960-437B-B22E-12CF51189675}"/>
              </a:ext>
            </a:extLst>
          </p:cNvPr>
          <p:cNvSpPr txBox="1"/>
          <p:nvPr/>
        </p:nvSpPr>
        <p:spPr>
          <a:xfrm>
            <a:off x="1109433" y="757891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스태틱</a:t>
            </a:r>
            <a:endParaRPr lang="ko-KR" altLang="en-US" sz="12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04384326-509D-4CC7-A952-F0B83193D85E}"/>
              </a:ext>
            </a:extLst>
          </p:cNvPr>
          <p:cNvSpPr txBox="1"/>
          <p:nvPr/>
        </p:nvSpPr>
        <p:spPr>
          <a:xfrm>
            <a:off x="1109433" y="2395960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09D6FBA9-C51F-412A-B750-D1D8434A5373}"/>
              </a:ext>
            </a:extLst>
          </p:cNvPr>
          <p:cNvSpPr txBox="1"/>
          <p:nvPr/>
        </p:nvSpPr>
        <p:spPr>
          <a:xfrm>
            <a:off x="1109433" y="4749126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힙</a:t>
            </a:r>
            <a:endParaRPr lang="ko-KR" altLang="en-US" sz="1200" b="1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1180653" y="1141573"/>
            <a:ext cx="103826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1E270FF5-FB54-42FC-AE29-E44BC959F575}"/>
              </a:ext>
            </a:extLst>
          </p:cNvPr>
          <p:cNvCxnSpPr>
            <a:cxnSpLocks/>
          </p:cNvCxnSpPr>
          <p:nvPr/>
        </p:nvCxnSpPr>
        <p:spPr>
          <a:xfrm>
            <a:off x="1148964" y="3780292"/>
            <a:ext cx="110049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62">
            <a:extLst>
              <a:ext uri="{FF2B5EF4-FFF2-40B4-BE49-F238E27FC236}">
                <a16:creationId xmlns:a16="http://schemas.microsoft.com/office/drawing/2014/main" xmlns="" id="{3B5D488B-0853-4A0E-9A65-3DA055A8E6FE}"/>
              </a:ext>
            </a:extLst>
          </p:cNvPr>
          <p:cNvSpPr/>
          <p:nvPr/>
        </p:nvSpPr>
        <p:spPr>
          <a:xfrm>
            <a:off x="35928768" y="9691276"/>
            <a:ext cx="1180530" cy="915629"/>
          </a:xfrm>
          <a:custGeom>
            <a:avLst/>
            <a:gdLst>
              <a:gd name="connsiteX0" fmla="*/ 0 w 672530"/>
              <a:gd name="connsiteY0" fmla="*/ 0 h 277000"/>
              <a:gd name="connsiteX1" fmla="*/ 672530 w 672530"/>
              <a:gd name="connsiteY1" fmla="*/ 0 h 277000"/>
              <a:gd name="connsiteX2" fmla="*/ 672530 w 672530"/>
              <a:gd name="connsiteY2" fmla="*/ 277000 h 277000"/>
              <a:gd name="connsiteX3" fmla="*/ 0 w 672530"/>
              <a:gd name="connsiteY3" fmla="*/ 277000 h 277000"/>
              <a:gd name="connsiteX4" fmla="*/ 0 w 672530"/>
              <a:gd name="connsiteY4" fmla="*/ 0 h 277000"/>
              <a:gd name="connsiteX0" fmla="*/ 0 w 1180530"/>
              <a:gd name="connsiteY0" fmla="*/ 0 h 915629"/>
              <a:gd name="connsiteX1" fmla="*/ 672530 w 1180530"/>
              <a:gd name="connsiteY1" fmla="*/ 0 h 915629"/>
              <a:gd name="connsiteX2" fmla="*/ 1180530 w 1180530"/>
              <a:gd name="connsiteY2" fmla="*/ 915629 h 915629"/>
              <a:gd name="connsiteX3" fmla="*/ 0 w 1180530"/>
              <a:gd name="connsiteY3" fmla="*/ 277000 h 915629"/>
              <a:gd name="connsiteX4" fmla="*/ 0 w 1180530"/>
              <a:gd name="connsiteY4" fmla="*/ 0 h 915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530" h="915629">
                <a:moveTo>
                  <a:pt x="0" y="0"/>
                </a:moveTo>
                <a:lnTo>
                  <a:pt x="672530" y="0"/>
                </a:lnTo>
                <a:lnTo>
                  <a:pt x="1180530" y="915629"/>
                </a:lnTo>
                <a:lnTo>
                  <a:pt x="0" y="277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18" name="표 23">
            <a:extLst>
              <a:ext uri="{FF2B5EF4-FFF2-40B4-BE49-F238E27FC236}">
                <a16:creationId xmlns:a16="http://schemas.microsoft.com/office/drawing/2014/main" xmlns="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7489988"/>
              </p:ext>
            </p:extLst>
          </p:nvPr>
        </p:nvGraphicFramePr>
        <p:xfrm>
          <a:off x="25627108" y="1314890"/>
          <a:ext cx="7119842" cy="15963201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119842">
                  <a:extLst>
                    <a:ext uri="{9D8B030D-6E8A-4147-A177-3AD203B41FA5}">
                      <a16:colId xmlns:a16="http://schemas.microsoft.com/office/drawing/2014/main" xmlns="" val="1853464418"/>
                    </a:ext>
                  </a:extLst>
                </a:gridCol>
              </a:tblGrid>
              <a:tr h="5708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Goods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319614"/>
                  </a:ext>
                </a:extLst>
              </a:tr>
              <a:tr h="2226345"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name;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price;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private</a:t>
                      </a:r>
                      <a:r>
                        <a:rPr lang="en-US" altLang="ko-KR" sz="1800" b="1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3200" b="1" kern="12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ko-KR" sz="1800" b="1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800" b="1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totalCount</a:t>
                      </a:r>
                      <a:r>
                        <a:rPr lang="en-US" altLang="ko-KR" sz="1800" b="1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  <a:endParaRPr lang="en-US" altLang="ko-KR" sz="1800" b="1" kern="120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Goods() {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//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메모리에 올리는 작업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kern="120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this.totalCount</a:t>
                      </a:r>
                      <a:r>
                        <a:rPr lang="en-US" altLang="ko-KR" sz="1800" b="1" kern="12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++;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Goods(String name,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price) {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//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메모리에 올리는 작업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this.name = name;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this.price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price;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800" b="1" kern="120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this.totalCount</a:t>
                      </a:r>
                      <a:r>
                        <a:rPr lang="en-US" altLang="ko-KR" sz="1800" b="1" kern="12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++;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getName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name;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setName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name) {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this.name = name;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getPrice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price;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setPrice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price) {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this.price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price;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getTotalCount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totalCount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setTotalCount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totalCount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this.totalCount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totalCount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"Goods [name=" + name + ", price=" + price + ", </a:t>
                      </a:r>
                      <a:b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totalCount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totalCount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"]";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showInfo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1800" b="1" i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1800" b="1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800" b="1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상품명</a:t>
                      </a:r>
                      <a:r>
                        <a:rPr lang="en-US" altLang="ko-KR" sz="1800" b="1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"</a:t>
                      </a:r>
                      <a:r>
                        <a:rPr lang="ko-KR" altLang="en-US" sz="1800" b="1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name);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1800" b="1" i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1800" b="1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800" b="1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가격</a:t>
                      </a:r>
                      <a:r>
                        <a:rPr lang="en-US" altLang="ko-KR" sz="1800" b="1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"</a:t>
                      </a:r>
                      <a:r>
                        <a:rPr lang="ko-KR" altLang="en-US" sz="1800" b="1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price);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1800" b="1" i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1800" b="1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("");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71353195"/>
                  </a:ext>
                </a:extLst>
              </a:tr>
            </a:tbl>
          </a:graphicData>
        </a:graphic>
      </p:graphicFrame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A9079631-0760-4464-B09C-B4416253F04C}"/>
              </a:ext>
            </a:extLst>
          </p:cNvPr>
          <p:cNvSpPr txBox="1"/>
          <p:nvPr/>
        </p:nvSpPr>
        <p:spPr>
          <a:xfrm>
            <a:off x="3211478" y="4338865"/>
            <a:ext cx="1576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Goods</a:t>
            </a:r>
            <a:endParaRPr lang="ko-KR" altLang="en-US" sz="2800" b="1" dirty="0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xmlns="" id="{C78ED4EC-9EF8-450F-B735-4B6B9F2C00DA}"/>
              </a:ext>
            </a:extLst>
          </p:cNvPr>
          <p:cNvCxnSpPr>
            <a:cxnSpLocks/>
          </p:cNvCxnSpPr>
          <p:nvPr/>
        </p:nvCxnSpPr>
        <p:spPr>
          <a:xfrm flipH="1">
            <a:off x="2559051" y="2482683"/>
            <a:ext cx="1158050" cy="18815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xmlns="" id="{02FC176B-9E0B-41AF-B577-D03EC2C9B8A7}"/>
              </a:ext>
            </a:extLst>
          </p:cNvPr>
          <p:cNvSpPr/>
          <p:nvPr/>
        </p:nvSpPr>
        <p:spPr>
          <a:xfrm>
            <a:off x="3074760" y="2126144"/>
            <a:ext cx="1056081" cy="38511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0x222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0EF50040-46D7-415F-BEC4-62CF4B66C682}"/>
              </a:ext>
            </a:extLst>
          </p:cNvPr>
          <p:cNvSpPr txBox="1"/>
          <p:nvPr/>
        </p:nvSpPr>
        <p:spPr>
          <a:xfrm>
            <a:off x="2057401" y="4392784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0x222</a:t>
            </a:r>
            <a:endParaRPr lang="ko-KR" altLang="en-US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1875123" y="1536672"/>
            <a:ext cx="2925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Goods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camera</a:t>
            </a:r>
            <a:endParaRPr lang="ko-KR" altLang="en-US" sz="3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19720485" y="0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하드디스크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992474" y="0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메모리</a:t>
            </a:r>
            <a:endParaRPr lang="ko-KR" altLang="en-US" sz="1400" dirty="0"/>
          </a:p>
        </p:txBody>
      </p:sp>
      <p:sp>
        <p:nvSpPr>
          <p:cNvPr id="29" name="사각형: 둥근 모서리 129">
            <a:extLst>
              <a:ext uri="{FF2B5EF4-FFF2-40B4-BE49-F238E27FC236}">
                <a16:creationId xmlns:a16="http://schemas.microsoft.com/office/drawing/2014/main" xmlns="" id="{7AA90E3F-9787-4E97-B517-53C8687B216C}"/>
              </a:ext>
            </a:extLst>
          </p:cNvPr>
          <p:cNvSpPr/>
          <p:nvPr/>
        </p:nvSpPr>
        <p:spPr>
          <a:xfrm>
            <a:off x="2155194" y="4819062"/>
            <a:ext cx="4774995" cy="16292820"/>
          </a:xfrm>
          <a:prstGeom prst="roundRect">
            <a:avLst>
              <a:gd name="adj" fmla="val 1657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private String name;  //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니콘</a:t>
            </a:r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price;       //40000</a:t>
            </a:r>
          </a:p>
          <a:p>
            <a:r>
              <a:rPr lang="en-US" altLang="ko-KR" sz="2400" b="1" dirty="0" smtClean="0">
                <a:solidFill>
                  <a:srgbClr val="C00000"/>
                </a:solidFill>
                <a:latin typeface="+mn-ea"/>
              </a:rPr>
              <a:t>private static </a:t>
            </a:r>
            <a:r>
              <a:rPr lang="en-US" altLang="ko-KR" sz="2400" b="1" dirty="0" err="1" smtClean="0">
                <a:solidFill>
                  <a:srgbClr val="C00000"/>
                </a:solidFill>
                <a:latin typeface="+mn-ea"/>
              </a:rPr>
              <a:t>int</a:t>
            </a:r>
            <a:r>
              <a:rPr lang="en-US" altLang="ko-KR" sz="2400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2400" b="1" dirty="0" err="1" smtClean="0">
                <a:solidFill>
                  <a:srgbClr val="C00000"/>
                </a:solidFill>
                <a:latin typeface="+mn-ea"/>
              </a:rPr>
              <a:t>totalCount</a:t>
            </a:r>
            <a:r>
              <a:rPr lang="en-US" altLang="ko-KR" sz="2400" b="1" dirty="0" smtClean="0">
                <a:solidFill>
                  <a:srgbClr val="C00000"/>
                </a:solidFill>
                <a:latin typeface="+mn-ea"/>
              </a:rPr>
              <a:t>;   </a:t>
            </a: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public Goods() {</a:t>
            </a:r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   //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메모리에 올리는 작업</a:t>
            </a:r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}</a:t>
            </a:r>
          </a:p>
          <a:p>
            <a:endParaRPr lang="ko-KR" altLang="en-US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public Goods(String name, 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int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price) {</a:t>
            </a:r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   //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메모리에 올리는 작업</a:t>
            </a:r>
          </a:p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   this.name = name;</a:t>
            </a:r>
          </a:p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   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this.price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= price;</a:t>
            </a:r>
          </a:p>
          <a:p>
            <a:r>
              <a:rPr lang="en-US" altLang="ko-KR" sz="28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  </a:t>
            </a:r>
            <a:r>
              <a:rPr lang="en-US" altLang="ko-KR" sz="2800" b="1" dirty="0" err="1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this.totalCount</a:t>
            </a:r>
            <a:r>
              <a:rPr lang="en-US" altLang="ko-KR" sz="28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++;</a:t>
            </a:r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g/s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getName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 return name;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setName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(String name) {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 this.name = name;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getPrice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 return price;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setPrice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price) {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this.price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= price;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getTotalCount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totalCount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setTotalCount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totalCount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) {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this.totalCount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totalCount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일반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 return "Goods [name=" + name + ", price=" + price + ", </a:t>
            </a:r>
            <a:br>
              <a:rPr lang="en-US" altLang="ko-KR" b="1" dirty="0" smtClean="0">
                <a:solidFill>
                  <a:schemeClr val="tx1"/>
                </a:solidFill>
                <a:latin typeface="+mn-ea"/>
              </a:rPr>
            </a:b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           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totalCount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totalCount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+ "]";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showInfo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System.</a:t>
            </a:r>
            <a:r>
              <a:rPr lang="en-US" altLang="ko-KR" b="1" i="1" dirty="0" err="1" smtClean="0">
                <a:solidFill>
                  <a:schemeClr val="tx1"/>
                </a:solidFill>
                <a:latin typeface="+mn-ea"/>
              </a:rPr>
              <a:t>out.println</a:t>
            </a:r>
            <a:r>
              <a:rPr lang="en-US" altLang="ko-KR" b="1" i="1" dirty="0" smtClean="0">
                <a:solidFill>
                  <a:schemeClr val="tx1"/>
                </a:solidFill>
                <a:latin typeface="+mn-ea"/>
              </a:rPr>
              <a:t>("</a:t>
            </a:r>
            <a:r>
              <a:rPr lang="ko-KR" altLang="en-US" b="1" i="1" dirty="0" smtClean="0">
                <a:solidFill>
                  <a:schemeClr val="tx1"/>
                </a:solidFill>
                <a:latin typeface="+mn-ea"/>
              </a:rPr>
              <a:t>상품명</a:t>
            </a:r>
            <a:r>
              <a:rPr lang="en-US" altLang="ko-KR" b="1" i="1" dirty="0" smtClean="0">
                <a:solidFill>
                  <a:schemeClr val="tx1"/>
                </a:solidFill>
                <a:latin typeface="+mn-ea"/>
              </a:rPr>
              <a:t>: "</a:t>
            </a:r>
            <a:r>
              <a:rPr lang="ko-KR" altLang="en-US" b="1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i="1" dirty="0" smtClean="0">
                <a:solidFill>
                  <a:schemeClr val="tx1"/>
                </a:solidFill>
                <a:latin typeface="+mn-ea"/>
              </a:rPr>
              <a:t>+ name);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System.</a:t>
            </a:r>
            <a:r>
              <a:rPr lang="en-US" altLang="ko-KR" b="1" i="1" dirty="0" err="1" smtClean="0">
                <a:solidFill>
                  <a:schemeClr val="tx1"/>
                </a:solidFill>
                <a:latin typeface="+mn-ea"/>
              </a:rPr>
              <a:t>out.println</a:t>
            </a:r>
            <a:r>
              <a:rPr lang="en-US" altLang="ko-KR" b="1" i="1" dirty="0" smtClean="0">
                <a:solidFill>
                  <a:schemeClr val="tx1"/>
                </a:solidFill>
                <a:latin typeface="+mn-ea"/>
              </a:rPr>
              <a:t>("</a:t>
            </a:r>
            <a:r>
              <a:rPr lang="ko-KR" altLang="en-US" b="1" i="1" dirty="0" smtClean="0">
                <a:solidFill>
                  <a:schemeClr val="tx1"/>
                </a:solidFill>
                <a:latin typeface="+mn-ea"/>
              </a:rPr>
              <a:t>가격</a:t>
            </a:r>
            <a:r>
              <a:rPr lang="en-US" altLang="ko-KR" b="1" i="1" dirty="0" smtClean="0">
                <a:solidFill>
                  <a:schemeClr val="tx1"/>
                </a:solidFill>
                <a:latin typeface="+mn-ea"/>
              </a:rPr>
              <a:t>: "</a:t>
            </a:r>
            <a:r>
              <a:rPr lang="ko-KR" altLang="en-US" b="1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i="1" dirty="0" smtClean="0">
                <a:solidFill>
                  <a:schemeClr val="tx1"/>
                </a:solidFill>
                <a:latin typeface="+mn-ea"/>
              </a:rPr>
              <a:t>+ price);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System.</a:t>
            </a:r>
            <a:r>
              <a:rPr lang="en-US" altLang="ko-KR" b="1" i="1" dirty="0" err="1" smtClean="0">
                <a:solidFill>
                  <a:schemeClr val="tx1"/>
                </a:solidFill>
                <a:latin typeface="+mn-ea"/>
              </a:rPr>
              <a:t>out.println</a:t>
            </a:r>
            <a:r>
              <a:rPr lang="en-US" altLang="ko-KR" b="1" i="1" dirty="0" smtClean="0">
                <a:solidFill>
                  <a:schemeClr val="tx1"/>
                </a:solidFill>
                <a:latin typeface="+mn-ea"/>
              </a:rPr>
              <a:t>("");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6" name="표 23">
            <a:extLst>
              <a:ext uri="{FF2B5EF4-FFF2-40B4-BE49-F238E27FC236}">
                <a16:creationId xmlns:a16="http://schemas.microsoft.com/office/drawing/2014/main" xmlns="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7489988"/>
              </p:ext>
            </p:extLst>
          </p:nvPr>
        </p:nvGraphicFramePr>
        <p:xfrm>
          <a:off x="16971437" y="1416751"/>
          <a:ext cx="7063146" cy="906944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063146">
                  <a:extLst>
                    <a:ext uri="{9D8B030D-6E8A-4147-A177-3AD203B41FA5}">
                      <a16:colId xmlns:a16="http://schemas.microsoft.com/office/drawing/2014/main" xmlns="" val="1853464418"/>
                    </a:ext>
                  </a:extLst>
                </a:gridCol>
              </a:tblGrid>
              <a:tr h="6692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GoodsApp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319614"/>
                  </a:ext>
                </a:extLst>
              </a:tr>
              <a:tr h="8400224">
                <a:tc>
                  <a:txBody>
                    <a:bodyPr/>
                    <a:lstStyle/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24001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g/s</a:t>
                      </a: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1353195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C5CD634-611E-4AE2-85A6-8EB48F6C2732}"/>
              </a:ext>
            </a:extLst>
          </p:cNvPr>
          <p:cNvSpPr txBox="1"/>
          <p:nvPr/>
        </p:nvSpPr>
        <p:spPr>
          <a:xfrm>
            <a:off x="34902134" y="5599769"/>
            <a:ext cx="5002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GoodsApp.java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en-US" altLang="ko-KR" sz="2000" dirty="0" err="1" smtClean="0">
                <a:sym typeface="Wingdings" pitchFamily="2" charset="2"/>
              </a:rPr>
              <a:t>GoodsApp.class</a:t>
            </a:r>
            <a:endParaRPr lang="ko-KR" altLang="en-US" sz="2000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16383000" y="0"/>
            <a:ext cx="0" cy="14801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9004695" y="-5809129"/>
            <a:ext cx="8229600" cy="60016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3200" b="1" dirty="0" err="1" smtClean="0"/>
              <a:t>GoodsApp.main</a:t>
            </a:r>
            <a:r>
              <a:rPr lang="en-US" altLang="ko-KR" sz="3200" b="1" dirty="0" smtClean="0"/>
              <a:t>()</a:t>
            </a:r>
          </a:p>
          <a:p>
            <a:r>
              <a:rPr lang="en-US" altLang="ko-KR" sz="3200" b="1" dirty="0" smtClean="0"/>
              <a:t>public static void main(String[] </a:t>
            </a:r>
            <a:r>
              <a:rPr lang="en-US" altLang="ko-KR" sz="3200" b="1" dirty="0" err="1" smtClean="0"/>
              <a:t>args</a:t>
            </a:r>
            <a:r>
              <a:rPr lang="en-US" altLang="ko-KR" sz="3200" b="1" dirty="0" smtClean="0"/>
              <a:t>) {</a:t>
            </a:r>
          </a:p>
          <a:p>
            <a:r>
              <a:rPr lang="en-US" altLang="ko-KR" sz="3200" dirty="0" smtClean="0"/>
              <a:t>       </a:t>
            </a:r>
          </a:p>
          <a:p>
            <a:r>
              <a:rPr lang="en-US" altLang="ko-KR" sz="3200" dirty="0" smtClean="0"/>
              <a:t>	Goods camera = new Goods(“</a:t>
            </a:r>
            <a:r>
              <a:rPr lang="ko-KR" altLang="en-US" sz="3200" dirty="0" smtClean="0"/>
              <a:t>니콘</a:t>
            </a:r>
            <a:r>
              <a:rPr lang="en-US" altLang="ko-KR" sz="3200" dirty="0" smtClean="0"/>
              <a:t>”, 400000);</a:t>
            </a:r>
          </a:p>
          <a:p>
            <a:r>
              <a:rPr lang="en-US" altLang="ko-KR" sz="3200" dirty="0" smtClean="0"/>
              <a:t>     </a:t>
            </a:r>
            <a:r>
              <a:rPr lang="en-US" altLang="ko-KR" sz="3200" dirty="0" err="1" smtClean="0"/>
              <a:t>System.out.println</a:t>
            </a:r>
            <a:r>
              <a:rPr lang="en-US" altLang="ko-KR" sz="3200" dirty="0" smtClean="0"/>
              <a:t>(</a:t>
            </a:r>
            <a:r>
              <a:rPr lang="en-US" altLang="ko-KR" sz="3200" dirty="0" err="1" smtClean="0"/>
              <a:t>camera.toString</a:t>
            </a:r>
            <a:r>
              <a:rPr lang="en-US" altLang="ko-KR" sz="3200" dirty="0" smtClean="0"/>
              <a:t>())</a:t>
            </a:r>
            <a:endParaRPr lang="ko-KR" altLang="en-US" sz="3200" dirty="0" smtClean="0"/>
          </a:p>
          <a:p>
            <a:endParaRPr lang="en-US" altLang="ko-KR" sz="3200" dirty="0" smtClean="0"/>
          </a:p>
          <a:p>
            <a:r>
              <a:rPr lang="en-US" altLang="ko-KR" sz="3200" dirty="0" smtClean="0"/>
              <a:t>     Goods cup = new Goods();</a:t>
            </a:r>
          </a:p>
          <a:p>
            <a:r>
              <a:rPr lang="en-US" altLang="ko-KR" sz="3200" dirty="0" smtClean="0"/>
              <a:t>     </a:t>
            </a:r>
            <a:r>
              <a:rPr lang="en-US" altLang="ko-KR" sz="3200" dirty="0" err="1" smtClean="0"/>
              <a:t>cup.setName</a:t>
            </a:r>
            <a:r>
              <a:rPr lang="en-US" altLang="ko-KR" sz="3200" dirty="0" smtClean="0"/>
              <a:t>(“</a:t>
            </a:r>
            <a:r>
              <a:rPr lang="ko-KR" altLang="en-US" sz="3200" dirty="0" err="1" smtClean="0"/>
              <a:t>머그컵</a:t>
            </a:r>
            <a:r>
              <a:rPr lang="en-US" altLang="ko-KR" sz="3200" dirty="0" smtClean="0"/>
              <a:t>”);</a:t>
            </a:r>
          </a:p>
          <a:p>
            <a:r>
              <a:rPr lang="en-US" altLang="ko-KR" sz="3200" dirty="0" smtClean="0"/>
              <a:t>     </a:t>
            </a:r>
            <a:r>
              <a:rPr lang="en-US" altLang="ko-KR" sz="3200" dirty="0" err="1" smtClean="0"/>
              <a:t>cup.setPrice</a:t>
            </a:r>
            <a:r>
              <a:rPr lang="en-US" altLang="ko-KR" sz="3200" dirty="0" smtClean="0"/>
              <a:t>(2000);</a:t>
            </a:r>
          </a:p>
          <a:p>
            <a:r>
              <a:rPr lang="en-US" altLang="ko-KR" sz="3200" dirty="0" smtClean="0"/>
              <a:t>     </a:t>
            </a:r>
            <a:r>
              <a:rPr lang="en-US" altLang="ko-KR" sz="3200" dirty="0" err="1" smtClean="0"/>
              <a:t>System.out.println</a:t>
            </a:r>
            <a:r>
              <a:rPr lang="en-US" altLang="ko-KR" sz="3200" dirty="0" smtClean="0"/>
              <a:t>(</a:t>
            </a:r>
            <a:r>
              <a:rPr lang="en-US" altLang="ko-KR" sz="3200" dirty="0" err="1" smtClean="0"/>
              <a:t>cup.toString</a:t>
            </a:r>
            <a:r>
              <a:rPr lang="en-US" altLang="ko-KR" sz="3200" dirty="0" smtClean="0"/>
              <a:t>())</a:t>
            </a:r>
          </a:p>
          <a:p>
            <a:r>
              <a:rPr lang="en-US" altLang="ko-KR" sz="3200" dirty="0" smtClean="0"/>
              <a:t>	</a:t>
            </a:r>
            <a:endParaRPr lang="ko-KR" altLang="en-US" sz="3200" dirty="0" smtClean="0"/>
          </a:p>
          <a:p>
            <a:r>
              <a:rPr lang="en-US" altLang="ko-KR" sz="3200" dirty="0" smtClean="0"/>
              <a:t>}</a:t>
            </a:r>
            <a:endParaRPr lang="en-US" altLang="ko-KR" sz="3200" dirty="0" smtClean="0">
              <a:latin typeface="+mj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02FC176B-9E0B-41AF-B577-D03EC2C9B8A7}"/>
              </a:ext>
            </a:extLst>
          </p:cNvPr>
          <p:cNvSpPr/>
          <p:nvPr/>
        </p:nvSpPr>
        <p:spPr>
          <a:xfrm>
            <a:off x="6732360" y="2126144"/>
            <a:ext cx="1056081" cy="38511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0x224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5532723" y="1536672"/>
            <a:ext cx="2925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Goods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cup</a:t>
            </a:r>
            <a:endParaRPr lang="ko-KR" altLang="en-US" sz="3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A9079631-0760-4464-B09C-B4416253F04C}"/>
              </a:ext>
            </a:extLst>
          </p:cNvPr>
          <p:cNvSpPr txBox="1"/>
          <p:nvPr/>
        </p:nvSpPr>
        <p:spPr>
          <a:xfrm>
            <a:off x="8812178" y="4338865"/>
            <a:ext cx="1576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Goods</a:t>
            </a:r>
            <a:endParaRPr lang="ko-KR" altLang="en-US" sz="28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0EF50040-46D7-415F-BEC4-62CF4B66C682}"/>
              </a:ext>
            </a:extLst>
          </p:cNvPr>
          <p:cNvSpPr txBox="1"/>
          <p:nvPr/>
        </p:nvSpPr>
        <p:spPr>
          <a:xfrm>
            <a:off x="7658101" y="4392784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0x224</a:t>
            </a:r>
            <a:endParaRPr lang="ko-KR" altLang="en-US" b="1" dirty="0"/>
          </a:p>
        </p:txBody>
      </p:sp>
      <p:sp>
        <p:nvSpPr>
          <p:cNvPr id="50" name="사각형: 둥근 모서리 129">
            <a:extLst>
              <a:ext uri="{FF2B5EF4-FFF2-40B4-BE49-F238E27FC236}">
                <a16:creationId xmlns:a16="http://schemas.microsoft.com/office/drawing/2014/main" xmlns="" id="{7AA90E3F-9787-4E97-B517-53C8687B216C}"/>
              </a:ext>
            </a:extLst>
          </p:cNvPr>
          <p:cNvSpPr/>
          <p:nvPr/>
        </p:nvSpPr>
        <p:spPr>
          <a:xfrm>
            <a:off x="7755894" y="4819063"/>
            <a:ext cx="4774995" cy="16077666"/>
          </a:xfrm>
          <a:prstGeom prst="roundRect">
            <a:avLst>
              <a:gd name="adj" fmla="val 2544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private String name;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price;</a:t>
            </a:r>
          </a:p>
          <a:p>
            <a:r>
              <a:rPr lang="en-US" altLang="ko-KR" sz="2400" b="1" dirty="0" smtClean="0">
                <a:solidFill>
                  <a:srgbClr val="C00000"/>
                </a:solidFill>
                <a:latin typeface="+mn-ea"/>
              </a:rPr>
              <a:t>private static </a:t>
            </a:r>
            <a:r>
              <a:rPr lang="en-US" altLang="ko-KR" sz="2400" b="1" dirty="0" err="1" smtClean="0">
                <a:solidFill>
                  <a:srgbClr val="C00000"/>
                </a:solidFill>
                <a:latin typeface="+mn-ea"/>
              </a:rPr>
              <a:t>int</a:t>
            </a:r>
            <a:r>
              <a:rPr lang="en-US" altLang="ko-KR" sz="2400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2400" b="1" dirty="0" err="1" smtClean="0">
                <a:solidFill>
                  <a:srgbClr val="C00000"/>
                </a:solidFill>
                <a:latin typeface="+mn-ea"/>
              </a:rPr>
              <a:t>totalCount</a:t>
            </a:r>
            <a:r>
              <a:rPr lang="en-US" altLang="ko-KR" sz="2400" b="1" dirty="0" smtClean="0">
                <a:solidFill>
                  <a:srgbClr val="C00000"/>
                </a:solidFill>
                <a:latin typeface="+mn-ea"/>
              </a:rPr>
              <a:t>;   +1</a:t>
            </a:r>
            <a:r>
              <a:rPr lang="en-US" altLang="ko-KR" sz="2400" b="1" dirty="0" smtClean="0">
                <a:solidFill>
                  <a:srgbClr val="C00000"/>
                </a:solidFill>
                <a:latin typeface="+mn-ea"/>
                <a:sym typeface="Wingdings" pitchFamily="2" charset="2"/>
              </a:rPr>
              <a:t>1</a:t>
            </a:r>
            <a:endParaRPr lang="en-US" altLang="ko-KR" sz="2400" b="1" dirty="0" smtClean="0">
              <a:solidFill>
                <a:srgbClr val="C00000"/>
              </a:solidFill>
              <a:latin typeface="+mn-ea"/>
            </a:endParaRP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public Goods() {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 //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메모리에 올리는 작업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err="1" smtClean="0">
                <a:solidFill>
                  <a:srgbClr val="C00000"/>
                </a:solidFill>
                <a:latin typeface="+mn-ea"/>
              </a:rPr>
              <a:t>this.totalCount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++;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public Goods(String name, 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int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price) {</a:t>
            </a:r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   //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메모리에 올리는 작업</a:t>
            </a:r>
          </a:p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   this.name = name;</a:t>
            </a:r>
          </a:p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   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this.price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= price;</a:t>
            </a:r>
          </a:p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   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this.totalCount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++;</a:t>
            </a:r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g/s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getName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 return name;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setName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(String name) {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 this.name = name;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getPrice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 return price;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setPrice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price) {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this.price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= price;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getTotalCount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totalCount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setTotalCount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totalCount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) {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this.totalCount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totalCount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일반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 return "Goods [name=" + name + ", price=" + price + ", </a:t>
            </a:r>
            <a:br>
              <a:rPr lang="en-US" altLang="ko-KR" b="1" dirty="0" smtClean="0">
                <a:solidFill>
                  <a:schemeClr val="tx1"/>
                </a:solidFill>
                <a:latin typeface="+mn-ea"/>
              </a:rPr>
            </a:b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           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totalCount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totalCount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+ "]";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showInfo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System.</a:t>
            </a:r>
            <a:r>
              <a:rPr lang="en-US" altLang="ko-KR" b="1" i="1" dirty="0" err="1" smtClean="0">
                <a:solidFill>
                  <a:schemeClr val="tx1"/>
                </a:solidFill>
                <a:latin typeface="+mn-ea"/>
              </a:rPr>
              <a:t>out.println</a:t>
            </a:r>
            <a:r>
              <a:rPr lang="en-US" altLang="ko-KR" b="1" i="1" dirty="0" smtClean="0">
                <a:solidFill>
                  <a:schemeClr val="tx1"/>
                </a:solidFill>
                <a:latin typeface="+mn-ea"/>
              </a:rPr>
              <a:t>("</a:t>
            </a:r>
            <a:r>
              <a:rPr lang="ko-KR" altLang="en-US" b="1" i="1" dirty="0" smtClean="0">
                <a:solidFill>
                  <a:schemeClr val="tx1"/>
                </a:solidFill>
                <a:latin typeface="+mn-ea"/>
              </a:rPr>
              <a:t>상품명</a:t>
            </a:r>
            <a:r>
              <a:rPr lang="en-US" altLang="ko-KR" b="1" i="1" dirty="0" smtClean="0">
                <a:solidFill>
                  <a:schemeClr val="tx1"/>
                </a:solidFill>
                <a:latin typeface="+mn-ea"/>
              </a:rPr>
              <a:t>: "</a:t>
            </a:r>
            <a:r>
              <a:rPr lang="ko-KR" altLang="en-US" b="1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i="1" dirty="0" smtClean="0">
                <a:solidFill>
                  <a:schemeClr val="tx1"/>
                </a:solidFill>
                <a:latin typeface="+mn-ea"/>
              </a:rPr>
              <a:t>+ name);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System.</a:t>
            </a:r>
            <a:r>
              <a:rPr lang="en-US" altLang="ko-KR" b="1" i="1" dirty="0" err="1" smtClean="0">
                <a:solidFill>
                  <a:schemeClr val="tx1"/>
                </a:solidFill>
                <a:latin typeface="+mn-ea"/>
              </a:rPr>
              <a:t>out.println</a:t>
            </a:r>
            <a:r>
              <a:rPr lang="en-US" altLang="ko-KR" b="1" i="1" dirty="0" smtClean="0">
                <a:solidFill>
                  <a:schemeClr val="tx1"/>
                </a:solidFill>
                <a:latin typeface="+mn-ea"/>
              </a:rPr>
              <a:t>("</a:t>
            </a:r>
            <a:r>
              <a:rPr lang="ko-KR" altLang="en-US" b="1" i="1" dirty="0" smtClean="0">
                <a:solidFill>
                  <a:schemeClr val="tx1"/>
                </a:solidFill>
                <a:latin typeface="+mn-ea"/>
              </a:rPr>
              <a:t>가격</a:t>
            </a:r>
            <a:r>
              <a:rPr lang="en-US" altLang="ko-KR" b="1" i="1" dirty="0" smtClean="0">
                <a:solidFill>
                  <a:schemeClr val="tx1"/>
                </a:solidFill>
                <a:latin typeface="+mn-ea"/>
              </a:rPr>
              <a:t>: "</a:t>
            </a:r>
            <a:r>
              <a:rPr lang="ko-KR" altLang="en-US" b="1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i="1" dirty="0" smtClean="0">
                <a:solidFill>
                  <a:schemeClr val="tx1"/>
                </a:solidFill>
                <a:latin typeface="+mn-ea"/>
              </a:rPr>
              <a:t>+ price);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System.</a:t>
            </a:r>
            <a:r>
              <a:rPr lang="en-US" altLang="ko-KR" b="1" i="1" dirty="0" err="1" smtClean="0">
                <a:solidFill>
                  <a:schemeClr val="tx1"/>
                </a:solidFill>
                <a:latin typeface="+mn-ea"/>
              </a:rPr>
              <a:t>out.println</a:t>
            </a:r>
            <a:r>
              <a:rPr lang="en-US" altLang="ko-KR" b="1" i="1" dirty="0" smtClean="0">
                <a:solidFill>
                  <a:schemeClr val="tx1"/>
                </a:solidFill>
                <a:latin typeface="+mn-ea"/>
              </a:rPr>
              <a:t>("");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78ED4EC-9EF8-450F-B735-4B6B9F2C00DA}"/>
              </a:ext>
            </a:extLst>
          </p:cNvPr>
          <p:cNvCxnSpPr>
            <a:cxnSpLocks/>
            <a:stCxn id="44" idx="2"/>
            <a:endCxn id="49" idx="0"/>
          </p:cNvCxnSpPr>
          <p:nvPr/>
        </p:nvCxnSpPr>
        <p:spPr>
          <a:xfrm>
            <a:off x="7260401" y="2511258"/>
            <a:ext cx="785050" cy="18815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7191520" y="4771368"/>
            <a:ext cx="8229600" cy="69865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3200" b="1" dirty="0" smtClean="0"/>
              <a:t>public static void main(String[] </a:t>
            </a:r>
            <a:r>
              <a:rPr lang="en-US" altLang="ko-KR" sz="3200" b="1" dirty="0" err="1" smtClean="0"/>
              <a:t>args</a:t>
            </a:r>
            <a:r>
              <a:rPr lang="en-US" altLang="ko-KR" sz="3200" b="1" dirty="0" smtClean="0"/>
              <a:t>) {</a:t>
            </a:r>
          </a:p>
          <a:p>
            <a:r>
              <a:rPr lang="en-US" altLang="ko-KR" sz="3200" dirty="0" smtClean="0"/>
              <a:t>       </a:t>
            </a:r>
          </a:p>
          <a:p>
            <a:r>
              <a:rPr lang="en-US" altLang="ko-KR" sz="3200" dirty="0" smtClean="0"/>
              <a:t>	Goods camera = new Goods(“</a:t>
            </a:r>
            <a:r>
              <a:rPr lang="ko-KR" altLang="en-US" sz="3200" dirty="0" smtClean="0"/>
              <a:t>니콘</a:t>
            </a:r>
            <a:r>
              <a:rPr lang="en-US" altLang="ko-KR" sz="3200" dirty="0" smtClean="0"/>
              <a:t>”, 400000);</a:t>
            </a:r>
          </a:p>
          <a:p>
            <a:r>
              <a:rPr lang="en-US" altLang="ko-KR" sz="3200" dirty="0" smtClean="0"/>
              <a:t>     </a:t>
            </a:r>
            <a:r>
              <a:rPr lang="en-US" altLang="ko-KR" sz="3200" dirty="0" err="1" smtClean="0"/>
              <a:t>System.out.println</a:t>
            </a:r>
            <a:r>
              <a:rPr lang="en-US" altLang="ko-KR" sz="3200" dirty="0" smtClean="0"/>
              <a:t>(</a:t>
            </a:r>
            <a:r>
              <a:rPr lang="en-US" altLang="ko-KR" sz="3200" dirty="0" err="1" smtClean="0"/>
              <a:t>camera.toString</a:t>
            </a:r>
            <a:r>
              <a:rPr lang="en-US" altLang="ko-KR" sz="3200" dirty="0" smtClean="0"/>
              <a:t>())</a:t>
            </a:r>
            <a:endParaRPr lang="ko-KR" altLang="en-US" sz="3200" dirty="0" smtClean="0"/>
          </a:p>
          <a:p>
            <a:endParaRPr lang="en-US" altLang="ko-KR" sz="3200" dirty="0" smtClean="0"/>
          </a:p>
          <a:p>
            <a:r>
              <a:rPr lang="en-US" altLang="ko-KR" sz="3200" dirty="0" smtClean="0"/>
              <a:t>     Goods cup = new Goods();</a:t>
            </a:r>
          </a:p>
          <a:p>
            <a:r>
              <a:rPr lang="en-US" altLang="ko-KR" sz="3200" dirty="0" smtClean="0"/>
              <a:t>     </a:t>
            </a:r>
            <a:r>
              <a:rPr lang="en-US" altLang="ko-KR" sz="3200" dirty="0" err="1" smtClean="0"/>
              <a:t>cup.setName</a:t>
            </a:r>
            <a:r>
              <a:rPr lang="en-US" altLang="ko-KR" sz="3200" dirty="0" smtClean="0"/>
              <a:t>(“</a:t>
            </a:r>
            <a:r>
              <a:rPr lang="ko-KR" altLang="en-US" sz="3200" dirty="0" err="1" smtClean="0"/>
              <a:t>머그컵</a:t>
            </a:r>
            <a:r>
              <a:rPr lang="en-US" altLang="ko-KR" sz="3200" dirty="0" smtClean="0"/>
              <a:t>”);</a:t>
            </a:r>
          </a:p>
          <a:p>
            <a:r>
              <a:rPr lang="en-US" altLang="ko-KR" sz="3200" dirty="0" smtClean="0"/>
              <a:t>     </a:t>
            </a:r>
            <a:r>
              <a:rPr lang="en-US" altLang="ko-KR" sz="3200" dirty="0" err="1" smtClean="0"/>
              <a:t>cup.setPrice</a:t>
            </a:r>
            <a:r>
              <a:rPr lang="en-US" altLang="ko-KR" sz="3200" dirty="0" smtClean="0"/>
              <a:t>(2000);</a:t>
            </a:r>
          </a:p>
          <a:p>
            <a:r>
              <a:rPr lang="en-US" altLang="ko-KR" sz="3200" dirty="0" smtClean="0"/>
              <a:t>     </a:t>
            </a:r>
            <a:r>
              <a:rPr lang="en-US" altLang="ko-KR" sz="3200" dirty="0" err="1" smtClean="0"/>
              <a:t>System.out.println</a:t>
            </a:r>
            <a:r>
              <a:rPr lang="en-US" altLang="ko-KR" sz="3200" dirty="0" smtClean="0"/>
              <a:t>(</a:t>
            </a:r>
            <a:r>
              <a:rPr lang="en-US" altLang="ko-KR" sz="3200" dirty="0" err="1" smtClean="0"/>
              <a:t>cup.toString</a:t>
            </a:r>
            <a:r>
              <a:rPr lang="en-US" altLang="ko-KR" sz="3200" dirty="0" smtClean="0"/>
              <a:t>())</a:t>
            </a:r>
          </a:p>
          <a:p>
            <a:endParaRPr lang="en-US" altLang="ko-KR" sz="3200" dirty="0" smtClean="0"/>
          </a:p>
          <a:p>
            <a:r>
              <a:rPr lang="en-US" altLang="ko-KR" sz="3200" dirty="0" smtClean="0"/>
              <a:t>     Point p01 = new Point(3,4)</a:t>
            </a:r>
          </a:p>
          <a:p>
            <a:r>
              <a:rPr lang="en-US" altLang="ko-KR" sz="3200" dirty="0" smtClean="0"/>
              <a:t>     p01.draw();</a:t>
            </a:r>
          </a:p>
          <a:p>
            <a:r>
              <a:rPr lang="en-US" altLang="ko-KR" sz="3200" dirty="0" smtClean="0"/>
              <a:t>	</a:t>
            </a:r>
            <a:endParaRPr lang="ko-KR" altLang="en-US" sz="3200" dirty="0" smtClean="0"/>
          </a:p>
          <a:p>
            <a:r>
              <a:rPr lang="en-US" altLang="ko-KR" sz="3200" dirty="0" smtClean="0"/>
              <a:t>}</a:t>
            </a:r>
            <a:endParaRPr lang="en-US" altLang="ko-KR" sz="3200" dirty="0" smtClean="0">
              <a:latin typeface="+mj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791008" y="3118922"/>
            <a:ext cx="2733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 smtClean="0">
                <a:solidFill>
                  <a:srgbClr val="C00000"/>
                </a:solidFill>
                <a:latin typeface="+mn-ea"/>
              </a:rPr>
              <a:t>int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b="1" dirty="0" err="1" smtClean="0">
                <a:solidFill>
                  <a:srgbClr val="C00000"/>
                </a:solidFill>
                <a:latin typeface="+mn-ea"/>
              </a:rPr>
              <a:t>totalCount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 =3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113647" y="400050"/>
            <a:ext cx="67446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2800" b="1" dirty="0" err="1" smtClean="0">
                <a:solidFill>
                  <a:srgbClr val="C00000"/>
                </a:solidFill>
                <a:latin typeface="+mn-ea"/>
              </a:rPr>
              <a:t>Goods.totalCount</a:t>
            </a:r>
            <a:r>
              <a:rPr lang="en-US" altLang="ko-KR" sz="2800" b="1" dirty="0" smtClean="0">
                <a:solidFill>
                  <a:srgbClr val="C00000"/>
                </a:solidFill>
                <a:latin typeface="+mn-ea"/>
              </a:rPr>
              <a:t>;</a:t>
            </a:r>
          </a:p>
        </p:txBody>
      </p:sp>
      <p:graphicFrame>
        <p:nvGraphicFramePr>
          <p:cNvPr id="39" name="표 23">
            <a:extLst>
              <a:ext uri="{FF2B5EF4-FFF2-40B4-BE49-F238E27FC236}">
                <a16:creationId xmlns:a16="http://schemas.microsoft.com/office/drawing/2014/main" xmlns="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7489988"/>
              </p:ext>
            </p:extLst>
          </p:nvPr>
        </p:nvGraphicFramePr>
        <p:xfrm>
          <a:off x="33599533" y="1143440"/>
          <a:ext cx="7119842" cy="15963201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119842">
                  <a:extLst>
                    <a:ext uri="{9D8B030D-6E8A-4147-A177-3AD203B41FA5}">
                      <a16:colId xmlns:a16="http://schemas.microsoft.com/office/drawing/2014/main" xmlns="" val="1853464418"/>
                    </a:ext>
                  </a:extLst>
                </a:gridCol>
              </a:tblGrid>
              <a:tr h="5708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Point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319614"/>
                  </a:ext>
                </a:extLst>
              </a:tr>
              <a:tr h="2226345"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name;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price;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private</a:t>
                      </a:r>
                      <a:r>
                        <a:rPr lang="en-US" altLang="ko-KR" sz="1800" b="1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3200" b="1" kern="12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ko-KR" sz="1800" b="1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800" b="1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totalCount</a:t>
                      </a:r>
                      <a:r>
                        <a:rPr lang="en-US" altLang="ko-KR" sz="1800" b="1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  <a:endParaRPr lang="en-US" altLang="ko-KR" sz="1800" b="1" kern="120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Goods() {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//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메모리에 올리는 작업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kern="120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this.totalCount</a:t>
                      </a:r>
                      <a:r>
                        <a:rPr lang="en-US" altLang="ko-KR" sz="1800" b="1" kern="12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++;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Goods(String name,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price) {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//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메모리에 올리는 작업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this.name = name;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this.price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price;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800" b="1" kern="120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this.totalCount</a:t>
                      </a:r>
                      <a:r>
                        <a:rPr lang="en-US" altLang="ko-KR" sz="1800" b="1" kern="12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++;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getName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name;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setName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name) {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this.name = name;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getPrice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price;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setPrice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price) {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this.price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price;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getTotalCount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totalCount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setTotalCount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totalCount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this.totalCount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totalCount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"Goods [name=" + name + ", price=" + price + ", </a:t>
                      </a:r>
                      <a:b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totalCount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totalCount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"]";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showInfo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1800" b="1" i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1800" b="1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800" b="1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상품명</a:t>
                      </a:r>
                      <a:r>
                        <a:rPr lang="en-US" altLang="ko-KR" sz="1800" b="1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"</a:t>
                      </a:r>
                      <a:r>
                        <a:rPr lang="ko-KR" altLang="en-US" sz="1800" b="1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name);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1800" b="1" i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1800" b="1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800" b="1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가격</a:t>
                      </a:r>
                      <a:r>
                        <a:rPr lang="en-US" altLang="ko-KR" sz="1800" b="1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"</a:t>
                      </a:r>
                      <a:r>
                        <a:rPr lang="ko-KR" altLang="en-US" sz="1800" b="1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price);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1800" b="1" i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1800" b="1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("");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71353195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32469263" y="-1837024"/>
            <a:ext cx="30757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err="1" smtClean="0">
                <a:solidFill>
                  <a:srgbClr val="C00000"/>
                </a:solidFill>
                <a:latin typeface="+mn-ea"/>
              </a:rPr>
              <a:t>Point.totalCount</a:t>
            </a:r>
            <a:r>
              <a:rPr lang="en-US" altLang="ko-KR" sz="2800" b="1" dirty="0" smtClean="0">
                <a:solidFill>
                  <a:srgbClr val="C00000"/>
                </a:solidFill>
                <a:latin typeface="+mn-ea"/>
              </a:rPr>
              <a:t>;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2293320" y="-784830"/>
            <a:ext cx="5911455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3200" b="1" dirty="0" err="1" smtClean="0"/>
              <a:t>Goods.showInfo</a:t>
            </a:r>
            <a:r>
              <a:rPr lang="en-US" altLang="ko-KR" sz="3200" b="1" dirty="0" smtClean="0"/>
              <a:t>()</a:t>
            </a:r>
          </a:p>
          <a:p>
            <a:r>
              <a:rPr lang="en-US" altLang="ko-KR" sz="3200" b="1" dirty="0" smtClean="0"/>
              <a:t>public static void </a:t>
            </a:r>
            <a:r>
              <a:rPr lang="en-US" altLang="ko-KR" sz="3200" b="1" dirty="0" err="1" smtClean="0"/>
              <a:t>showInfo</a:t>
            </a:r>
            <a:r>
              <a:rPr lang="en-US" altLang="ko-KR" sz="3200" b="1" dirty="0" smtClean="0"/>
              <a:t>() {</a:t>
            </a:r>
          </a:p>
          <a:p>
            <a:r>
              <a:rPr lang="en-US" altLang="ko-KR" sz="3200" dirty="0" smtClean="0"/>
              <a:t>}</a:t>
            </a:r>
            <a:endParaRPr lang="en-US" altLang="ko-KR" sz="3200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8733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7773F267-C960-437B-B22E-12CF51189675}"/>
              </a:ext>
            </a:extLst>
          </p:cNvPr>
          <p:cNvSpPr txBox="1"/>
          <p:nvPr/>
        </p:nvSpPr>
        <p:spPr>
          <a:xfrm>
            <a:off x="1109433" y="757891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스태틱</a:t>
            </a:r>
            <a:endParaRPr lang="ko-KR" altLang="en-US" sz="12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04384326-509D-4CC7-A952-F0B83193D85E}"/>
              </a:ext>
            </a:extLst>
          </p:cNvPr>
          <p:cNvSpPr txBox="1"/>
          <p:nvPr/>
        </p:nvSpPr>
        <p:spPr>
          <a:xfrm>
            <a:off x="1109433" y="2395960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09D6FBA9-C51F-412A-B750-D1D8434A5373}"/>
              </a:ext>
            </a:extLst>
          </p:cNvPr>
          <p:cNvSpPr txBox="1"/>
          <p:nvPr/>
        </p:nvSpPr>
        <p:spPr>
          <a:xfrm>
            <a:off x="1109433" y="4749126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힙</a:t>
            </a:r>
            <a:endParaRPr lang="ko-KR" altLang="en-US" sz="1200" b="1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1180653" y="1141573"/>
            <a:ext cx="4807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1E270FF5-FB54-42FC-AE29-E44BC959F575}"/>
              </a:ext>
            </a:extLst>
          </p:cNvPr>
          <p:cNvCxnSpPr>
            <a:cxnSpLocks/>
          </p:cNvCxnSpPr>
          <p:nvPr/>
        </p:nvCxnSpPr>
        <p:spPr>
          <a:xfrm>
            <a:off x="1148964" y="3780292"/>
            <a:ext cx="48093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표 23">
            <a:extLst>
              <a:ext uri="{FF2B5EF4-FFF2-40B4-BE49-F238E27FC236}">
                <a16:creationId xmlns:a16="http://schemas.microsoft.com/office/drawing/2014/main" xmlns="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7489988"/>
              </p:ext>
            </p:extLst>
          </p:nvPr>
        </p:nvGraphicFramePr>
        <p:xfrm>
          <a:off x="17677543" y="753142"/>
          <a:ext cx="10926032" cy="1483339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0926032">
                  <a:extLst>
                    <a:ext uri="{9D8B030D-6E8A-4147-A177-3AD203B41FA5}">
                      <a16:colId xmlns:a16="http://schemas.microsoft.com/office/drawing/2014/main" xmlns="" val="1853464418"/>
                    </a:ext>
                  </a:extLst>
                </a:gridCol>
              </a:tblGrid>
              <a:tr h="5373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Math</a:t>
                      </a:r>
                      <a:endParaRPr lang="ko-KR" altLang="en-US" sz="3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319614"/>
                  </a:ext>
                </a:extLst>
              </a:tr>
              <a:tr h="14254278">
                <a:tc>
                  <a:txBody>
                    <a:bodyPr/>
                    <a:lstStyle/>
                    <a:p>
                      <a:r>
                        <a:rPr lang="en-US" altLang="ko-KR" sz="3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3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  <a:r>
                        <a:rPr lang="en-US" altLang="ko-KR" sz="3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3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생략</a:t>
                      </a:r>
                      <a:r>
                        <a:rPr lang="en-US" altLang="ko-KR" sz="3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ko-KR" altLang="en-US" sz="3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3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32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3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32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디폴드</a:t>
                      </a:r>
                      <a:r>
                        <a:rPr lang="ko-KR" altLang="en-US" sz="3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32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ko-KR" altLang="en-US" sz="3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사용</a:t>
                      </a:r>
                      <a:r>
                        <a:rPr lang="en-US" altLang="ko-KR" sz="3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3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/*</a:t>
                      </a:r>
                    </a:p>
                    <a:p>
                      <a:r>
                        <a:rPr lang="en-US" altLang="ko-KR" sz="3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Math() {</a:t>
                      </a:r>
                    </a:p>
                    <a:p>
                      <a:r>
                        <a:rPr lang="en-US" altLang="ko-KR" sz="3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ko-KR" altLang="en-US" sz="3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ko-KR" sz="3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endParaRPr lang="ko-KR" altLang="en-US" sz="3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3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32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3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3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g/s(</a:t>
                      </a:r>
                      <a:r>
                        <a:rPr lang="ko-KR" altLang="en-US" sz="3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생략</a:t>
                      </a:r>
                      <a:r>
                        <a:rPr lang="en-US" altLang="ko-KR" sz="3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ko-KR" altLang="en-US" sz="3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3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32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3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3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3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</a:p>
                    <a:p>
                      <a:r>
                        <a:rPr lang="fr-FR" altLang="ko-KR" sz="32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int plus(int num01, int num02) {</a:t>
                      </a:r>
                    </a:p>
                    <a:p>
                      <a:r>
                        <a:rPr lang="en-US" altLang="ko-KR" sz="32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32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32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sum = num01+num02;</a:t>
                      </a:r>
                    </a:p>
                    <a:p>
                      <a:r>
                        <a:rPr lang="en-US" altLang="ko-KR" sz="32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sum;</a:t>
                      </a:r>
                    </a:p>
                    <a:p>
                      <a:r>
                        <a:rPr lang="en-US" altLang="ko-KR" sz="3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3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71353195"/>
                  </a:ext>
                </a:extLst>
              </a:tr>
            </a:tbl>
          </a:graphicData>
        </a:graphic>
      </p:graphicFrame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A9079631-0760-4464-B09C-B4416253F04C}"/>
              </a:ext>
            </a:extLst>
          </p:cNvPr>
          <p:cNvSpPr txBox="1"/>
          <p:nvPr/>
        </p:nvSpPr>
        <p:spPr>
          <a:xfrm>
            <a:off x="3125753" y="4281715"/>
            <a:ext cx="1576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Math</a:t>
            </a:r>
            <a:endParaRPr lang="ko-KR" altLang="en-US" sz="2800" b="1" dirty="0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xmlns="" id="{C78ED4EC-9EF8-450F-B735-4B6B9F2C00DA}"/>
              </a:ext>
            </a:extLst>
          </p:cNvPr>
          <p:cNvCxnSpPr>
            <a:cxnSpLocks/>
            <a:stCxn id="129" idx="2"/>
            <a:endCxn id="131" idx="0"/>
          </p:cNvCxnSpPr>
          <p:nvPr/>
        </p:nvCxnSpPr>
        <p:spPr>
          <a:xfrm flipH="1">
            <a:off x="2444751" y="2511258"/>
            <a:ext cx="1158050" cy="18815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xmlns="" id="{02FC176B-9E0B-41AF-B577-D03EC2C9B8A7}"/>
              </a:ext>
            </a:extLst>
          </p:cNvPr>
          <p:cNvSpPr/>
          <p:nvPr/>
        </p:nvSpPr>
        <p:spPr>
          <a:xfrm>
            <a:off x="3074760" y="2126144"/>
            <a:ext cx="1056081" cy="38511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0x222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0EF50040-46D7-415F-BEC4-62CF4B66C682}"/>
              </a:ext>
            </a:extLst>
          </p:cNvPr>
          <p:cNvSpPr txBox="1"/>
          <p:nvPr/>
        </p:nvSpPr>
        <p:spPr>
          <a:xfrm>
            <a:off x="2057401" y="4392784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0x222</a:t>
            </a:r>
            <a:endParaRPr lang="ko-KR" altLang="en-US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1875123" y="1536672"/>
            <a:ext cx="2925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Math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math</a:t>
            </a:r>
            <a:endParaRPr lang="ko-KR" altLang="en-US" sz="3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22640259" y="0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하드디스크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992474" y="0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메모리</a:t>
            </a:r>
            <a:endParaRPr lang="ko-KR" altLang="en-US" sz="1400" dirty="0"/>
          </a:p>
        </p:txBody>
      </p:sp>
      <p:sp>
        <p:nvSpPr>
          <p:cNvPr id="29" name="사각형: 둥근 모서리 129">
            <a:extLst>
              <a:ext uri="{FF2B5EF4-FFF2-40B4-BE49-F238E27FC236}">
                <a16:creationId xmlns:a16="http://schemas.microsoft.com/office/drawing/2014/main" xmlns="" id="{7AA90E3F-9787-4E97-B517-53C8687B216C}"/>
              </a:ext>
            </a:extLst>
          </p:cNvPr>
          <p:cNvSpPr/>
          <p:nvPr/>
        </p:nvSpPr>
        <p:spPr>
          <a:xfrm>
            <a:off x="2269494" y="4819063"/>
            <a:ext cx="6817356" cy="11182937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필드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생략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endParaRPr lang="ko-KR" altLang="en-US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생성자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디폴드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생성자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사용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- g/s(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생략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endParaRPr lang="ko-KR" altLang="en-US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일반</a:t>
            </a:r>
          </a:p>
          <a:p>
            <a:r>
              <a:rPr lang="fr-FR" altLang="ko-KR" sz="2400" b="1" dirty="0" smtClean="0">
                <a:solidFill>
                  <a:schemeClr val="tx1"/>
                </a:solidFill>
                <a:latin typeface="+mn-ea"/>
              </a:rPr>
              <a:t>public int plus(int num01, int num02) {</a:t>
            </a:r>
          </a:p>
          <a:p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400" b="1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 sum = num01+num02;</a:t>
            </a:r>
          </a:p>
          <a:p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    return sum;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}</a:t>
            </a:r>
            <a:endParaRPr lang="ko-KR" altLang="en-US" sz="2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16383000" y="0"/>
            <a:ext cx="0" cy="14801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32888016" y="0"/>
          <a:ext cx="3111722" cy="316992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111722"/>
              </a:tblGrid>
              <a:tr h="1475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클래스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26345">
                <a:tc>
                  <a:txBody>
                    <a:bodyPr/>
                    <a:lstStyle/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this()</a:t>
                      </a:r>
                    </a:p>
                    <a:p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 getter/setter</a:t>
                      </a:r>
                    </a:p>
                    <a:p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-  </a:t>
                      </a:r>
                      <a:r>
                        <a:rPr lang="ko-KR" altLang="en-US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9248284" y="785297"/>
            <a:ext cx="610147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 smtClean="0"/>
              <a:t>Math </a:t>
            </a:r>
            <a:r>
              <a:rPr lang="en-US" altLang="ko-KR" sz="4000" u="sng" dirty="0" err="1" smtClean="0"/>
              <a:t>math</a:t>
            </a:r>
            <a:r>
              <a:rPr lang="en-US" altLang="ko-KR" sz="4000" u="sng" dirty="0" smtClean="0"/>
              <a:t> = </a:t>
            </a:r>
            <a:r>
              <a:rPr lang="en-US" altLang="ko-KR" sz="4000" b="1" u="sng" dirty="0" smtClean="0"/>
              <a:t>new Math();</a:t>
            </a:r>
          </a:p>
          <a:p>
            <a:endParaRPr lang="en-US" altLang="ko-KR" sz="4000" b="1" u="sng" dirty="0" smtClean="0"/>
          </a:p>
          <a:p>
            <a:r>
              <a:rPr lang="en-US" altLang="ko-KR" sz="4000" b="1" u="sng" dirty="0" err="1" smtClean="0"/>
              <a:t>println</a:t>
            </a:r>
            <a:r>
              <a:rPr lang="en-US" altLang="ko-KR" sz="4000" b="1" u="sng" dirty="0" smtClean="0"/>
              <a:t>(</a:t>
            </a:r>
            <a:r>
              <a:rPr lang="en-US" altLang="ko-KR" sz="4000" b="1" u="sng" dirty="0" err="1" smtClean="0"/>
              <a:t>math.plus</a:t>
            </a:r>
            <a:r>
              <a:rPr lang="en-US" altLang="ko-KR" sz="4000" b="1" u="sng" dirty="0" smtClean="0"/>
              <a:t>(3.2, 2.7));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768733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7773F267-C960-437B-B22E-12CF51189675}"/>
              </a:ext>
            </a:extLst>
          </p:cNvPr>
          <p:cNvSpPr txBox="1"/>
          <p:nvPr/>
        </p:nvSpPr>
        <p:spPr>
          <a:xfrm>
            <a:off x="1109433" y="757891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스태틱</a:t>
            </a:r>
            <a:endParaRPr lang="ko-KR" altLang="en-US" sz="12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04384326-509D-4CC7-A952-F0B83193D85E}"/>
              </a:ext>
            </a:extLst>
          </p:cNvPr>
          <p:cNvSpPr txBox="1"/>
          <p:nvPr/>
        </p:nvSpPr>
        <p:spPr>
          <a:xfrm>
            <a:off x="1109433" y="2395960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09D6FBA9-C51F-412A-B750-D1D8434A5373}"/>
              </a:ext>
            </a:extLst>
          </p:cNvPr>
          <p:cNvSpPr txBox="1"/>
          <p:nvPr/>
        </p:nvSpPr>
        <p:spPr>
          <a:xfrm>
            <a:off x="1109433" y="4749126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힙</a:t>
            </a:r>
            <a:endParaRPr lang="ko-KR" altLang="en-US" sz="1200" b="1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1180653" y="1141573"/>
            <a:ext cx="4807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1E270FF5-FB54-42FC-AE29-E44BC959F575}"/>
              </a:ext>
            </a:extLst>
          </p:cNvPr>
          <p:cNvCxnSpPr>
            <a:cxnSpLocks/>
          </p:cNvCxnSpPr>
          <p:nvPr/>
        </p:nvCxnSpPr>
        <p:spPr>
          <a:xfrm>
            <a:off x="1148964" y="3780292"/>
            <a:ext cx="48093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62">
            <a:extLst>
              <a:ext uri="{FF2B5EF4-FFF2-40B4-BE49-F238E27FC236}">
                <a16:creationId xmlns:a16="http://schemas.microsoft.com/office/drawing/2014/main" xmlns="" id="{3B5D488B-0853-4A0E-9A65-3DA055A8E6FE}"/>
              </a:ext>
            </a:extLst>
          </p:cNvPr>
          <p:cNvSpPr/>
          <p:nvPr/>
        </p:nvSpPr>
        <p:spPr>
          <a:xfrm>
            <a:off x="33751353" y="9748426"/>
            <a:ext cx="1180530" cy="915629"/>
          </a:xfrm>
          <a:custGeom>
            <a:avLst/>
            <a:gdLst>
              <a:gd name="connsiteX0" fmla="*/ 0 w 672530"/>
              <a:gd name="connsiteY0" fmla="*/ 0 h 277000"/>
              <a:gd name="connsiteX1" fmla="*/ 672530 w 672530"/>
              <a:gd name="connsiteY1" fmla="*/ 0 h 277000"/>
              <a:gd name="connsiteX2" fmla="*/ 672530 w 672530"/>
              <a:gd name="connsiteY2" fmla="*/ 277000 h 277000"/>
              <a:gd name="connsiteX3" fmla="*/ 0 w 672530"/>
              <a:gd name="connsiteY3" fmla="*/ 277000 h 277000"/>
              <a:gd name="connsiteX4" fmla="*/ 0 w 672530"/>
              <a:gd name="connsiteY4" fmla="*/ 0 h 277000"/>
              <a:gd name="connsiteX0" fmla="*/ 0 w 1180530"/>
              <a:gd name="connsiteY0" fmla="*/ 0 h 915629"/>
              <a:gd name="connsiteX1" fmla="*/ 672530 w 1180530"/>
              <a:gd name="connsiteY1" fmla="*/ 0 h 915629"/>
              <a:gd name="connsiteX2" fmla="*/ 1180530 w 1180530"/>
              <a:gd name="connsiteY2" fmla="*/ 915629 h 915629"/>
              <a:gd name="connsiteX3" fmla="*/ 0 w 1180530"/>
              <a:gd name="connsiteY3" fmla="*/ 277000 h 915629"/>
              <a:gd name="connsiteX4" fmla="*/ 0 w 1180530"/>
              <a:gd name="connsiteY4" fmla="*/ 0 h 915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530" h="915629">
                <a:moveTo>
                  <a:pt x="0" y="0"/>
                </a:moveTo>
                <a:lnTo>
                  <a:pt x="672530" y="0"/>
                </a:lnTo>
                <a:lnTo>
                  <a:pt x="1180530" y="915629"/>
                </a:lnTo>
                <a:lnTo>
                  <a:pt x="0" y="277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18" name="표 23">
            <a:extLst>
              <a:ext uri="{FF2B5EF4-FFF2-40B4-BE49-F238E27FC236}">
                <a16:creationId xmlns:a16="http://schemas.microsoft.com/office/drawing/2014/main" xmlns="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7489988"/>
              </p:ext>
            </p:extLst>
          </p:nvPr>
        </p:nvGraphicFramePr>
        <p:xfrm>
          <a:off x="24192643" y="695992"/>
          <a:ext cx="7119842" cy="398261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119842">
                  <a:extLst>
                    <a:ext uri="{9D8B030D-6E8A-4147-A177-3AD203B41FA5}">
                      <a16:colId xmlns:a16="http://schemas.microsoft.com/office/drawing/2014/main" xmlns="" val="1853464418"/>
                    </a:ext>
                  </a:extLst>
                </a:gridCol>
              </a:tblGrid>
              <a:tr h="5373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Goods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319614"/>
                  </a:ext>
                </a:extLst>
              </a:tr>
              <a:tr h="34071961">
                <a:tc>
                  <a:txBody>
                    <a:bodyPr/>
                    <a:lstStyle/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title;</a:t>
                      </a: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artist;</a:t>
                      </a: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album;</a:t>
                      </a: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composer;</a:t>
                      </a: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year;</a:t>
                      </a: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track;</a:t>
                      </a:r>
                    </a:p>
                    <a:p>
                      <a:endParaRPr lang="ko-KR" alt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ko-KR" alt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Song() {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</a:t>
                      </a:r>
                      <a:r>
                        <a:rPr lang="ko-KR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메모리에 올리는 일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24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2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("Song(0)");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1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public Song(String title, String artist, String album, String composer, String year) {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   //</a:t>
                      </a:r>
                      <a:r>
                        <a:rPr lang="ko-KR" altLang="en-US" sz="2400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메모리에 올리는 일</a:t>
                      </a:r>
                    </a:p>
                    <a:p>
                      <a:r>
                        <a:rPr lang="en-US" altLang="ko-KR" sz="2400" b="1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2400" b="1" kern="1200" dirty="0" err="1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this.title</a:t>
                      </a:r>
                      <a:r>
                        <a:rPr lang="en-US" altLang="ko-KR" sz="2400" b="1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= title;</a:t>
                      </a:r>
                    </a:p>
                    <a:p>
                      <a:r>
                        <a:rPr lang="en-US" altLang="ko-KR" sz="2400" b="1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2400" b="1" kern="1200" dirty="0" err="1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this.artist</a:t>
                      </a:r>
                      <a:r>
                        <a:rPr lang="en-US" altLang="ko-KR" sz="2400" b="1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= artist;</a:t>
                      </a:r>
                    </a:p>
                    <a:p>
                      <a:r>
                        <a:rPr lang="en-US" altLang="ko-KR" sz="2400" b="1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2400" b="1" kern="1200" dirty="0" err="1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this.album</a:t>
                      </a:r>
                      <a:r>
                        <a:rPr lang="en-US" altLang="ko-KR" sz="2400" b="1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= album;</a:t>
                      </a:r>
                    </a:p>
                    <a:p>
                      <a:endParaRPr lang="ko-KR" altLang="en-US" sz="2400" kern="120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   //</a:t>
                      </a:r>
                      <a:r>
                        <a:rPr lang="ko-KR" altLang="en-US" sz="2400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작곡가 이름이 최대 </a:t>
                      </a:r>
                      <a:r>
                        <a:rPr lang="en-US" altLang="ko-KR" sz="2400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2400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글자 까지만 입력  코드</a:t>
                      </a:r>
                      <a:r>
                        <a:rPr lang="en-US" altLang="ko-KR" sz="2400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:100</a:t>
                      </a:r>
                      <a:r>
                        <a:rPr lang="ko-KR" altLang="en-US" sz="2400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줄</a:t>
                      </a:r>
                    </a:p>
                    <a:p>
                      <a:r>
                        <a:rPr lang="en-US" altLang="ko-KR" sz="2400" b="1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2400" b="1" kern="1200" dirty="0" err="1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this.composer</a:t>
                      </a:r>
                      <a:r>
                        <a:rPr lang="en-US" altLang="ko-KR" sz="2400" b="1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= composer;</a:t>
                      </a:r>
                    </a:p>
                    <a:p>
                      <a:endParaRPr lang="ko-KR" altLang="en-US" sz="2400" kern="120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  //</a:t>
                      </a:r>
                      <a:r>
                        <a:rPr lang="ko-KR" altLang="en-US" sz="2400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년도 </a:t>
                      </a:r>
                      <a:r>
                        <a:rPr lang="en-US" altLang="ko-KR" sz="2400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  <a:r>
                        <a:rPr lang="ko-KR" altLang="en-US" sz="2400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년 이후 년도 들어오면 </a:t>
                      </a:r>
                      <a:r>
                        <a:rPr lang="en-US" altLang="ko-KR" sz="2400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  <a:r>
                        <a:rPr lang="ko-KR" altLang="en-US" sz="2400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으로 처리      </a:t>
                      </a:r>
                      <a:r>
                        <a:rPr lang="en-US" altLang="ko-KR" sz="2400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2023 --&gt;2021   </a:t>
                      </a:r>
                      <a:r>
                        <a:rPr lang="ko-KR" altLang="en-US" sz="2400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r>
                        <a:rPr lang="en-US" altLang="ko-KR" sz="2400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:200</a:t>
                      </a:r>
                      <a:r>
                        <a:rPr lang="ko-KR" altLang="en-US" sz="2400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줄</a:t>
                      </a:r>
                    </a:p>
                    <a:p>
                      <a:r>
                        <a:rPr lang="en-US" altLang="ko-KR" sz="2400" b="1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2400" b="1" kern="1200" dirty="0" err="1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this.year</a:t>
                      </a:r>
                      <a:r>
                        <a:rPr lang="en-US" altLang="ko-KR" sz="2400" b="1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= year;</a:t>
                      </a:r>
                    </a:p>
                    <a:p>
                      <a:endParaRPr lang="ko-KR" altLang="en-US" sz="2400" kern="120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2400" kern="1200" dirty="0" err="1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2400" b="1" i="1" kern="1200" dirty="0" err="1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2400" b="1" i="1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("Song(5)");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ko-KR" alt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Song(String title, String artist, String album, String composer, String year, 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track) {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</a:t>
                      </a:r>
                      <a:r>
                        <a:rPr lang="ko-KR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올리는 일</a:t>
                      </a:r>
                    </a:p>
                    <a:p>
                      <a:r>
                        <a:rPr lang="en-US" altLang="ko-KR" sz="2800" b="1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   this(title, artist, album, composer, year);</a:t>
                      </a:r>
                    </a:p>
                    <a:p>
                      <a:endParaRPr lang="ko-KR" alt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this.track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track;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24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out.</a:t>
                      </a:r>
                      <a:r>
                        <a:rPr lang="en-US" altLang="ko-KR" sz="2400" b="1" i="1" u="sng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println</a:t>
                      </a:r>
                      <a:r>
                        <a:rPr lang="en-US" altLang="ko-KR" sz="2400" b="1" i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("Song(6)");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ko-KR" alt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g/s</a:t>
                      </a: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getTitle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this.title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setTitle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(String title) {</a:t>
                      </a: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this.title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title;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getArtist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artist;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setArtist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(String artist) {</a:t>
                      </a:r>
                    </a:p>
                    <a:p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this.artist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artist;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getAlbum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album;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setAlbum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(String album) {</a:t>
                      </a:r>
                    </a:p>
                    <a:p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this.album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album;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getComposer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composer;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setComposer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(String composer) {</a:t>
                      </a:r>
                    </a:p>
                    <a:p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this.composer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composer;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getYear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year;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setYear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(String year) {</a:t>
                      </a:r>
                    </a:p>
                    <a:p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this.year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year;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getTrack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track;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setTrack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track) {</a:t>
                      </a:r>
                    </a:p>
                    <a:p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this.track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track;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ko-KR" alt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일반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"Song [title=" + title + ", artist=" + artist + ", album=" + album + ", composer=" + composer + ", year="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year + ", track=" + track + "]";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showInfo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24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2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(artist+", "+title+"("+album+", "+year+", "+ track+"</a:t>
                      </a:r>
                      <a:r>
                        <a:rPr lang="ko-KR" altLang="en-US" sz="2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 </a:t>
                      </a:r>
                      <a:r>
                        <a:rPr lang="en-US" altLang="ko-KR" sz="2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track, "+composer+" </a:t>
                      </a:r>
                      <a:r>
                        <a:rPr lang="ko-KR" altLang="en-US" sz="2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작곡</a:t>
                      </a:r>
                      <a:r>
                        <a:rPr lang="en-US" altLang="ko-KR" sz="2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)");                   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en-US" sz="2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71353195"/>
                  </a:ext>
                </a:extLst>
              </a:tr>
            </a:tbl>
          </a:graphicData>
        </a:graphic>
      </p:graphicFrame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A9079631-0760-4464-B09C-B4416253F04C}"/>
              </a:ext>
            </a:extLst>
          </p:cNvPr>
          <p:cNvSpPr txBox="1"/>
          <p:nvPr/>
        </p:nvSpPr>
        <p:spPr>
          <a:xfrm>
            <a:off x="3211478" y="4338865"/>
            <a:ext cx="1576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Song</a:t>
            </a:r>
            <a:endParaRPr lang="ko-KR" altLang="en-US" sz="2800" b="1" dirty="0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xmlns="" id="{C78ED4EC-9EF8-450F-B735-4B6B9F2C00DA}"/>
              </a:ext>
            </a:extLst>
          </p:cNvPr>
          <p:cNvCxnSpPr>
            <a:cxnSpLocks/>
            <a:stCxn id="129" idx="2"/>
            <a:endCxn id="131" idx="0"/>
          </p:cNvCxnSpPr>
          <p:nvPr/>
        </p:nvCxnSpPr>
        <p:spPr>
          <a:xfrm flipH="1">
            <a:off x="2444751" y="2511258"/>
            <a:ext cx="1158050" cy="18815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xmlns="" id="{02FC176B-9E0B-41AF-B577-D03EC2C9B8A7}"/>
              </a:ext>
            </a:extLst>
          </p:cNvPr>
          <p:cNvSpPr/>
          <p:nvPr/>
        </p:nvSpPr>
        <p:spPr>
          <a:xfrm>
            <a:off x="3074760" y="2126144"/>
            <a:ext cx="1056081" cy="38511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0x222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0EF50040-46D7-415F-BEC4-62CF4B66C682}"/>
              </a:ext>
            </a:extLst>
          </p:cNvPr>
          <p:cNvSpPr txBox="1"/>
          <p:nvPr/>
        </p:nvSpPr>
        <p:spPr>
          <a:xfrm>
            <a:off x="2057401" y="4392784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0x222</a:t>
            </a:r>
            <a:endParaRPr lang="ko-KR" altLang="en-US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1875123" y="1536672"/>
            <a:ext cx="2925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Song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s02</a:t>
            </a:r>
            <a:endParaRPr lang="ko-KR" altLang="en-US" sz="3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22640259" y="0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하드디스크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992474" y="0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메모리</a:t>
            </a:r>
            <a:endParaRPr lang="ko-KR" altLang="en-US" sz="1400" dirty="0"/>
          </a:p>
        </p:txBody>
      </p:sp>
      <p:sp>
        <p:nvSpPr>
          <p:cNvPr id="29" name="사각형: 둥근 모서리 129">
            <a:extLst>
              <a:ext uri="{FF2B5EF4-FFF2-40B4-BE49-F238E27FC236}">
                <a16:creationId xmlns:a16="http://schemas.microsoft.com/office/drawing/2014/main" xmlns="" id="{7AA90E3F-9787-4E97-B517-53C8687B216C}"/>
              </a:ext>
            </a:extLst>
          </p:cNvPr>
          <p:cNvSpPr/>
          <p:nvPr/>
        </p:nvSpPr>
        <p:spPr>
          <a:xfrm>
            <a:off x="2155194" y="4819063"/>
            <a:ext cx="4774995" cy="30274125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//</a:t>
            </a:r>
            <a:r>
              <a:rPr lang="ko-KR" altLang="en-US" dirty="0" smtClean="0">
                <a:solidFill>
                  <a:schemeClr val="tx1"/>
                </a:solidFill>
              </a:rPr>
              <a:t>필드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private String title;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private String artist;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private String album;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private String composer;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private String year;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private 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</a:rPr>
              <a:t> track;</a:t>
            </a:r>
          </a:p>
          <a:p>
            <a:endParaRPr lang="ko-KR" altLang="en-US" dirty="0" smtClean="0">
              <a:solidFill>
                <a:schemeClr val="tx1"/>
              </a:solidFill>
            </a:endParaRPr>
          </a:p>
          <a:p>
            <a:endParaRPr lang="ko-KR" altLang="en-US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//</a:t>
            </a:r>
            <a:r>
              <a:rPr lang="ko-KR" altLang="en-US" dirty="0" err="1" smtClean="0">
                <a:solidFill>
                  <a:schemeClr val="tx1"/>
                </a:solidFill>
              </a:rPr>
              <a:t>생성자</a:t>
            </a:r>
            <a:endParaRPr lang="ko-KR" altLang="en-US" dirty="0" smtClean="0">
              <a:solidFill>
                <a:schemeClr val="tx1"/>
              </a:solidFill>
            </a:endParaRPr>
          </a:p>
          <a:p>
            <a:endParaRPr lang="ko-KR" altLang="en-US" dirty="0" smtClean="0">
              <a:solidFill>
                <a:schemeClr val="tx1"/>
              </a:solidFill>
            </a:endParaRPr>
          </a:p>
          <a:p>
            <a:endParaRPr lang="ko-KR" altLang="en-US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//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 g/s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public String </a:t>
            </a:r>
            <a:r>
              <a:rPr lang="en-US" altLang="ko-KR" b="1" dirty="0" err="1" smtClean="0">
                <a:solidFill>
                  <a:schemeClr val="tx1"/>
                </a:solidFill>
              </a:rPr>
              <a:t>getTitle</a:t>
            </a:r>
            <a:r>
              <a:rPr lang="en-US" altLang="ko-KR" b="1" dirty="0" smtClean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return </a:t>
            </a:r>
            <a:r>
              <a:rPr lang="en-US" altLang="ko-KR" b="1" dirty="0" err="1" smtClean="0">
                <a:solidFill>
                  <a:schemeClr val="tx1"/>
                </a:solidFill>
              </a:rPr>
              <a:t>this.title</a:t>
            </a:r>
            <a:r>
              <a:rPr lang="en-US" altLang="ko-KR" b="1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public void </a:t>
            </a:r>
            <a:r>
              <a:rPr lang="en-US" altLang="ko-KR" b="1" dirty="0" err="1" smtClean="0">
                <a:solidFill>
                  <a:schemeClr val="tx1"/>
                </a:solidFill>
              </a:rPr>
              <a:t>setTitle</a:t>
            </a:r>
            <a:r>
              <a:rPr lang="en-US" altLang="ko-KR" b="1" dirty="0" smtClean="0">
                <a:solidFill>
                  <a:schemeClr val="tx1"/>
                </a:solidFill>
              </a:rPr>
              <a:t>(String title) {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this.title</a:t>
            </a:r>
            <a:r>
              <a:rPr lang="en-US" altLang="ko-KR" b="1" dirty="0" smtClean="0">
                <a:solidFill>
                  <a:schemeClr val="tx1"/>
                </a:solidFill>
              </a:rPr>
              <a:t> = title;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public String </a:t>
            </a:r>
            <a:r>
              <a:rPr lang="en-US" altLang="ko-KR" b="1" dirty="0" err="1" smtClean="0">
                <a:solidFill>
                  <a:schemeClr val="tx1"/>
                </a:solidFill>
              </a:rPr>
              <a:t>getArtist</a:t>
            </a:r>
            <a:r>
              <a:rPr lang="en-US" altLang="ko-KR" b="1" dirty="0" smtClean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return artist;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public void </a:t>
            </a:r>
            <a:r>
              <a:rPr lang="en-US" altLang="ko-KR" b="1" dirty="0" err="1" smtClean="0">
                <a:solidFill>
                  <a:schemeClr val="tx1"/>
                </a:solidFill>
              </a:rPr>
              <a:t>setArtist</a:t>
            </a:r>
            <a:r>
              <a:rPr lang="en-US" altLang="ko-KR" b="1" dirty="0" smtClean="0">
                <a:solidFill>
                  <a:schemeClr val="tx1"/>
                </a:solidFill>
              </a:rPr>
              <a:t>(String artist) {</a:t>
            </a:r>
          </a:p>
          <a:p>
            <a:r>
              <a:rPr lang="en-US" altLang="ko-KR" b="1" dirty="0" err="1" smtClean="0">
                <a:solidFill>
                  <a:schemeClr val="tx1"/>
                </a:solidFill>
              </a:rPr>
              <a:t>this.artist</a:t>
            </a:r>
            <a:r>
              <a:rPr lang="en-US" altLang="ko-KR" b="1" dirty="0" smtClean="0">
                <a:solidFill>
                  <a:schemeClr val="tx1"/>
                </a:solidFill>
              </a:rPr>
              <a:t> = artist;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public String </a:t>
            </a:r>
            <a:r>
              <a:rPr lang="en-US" altLang="ko-KR" b="1" dirty="0" err="1" smtClean="0">
                <a:solidFill>
                  <a:schemeClr val="tx1"/>
                </a:solidFill>
              </a:rPr>
              <a:t>getAlbum</a:t>
            </a:r>
            <a:r>
              <a:rPr lang="en-US" altLang="ko-KR" b="1" dirty="0" smtClean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return album;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public void </a:t>
            </a:r>
            <a:r>
              <a:rPr lang="en-US" altLang="ko-KR" b="1" dirty="0" err="1" smtClean="0">
                <a:solidFill>
                  <a:schemeClr val="tx1"/>
                </a:solidFill>
              </a:rPr>
              <a:t>setAlbum</a:t>
            </a:r>
            <a:r>
              <a:rPr lang="en-US" altLang="ko-KR" b="1" dirty="0" smtClean="0">
                <a:solidFill>
                  <a:schemeClr val="tx1"/>
                </a:solidFill>
              </a:rPr>
              <a:t>(String album) {</a:t>
            </a:r>
          </a:p>
          <a:p>
            <a:r>
              <a:rPr lang="en-US" altLang="ko-KR" b="1" dirty="0" err="1" smtClean="0">
                <a:solidFill>
                  <a:schemeClr val="tx1"/>
                </a:solidFill>
              </a:rPr>
              <a:t>this.album</a:t>
            </a:r>
            <a:r>
              <a:rPr lang="en-US" altLang="ko-KR" b="1" dirty="0" smtClean="0">
                <a:solidFill>
                  <a:schemeClr val="tx1"/>
                </a:solidFill>
              </a:rPr>
              <a:t> = album;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public String </a:t>
            </a:r>
            <a:r>
              <a:rPr lang="en-US" altLang="ko-KR" b="1" dirty="0" err="1" smtClean="0">
                <a:solidFill>
                  <a:schemeClr val="tx1"/>
                </a:solidFill>
              </a:rPr>
              <a:t>getComposer</a:t>
            </a:r>
            <a:r>
              <a:rPr lang="en-US" altLang="ko-KR" b="1" dirty="0" smtClean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return composer;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public void </a:t>
            </a:r>
            <a:r>
              <a:rPr lang="en-US" altLang="ko-KR" b="1" dirty="0" err="1" smtClean="0">
                <a:solidFill>
                  <a:schemeClr val="tx1"/>
                </a:solidFill>
              </a:rPr>
              <a:t>setComposer</a:t>
            </a:r>
            <a:r>
              <a:rPr lang="en-US" altLang="ko-KR" b="1" dirty="0" smtClean="0">
                <a:solidFill>
                  <a:schemeClr val="tx1"/>
                </a:solidFill>
              </a:rPr>
              <a:t>(String composer) {</a:t>
            </a:r>
          </a:p>
          <a:p>
            <a:r>
              <a:rPr lang="en-US" altLang="ko-KR" b="1" dirty="0" err="1" smtClean="0">
                <a:solidFill>
                  <a:schemeClr val="tx1"/>
                </a:solidFill>
              </a:rPr>
              <a:t>this.composer</a:t>
            </a:r>
            <a:r>
              <a:rPr lang="en-US" altLang="ko-KR" b="1" dirty="0" smtClean="0">
                <a:solidFill>
                  <a:schemeClr val="tx1"/>
                </a:solidFill>
              </a:rPr>
              <a:t> = composer;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public String </a:t>
            </a:r>
            <a:r>
              <a:rPr lang="en-US" altLang="ko-KR" b="1" dirty="0" err="1" smtClean="0">
                <a:solidFill>
                  <a:schemeClr val="tx1"/>
                </a:solidFill>
              </a:rPr>
              <a:t>getYear</a:t>
            </a:r>
            <a:r>
              <a:rPr lang="en-US" altLang="ko-KR" b="1" dirty="0" smtClean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return year;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public void </a:t>
            </a:r>
            <a:r>
              <a:rPr lang="en-US" altLang="ko-KR" b="1" dirty="0" err="1" smtClean="0">
                <a:solidFill>
                  <a:schemeClr val="tx1"/>
                </a:solidFill>
              </a:rPr>
              <a:t>setYear</a:t>
            </a:r>
            <a:r>
              <a:rPr lang="en-US" altLang="ko-KR" b="1" dirty="0" smtClean="0">
                <a:solidFill>
                  <a:schemeClr val="tx1"/>
                </a:solidFill>
              </a:rPr>
              <a:t>(String year) {</a:t>
            </a:r>
          </a:p>
          <a:p>
            <a:r>
              <a:rPr lang="en-US" altLang="ko-KR" b="1" dirty="0" err="1" smtClean="0">
                <a:solidFill>
                  <a:schemeClr val="tx1"/>
                </a:solidFill>
              </a:rPr>
              <a:t>this.year</a:t>
            </a:r>
            <a:r>
              <a:rPr lang="en-US" altLang="ko-KR" b="1" dirty="0" smtClean="0">
                <a:solidFill>
                  <a:schemeClr val="tx1"/>
                </a:solidFill>
              </a:rPr>
              <a:t> = year;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public 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getTrack</a:t>
            </a:r>
            <a:r>
              <a:rPr lang="en-US" altLang="ko-KR" b="1" dirty="0" smtClean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return track;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public void </a:t>
            </a:r>
            <a:r>
              <a:rPr lang="en-US" altLang="ko-KR" b="1" dirty="0" err="1" smtClean="0">
                <a:solidFill>
                  <a:schemeClr val="tx1"/>
                </a:solidFill>
              </a:rPr>
              <a:t>setTrack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</a:rPr>
              <a:t> track) {</a:t>
            </a:r>
          </a:p>
          <a:p>
            <a:r>
              <a:rPr lang="en-US" altLang="ko-KR" b="1" dirty="0" err="1" smtClean="0">
                <a:solidFill>
                  <a:schemeClr val="tx1"/>
                </a:solidFill>
              </a:rPr>
              <a:t>this.track</a:t>
            </a:r>
            <a:r>
              <a:rPr lang="en-US" altLang="ko-KR" b="1" dirty="0" smtClean="0">
                <a:solidFill>
                  <a:schemeClr val="tx1"/>
                </a:solidFill>
              </a:rPr>
              <a:t> = track;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</a:endParaRPr>
          </a:p>
          <a:p>
            <a:endParaRPr lang="ko-KR" altLang="en-US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//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일반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@Override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public String </a:t>
            </a:r>
            <a:r>
              <a:rPr lang="en-US" altLang="ko-KR" b="1" dirty="0" err="1" smtClean="0">
                <a:solidFill>
                  <a:schemeClr val="tx1"/>
                </a:solidFill>
              </a:rPr>
              <a:t>toString</a:t>
            </a:r>
            <a:r>
              <a:rPr lang="en-US" altLang="ko-KR" b="1" dirty="0" smtClean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return "Song [title=" + title + ", artist=" + artist + ", album=" + album + ", composer=" + composer + ", year="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+ year + ", track=" + track + "]";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public void </a:t>
            </a:r>
            <a:r>
              <a:rPr lang="en-US" altLang="ko-KR" b="1" dirty="0" err="1" smtClean="0">
                <a:solidFill>
                  <a:schemeClr val="tx1"/>
                </a:solidFill>
              </a:rPr>
              <a:t>showInfo</a:t>
            </a:r>
            <a:r>
              <a:rPr lang="en-US" altLang="ko-KR" b="1" dirty="0" smtClean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System.</a:t>
            </a:r>
            <a:r>
              <a:rPr lang="en-US" altLang="ko-KR" b="1" i="1" dirty="0" err="1" smtClean="0">
                <a:solidFill>
                  <a:schemeClr val="tx1"/>
                </a:solidFill>
              </a:rPr>
              <a:t>out.println</a:t>
            </a:r>
            <a:r>
              <a:rPr lang="en-US" altLang="ko-KR" b="1" i="1" dirty="0" smtClean="0">
                <a:solidFill>
                  <a:schemeClr val="tx1"/>
                </a:solidFill>
              </a:rPr>
              <a:t>(artist+", "+title+"("+album+", "+year+", "+ track+"</a:t>
            </a:r>
            <a:r>
              <a:rPr lang="ko-KR" altLang="en-US" b="1" i="1" dirty="0" smtClean="0">
                <a:solidFill>
                  <a:schemeClr val="tx1"/>
                </a:solidFill>
              </a:rPr>
              <a:t>번 </a:t>
            </a:r>
            <a:r>
              <a:rPr lang="en-US" altLang="ko-KR" b="1" i="1" dirty="0" smtClean="0">
                <a:solidFill>
                  <a:schemeClr val="tx1"/>
                </a:solidFill>
              </a:rPr>
              <a:t>track, "+composer+" </a:t>
            </a:r>
            <a:r>
              <a:rPr lang="ko-KR" altLang="en-US" b="1" i="1" dirty="0" smtClean="0">
                <a:solidFill>
                  <a:schemeClr val="tx1"/>
                </a:solidFill>
              </a:rPr>
              <a:t>작곡</a:t>
            </a:r>
            <a:r>
              <a:rPr lang="en-US" altLang="ko-KR" b="1" i="1" dirty="0" smtClean="0">
                <a:solidFill>
                  <a:schemeClr val="tx1"/>
                </a:solidFill>
              </a:rPr>
              <a:t>)");                   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6" name="표 23">
            <a:extLst>
              <a:ext uri="{FF2B5EF4-FFF2-40B4-BE49-F238E27FC236}">
                <a16:creationId xmlns:a16="http://schemas.microsoft.com/office/drawing/2014/main" xmlns="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7489988"/>
              </p:ext>
            </p:extLst>
          </p:nvPr>
        </p:nvGraphicFramePr>
        <p:xfrm>
          <a:off x="32824847" y="6045901"/>
          <a:ext cx="7063146" cy="982826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063146">
                  <a:extLst>
                    <a:ext uri="{9D8B030D-6E8A-4147-A177-3AD203B41FA5}">
                      <a16:colId xmlns:a16="http://schemas.microsoft.com/office/drawing/2014/main" xmlns="" val="1853464418"/>
                    </a:ext>
                  </a:extLst>
                </a:gridCol>
              </a:tblGrid>
              <a:tr h="1428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GoodsApp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319614"/>
                  </a:ext>
                </a:extLst>
              </a:tr>
              <a:tr h="8400224">
                <a:tc>
                  <a:txBody>
                    <a:bodyPr/>
                    <a:lstStyle/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1353195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C5CD634-611E-4AE2-85A6-8EB48F6C2732}"/>
              </a:ext>
            </a:extLst>
          </p:cNvPr>
          <p:cNvSpPr txBox="1"/>
          <p:nvPr/>
        </p:nvSpPr>
        <p:spPr>
          <a:xfrm>
            <a:off x="32724719" y="5656919"/>
            <a:ext cx="5002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GoodsApp.java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en-US" altLang="ko-KR" sz="2000" dirty="0" err="1" smtClean="0">
                <a:sym typeface="Wingdings" pitchFamily="2" charset="2"/>
              </a:rPr>
              <a:t>GoodsApp.class</a:t>
            </a:r>
            <a:endParaRPr lang="ko-KR" altLang="en-US" sz="2000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16383000" y="0"/>
            <a:ext cx="0" cy="14801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079206" y="8933615"/>
            <a:ext cx="4448175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214305" y="5313947"/>
            <a:ext cx="4448175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72893" y="-1260390"/>
            <a:ext cx="12059391" cy="928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7410950" y="1536672"/>
            <a:ext cx="2925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Song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s03</a:t>
            </a:r>
            <a:endParaRPr lang="ko-KR" altLang="en-US" sz="3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02FC176B-9E0B-41AF-B577-D03EC2C9B8A7}"/>
              </a:ext>
            </a:extLst>
          </p:cNvPr>
          <p:cNvSpPr/>
          <p:nvPr/>
        </p:nvSpPr>
        <p:spPr>
          <a:xfrm>
            <a:off x="8388166" y="2126144"/>
            <a:ext cx="1056081" cy="38511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0x222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129">
            <a:extLst>
              <a:ext uri="{FF2B5EF4-FFF2-40B4-BE49-F238E27FC236}">
                <a16:creationId xmlns:a16="http://schemas.microsoft.com/office/drawing/2014/main" xmlns="" id="{7AA90E3F-9787-4E97-B517-53C8687B216C}"/>
              </a:ext>
            </a:extLst>
          </p:cNvPr>
          <p:cNvSpPr/>
          <p:nvPr/>
        </p:nvSpPr>
        <p:spPr>
          <a:xfrm>
            <a:off x="7270891" y="4819063"/>
            <a:ext cx="4774995" cy="30274125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//</a:t>
            </a:r>
            <a:r>
              <a:rPr lang="ko-KR" altLang="en-US" dirty="0" smtClean="0">
                <a:solidFill>
                  <a:schemeClr val="tx1"/>
                </a:solidFill>
              </a:rPr>
              <a:t>필드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private String title;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private String artist;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private String album;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private String composer;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private String year;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private 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</a:rPr>
              <a:t> track;</a:t>
            </a:r>
          </a:p>
          <a:p>
            <a:endParaRPr lang="ko-KR" altLang="en-US" dirty="0" smtClean="0">
              <a:solidFill>
                <a:schemeClr val="tx1"/>
              </a:solidFill>
            </a:endParaRPr>
          </a:p>
          <a:p>
            <a:endParaRPr lang="ko-KR" altLang="en-US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//</a:t>
            </a:r>
            <a:r>
              <a:rPr lang="ko-KR" altLang="en-US" dirty="0" err="1" smtClean="0">
                <a:solidFill>
                  <a:schemeClr val="tx1"/>
                </a:solidFill>
              </a:rPr>
              <a:t>생성자</a:t>
            </a:r>
            <a:endParaRPr lang="ko-KR" altLang="en-US" dirty="0" smtClean="0">
              <a:solidFill>
                <a:schemeClr val="tx1"/>
              </a:solidFill>
            </a:endParaRPr>
          </a:p>
          <a:p>
            <a:endParaRPr lang="ko-KR" altLang="en-US" dirty="0" smtClean="0">
              <a:solidFill>
                <a:schemeClr val="tx1"/>
              </a:solidFill>
            </a:endParaRPr>
          </a:p>
          <a:p>
            <a:endParaRPr lang="ko-KR" altLang="en-US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//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 g/s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public String </a:t>
            </a:r>
            <a:r>
              <a:rPr lang="en-US" altLang="ko-KR" b="1" dirty="0" err="1" smtClean="0">
                <a:solidFill>
                  <a:schemeClr val="tx1"/>
                </a:solidFill>
              </a:rPr>
              <a:t>getTitle</a:t>
            </a:r>
            <a:r>
              <a:rPr lang="en-US" altLang="ko-KR" b="1" dirty="0" smtClean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return </a:t>
            </a:r>
            <a:r>
              <a:rPr lang="en-US" altLang="ko-KR" b="1" dirty="0" err="1" smtClean="0">
                <a:solidFill>
                  <a:schemeClr val="tx1"/>
                </a:solidFill>
              </a:rPr>
              <a:t>this.title</a:t>
            </a:r>
            <a:r>
              <a:rPr lang="en-US" altLang="ko-KR" b="1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public void </a:t>
            </a:r>
            <a:r>
              <a:rPr lang="en-US" altLang="ko-KR" b="1" dirty="0" err="1" smtClean="0">
                <a:solidFill>
                  <a:schemeClr val="tx1"/>
                </a:solidFill>
              </a:rPr>
              <a:t>setTitle</a:t>
            </a:r>
            <a:r>
              <a:rPr lang="en-US" altLang="ko-KR" b="1" dirty="0" smtClean="0">
                <a:solidFill>
                  <a:schemeClr val="tx1"/>
                </a:solidFill>
              </a:rPr>
              <a:t>(String title) {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this.title</a:t>
            </a:r>
            <a:r>
              <a:rPr lang="en-US" altLang="ko-KR" b="1" dirty="0" smtClean="0">
                <a:solidFill>
                  <a:schemeClr val="tx1"/>
                </a:solidFill>
              </a:rPr>
              <a:t> = title;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public String </a:t>
            </a:r>
            <a:r>
              <a:rPr lang="en-US" altLang="ko-KR" b="1" dirty="0" err="1" smtClean="0">
                <a:solidFill>
                  <a:schemeClr val="tx1"/>
                </a:solidFill>
              </a:rPr>
              <a:t>getArtist</a:t>
            </a:r>
            <a:r>
              <a:rPr lang="en-US" altLang="ko-KR" b="1" dirty="0" smtClean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return artist;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public void </a:t>
            </a:r>
            <a:r>
              <a:rPr lang="en-US" altLang="ko-KR" b="1" dirty="0" err="1" smtClean="0">
                <a:solidFill>
                  <a:schemeClr val="tx1"/>
                </a:solidFill>
              </a:rPr>
              <a:t>setArtist</a:t>
            </a:r>
            <a:r>
              <a:rPr lang="en-US" altLang="ko-KR" b="1" dirty="0" smtClean="0">
                <a:solidFill>
                  <a:schemeClr val="tx1"/>
                </a:solidFill>
              </a:rPr>
              <a:t>(String artist) {</a:t>
            </a:r>
          </a:p>
          <a:p>
            <a:r>
              <a:rPr lang="en-US" altLang="ko-KR" b="1" dirty="0" err="1" smtClean="0">
                <a:solidFill>
                  <a:schemeClr val="tx1"/>
                </a:solidFill>
              </a:rPr>
              <a:t>this.artist</a:t>
            </a:r>
            <a:r>
              <a:rPr lang="en-US" altLang="ko-KR" b="1" dirty="0" smtClean="0">
                <a:solidFill>
                  <a:schemeClr val="tx1"/>
                </a:solidFill>
              </a:rPr>
              <a:t> = artist;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public String </a:t>
            </a:r>
            <a:r>
              <a:rPr lang="en-US" altLang="ko-KR" b="1" dirty="0" err="1" smtClean="0">
                <a:solidFill>
                  <a:schemeClr val="tx1"/>
                </a:solidFill>
              </a:rPr>
              <a:t>getAlbum</a:t>
            </a:r>
            <a:r>
              <a:rPr lang="en-US" altLang="ko-KR" b="1" dirty="0" smtClean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return album;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public void </a:t>
            </a:r>
            <a:r>
              <a:rPr lang="en-US" altLang="ko-KR" b="1" dirty="0" err="1" smtClean="0">
                <a:solidFill>
                  <a:schemeClr val="tx1"/>
                </a:solidFill>
              </a:rPr>
              <a:t>setAlbum</a:t>
            </a:r>
            <a:r>
              <a:rPr lang="en-US" altLang="ko-KR" b="1" dirty="0" smtClean="0">
                <a:solidFill>
                  <a:schemeClr val="tx1"/>
                </a:solidFill>
              </a:rPr>
              <a:t>(String album) {</a:t>
            </a:r>
          </a:p>
          <a:p>
            <a:r>
              <a:rPr lang="en-US" altLang="ko-KR" b="1" dirty="0" err="1" smtClean="0">
                <a:solidFill>
                  <a:schemeClr val="tx1"/>
                </a:solidFill>
              </a:rPr>
              <a:t>this.album</a:t>
            </a:r>
            <a:r>
              <a:rPr lang="en-US" altLang="ko-KR" b="1" dirty="0" smtClean="0">
                <a:solidFill>
                  <a:schemeClr val="tx1"/>
                </a:solidFill>
              </a:rPr>
              <a:t> = album;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public String </a:t>
            </a:r>
            <a:r>
              <a:rPr lang="en-US" altLang="ko-KR" b="1" dirty="0" err="1" smtClean="0">
                <a:solidFill>
                  <a:schemeClr val="tx1"/>
                </a:solidFill>
              </a:rPr>
              <a:t>getComposer</a:t>
            </a:r>
            <a:r>
              <a:rPr lang="en-US" altLang="ko-KR" b="1" dirty="0" smtClean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return composer;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public void </a:t>
            </a:r>
            <a:r>
              <a:rPr lang="en-US" altLang="ko-KR" b="1" dirty="0" err="1" smtClean="0">
                <a:solidFill>
                  <a:schemeClr val="tx1"/>
                </a:solidFill>
              </a:rPr>
              <a:t>setComposer</a:t>
            </a:r>
            <a:r>
              <a:rPr lang="en-US" altLang="ko-KR" b="1" dirty="0" smtClean="0">
                <a:solidFill>
                  <a:schemeClr val="tx1"/>
                </a:solidFill>
              </a:rPr>
              <a:t>(String composer) {</a:t>
            </a:r>
          </a:p>
          <a:p>
            <a:r>
              <a:rPr lang="en-US" altLang="ko-KR" b="1" dirty="0" err="1" smtClean="0">
                <a:solidFill>
                  <a:schemeClr val="tx1"/>
                </a:solidFill>
              </a:rPr>
              <a:t>this.composer</a:t>
            </a:r>
            <a:r>
              <a:rPr lang="en-US" altLang="ko-KR" b="1" dirty="0" smtClean="0">
                <a:solidFill>
                  <a:schemeClr val="tx1"/>
                </a:solidFill>
              </a:rPr>
              <a:t> = composer;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public String </a:t>
            </a:r>
            <a:r>
              <a:rPr lang="en-US" altLang="ko-KR" b="1" dirty="0" err="1" smtClean="0">
                <a:solidFill>
                  <a:schemeClr val="tx1"/>
                </a:solidFill>
              </a:rPr>
              <a:t>getYear</a:t>
            </a:r>
            <a:r>
              <a:rPr lang="en-US" altLang="ko-KR" b="1" dirty="0" smtClean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return year;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public void </a:t>
            </a:r>
            <a:r>
              <a:rPr lang="en-US" altLang="ko-KR" b="1" dirty="0" err="1" smtClean="0">
                <a:solidFill>
                  <a:schemeClr val="tx1"/>
                </a:solidFill>
              </a:rPr>
              <a:t>setYear</a:t>
            </a:r>
            <a:r>
              <a:rPr lang="en-US" altLang="ko-KR" b="1" dirty="0" smtClean="0">
                <a:solidFill>
                  <a:schemeClr val="tx1"/>
                </a:solidFill>
              </a:rPr>
              <a:t>(String year) {</a:t>
            </a:r>
          </a:p>
          <a:p>
            <a:r>
              <a:rPr lang="en-US" altLang="ko-KR" b="1" dirty="0" err="1" smtClean="0">
                <a:solidFill>
                  <a:schemeClr val="tx1"/>
                </a:solidFill>
              </a:rPr>
              <a:t>this.year</a:t>
            </a:r>
            <a:r>
              <a:rPr lang="en-US" altLang="ko-KR" b="1" dirty="0" smtClean="0">
                <a:solidFill>
                  <a:schemeClr val="tx1"/>
                </a:solidFill>
              </a:rPr>
              <a:t> = year;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public 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getTrack</a:t>
            </a:r>
            <a:r>
              <a:rPr lang="en-US" altLang="ko-KR" b="1" dirty="0" smtClean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return track;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public void </a:t>
            </a:r>
            <a:r>
              <a:rPr lang="en-US" altLang="ko-KR" b="1" dirty="0" err="1" smtClean="0">
                <a:solidFill>
                  <a:schemeClr val="tx1"/>
                </a:solidFill>
              </a:rPr>
              <a:t>setTrack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</a:rPr>
              <a:t> track) {</a:t>
            </a:r>
          </a:p>
          <a:p>
            <a:r>
              <a:rPr lang="en-US" altLang="ko-KR" b="1" dirty="0" err="1" smtClean="0">
                <a:solidFill>
                  <a:schemeClr val="tx1"/>
                </a:solidFill>
              </a:rPr>
              <a:t>this.track</a:t>
            </a:r>
            <a:r>
              <a:rPr lang="en-US" altLang="ko-KR" b="1" dirty="0" smtClean="0">
                <a:solidFill>
                  <a:schemeClr val="tx1"/>
                </a:solidFill>
              </a:rPr>
              <a:t> = track;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endParaRPr lang="ko-KR" altLang="en-US" dirty="0" smtClean="0">
              <a:solidFill>
                <a:schemeClr val="tx1"/>
              </a:solidFill>
            </a:endParaRPr>
          </a:p>
          <a:p>
            <a:endParaRPr lang="ko-KR" altLang="en-US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//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일반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@Override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public String </a:t>
            </a:r>
            <a:r>
              <a:rPr lang="en-US" altLang="ko-KR" b="1" dirty="0" err="1" smtClean="0">
                <a:solidFill>
                  <a:schemeClr val="tx1"/>
                </a:solidFill>
              </a:rPr>
              <a:t>toString</a:t>
            </a:r>
            <a:r>
              <a:rPr lang="en-US" altLang="ko-KR" b="1" dirty="0" smtClean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return "Song [title=" + title + ", artist=" + artist + ", album=" + album + ", composer=" + composer + ", year="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+ year + ", track=" + track + "]";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public void </a:t>
            </a:r>
            <a:r>
              <a:rPr lang="en-US" altLang="ko-KR" b="1" dirty="0" err="1" smtClean="0">
                <a:solidFill>
                  <a:schemeClr val="tx1"/>
                </a:solidFill>
              </a:rPr>
              <a:t>showInfo</a:t>
            </a:r>
            <a:r>
              <a:rPr lang="en-US" altLang="ko-KR" b="1" dirty="0" smtClean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System.</a:t>
            </a:r>
            <a:r>
              <a:rPr lang="en-US" altLang="ko-KR" b="1" i="1" dirty="0" err="1" smtClean="0">
                <a:solidFill>
                  <a:schemeClr val="tx1"/>
                </a:solidFill>
              </a:rPr>
              <a:t>out.println</a:t>
            </a:r>
            <a:r>
              <a:rPr lang="en-US" altLang="ko-KR" b="1" i="1" dirty="0" smtClean="0">
                <a:solidFill>
                  <a:schemeClr val="tx1"/>
                </a:solidFill>
              </a:rPr>
              <a:t>(artist+", "+title+"("+album+", "+year+", "+ track+"</a:t>
            </a:r>
            <a:r>
              <a:rPr lang="ko-KR" altLang="en-US" b="1" i="1" dirty="0" smtClean="0">
                <a:solidFill>
                  <a:schemeClr val="tx1"/>
                </a:solidFill>
              </a:rPr>
              <a:t>번 </a:t>
            </a:r>
            <a:r>
              <a:rPr lang="en-US" altLang="ko-KR" b="1" i="1" dirty="0" smtClean="0">
                <a:solidFill>
                  <a:schemeClr val="tx1"/>
                </a:solidFill>
              </a:rPr>
              <a:t>track, "+composer+" </a:t>
            </a:r>
            <a:r>
              <a:rPr lang="ko-KR" altLang="en-US" b="1" i="1" dirty="0" smtClean="0">
                <a:solidFill>
                  <a:schemeClr val="tx1"/>
                </a:solidFill>
              </a:rPr>
              <a:t>작곡</a:t>
            </a:r>
            <a:r>
              <a:rPr lang="en-US" altLang="ko-KR" b="1" i="1" dirty="0" smtClean="0">
                <a:solidFill>
                  <a:schemeClr val="tx1"/>
                </a:solidFill>
              </a:rPr>
              <a:t>)");                   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32888016" y="0"/>
          <a:ext cx="3111722" cy="316992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111722"/>
              </a:tblGrid>
              <a:tr h="1475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클래스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26345">
                <a:tc>
                  <a:txBody>
                    <a:bodyPr/>
                    <a:lstStyle/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this()</a:t>
                      </a:r>
                    </a:p>
                    <a:p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 getter/setter</a:t>
                      </a:r>
                    </a:p>
                    <a:p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-  </a:t>
                      </a:r>
                      <a:r>
                        <a:rPr lang="ko-KR" altLang="en-US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68733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5260</TotalTime>
  <Words>6837</Words>
  <Application>Microsoft Office PowerPoint</Application>
  <PresentationFormat>사용자 지정</PresentationFormat>
  <Paragraphs>2524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y</cp:lastModifiedBy>
  <cp:revision>463</cp:revision>
  <dcterms:created xsi:type="dcterms:W3CDTF">2020-11-23T02:29:11Z</dcterms:created>
  <dcterms:modified xsi:type="dcterms:W3CDTF">2021-11-26T08:47:35Z</dcterms:modified>
</cp:coreProperties>
</file>