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3" r:id="rId2"/>
    <p:sldId id="272" r:id="rId3"/>
  </p:sldIdLst>
  <p:sldSz cx="51206400" cy="25203150"/>
  <p:notesSz cx="6858000" cy="9144000"/>
  <p:defaultTextStyle>
    <a:defPPr>
      <a:defRPr lang="en-US"/>
    </a:defPPr>
    <a:lvl1pPr marL="0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6892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93785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40677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87569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34461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81354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528246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75138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3" autoAdjust="0"/>
    <p:restoredTop sz="94660"/>
  </p:normalViewPr>
  <p:slideViewPr>
    <p:cSldViewPr snapToGrid="0">
      <p:cViewPr varScale="1">
        <p:scale>
          <a:sx n="28" d="100"/>
          <a:sy n="28" d="100"/>
        </p:scale>
        <p:origin x="-72" y="-132"/>
      </p:cViewPr>
      <p:guideLst>
        <p:guide orient="horz" pos="7937"/>
        <p:guide pos="16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12" y="4124699"/>
            <a:ext cx="38404795" cy="8774429"/>
          </a:xfrm>
        </p:spPr>
        <p:txBody>
          <a:bodyPr anchor="b"/>
          <a:lstStyle>
            <a:lvl1pPr algn="ctr"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12" y="13237489"/>
            <a:ext cx="38404795" cy="6084925"/>
          </a:xfrm>
        </p:spPr>
        <p:txBody>
          <a:bodyPr/>
          <a:lstStyle>
            <a:lvl1pPr marL="0" indent="0" algn="ctr">
              <a:buNone/>
              <a:defRPr sz="8900"/>
            </a:lvl1pPr>
            <a:lvl2pPr marL="1698080" indent="0" algn="ctr">
              <a:buNone/>
              <a:defRPr sz="7400"/>
            </a:lvl2pPr>
            <a:lvl3pPr marL="3396163" indent="0" algn="ctr">
              <a:buNone/>
              <a:defRPr sz="6700"/>
            </a:lvl3pPr>
            <a:lvl4pPr marL="5094243" indent="0" algn="ctr">
              <a:buNone/>
              <a:defRPr sz="5900"/>
            </a:lvl4pPr>
            <a:lvl5pPr marL="6792321" indent="0" algn="ctr">
              <a:buNone/>
              <a:defRPr sz="5900"/>
            </a:lvl5pPr>
            <a:lvl6pPr marL="8490406" indent="0" algn="ctr">
              <a:buNone/>
              <a:defRPr sz="5900"/>
            </a:lvl6pPr>
            <a:lvl7pPr marL="10188487" indent="0" algn="ctr">
              <a:buNone/>
              <a:defRPr sz="5900"/>
            </a:lvl7pPr>
            <a:lvl8pPr marL="11886564" indent="0" algn="ctr">
              <a:buNone/>
              <a:defRPr sz="5900"/>
            </a:lvl8pPr>
            <a:lvl9pPr marL="13584643" indent="0" algn="ctr">
              <a:buNone/>
              <a:defRPr sz="5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602" y="1341835"/>
            <a:ext cx="11041376" cy="2135850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72" y="1341835"/>
            <a:ext cx="32484059" cy="213585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65" y="6283289"/>
            <a:ext cx="44165523" cy="10483808"/>
          </a:xfrm>
        </p:spPr>
        <p:txBody>
          <a:bodyPr anchor="b"/>
          <a:lstStyle>
            <a:lvl1pPr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65" y="16866279"/>
            <a:ext cx="44165523" cy="5513188"/>
          </a:xfrm>
        </p:spPr>
        <p:txBody>
          <a:bodyPr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169808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3961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3pPr>
            <a:lvl4pPr marL="50942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679232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8490406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0188487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1886564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35846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9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6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07" y="1341836"/>
            <a:ext cx="44165523" cy="48714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39" y="6178274"/>
            <a:ext cx="21662705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39" y="9206167"/>
            <a:ext cx="21662705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2" y="6178274"/>
            <a:ext cx="21769394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2" y="9206167"/>
            <a:ext cx="21769394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417" y="3628788"/>
            <a:ext cx="25923235" cy="17910572"/>
          </a:xfrm>
        </p:spPr>
        <p:txBody>
          <a:bodyPr/>
          <a:lstStyle>
            <a:lvl1pPr>
              <a:defRPr sz="11900"/>
            </a:lvl1pPr>
            <a:lvl2pPr>
              <a:defRPr sz="104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417" y="3628788"/>
            <a:ext cx="25923235" cy="17910572"/>
          </a:xfrm>
        </p:spPr>
        <p:txBody>
          <a:bodyPr anchor="t"/>
          <a:lstStyle>
            <a:lvl1pPr marL="0" indent="0">
              <a:buNone/>
              <a:defRPr sz="11900"/>
            </a:lvl1pPr>
            <a:lvl2pPr marL="1698080" indent="0">
              <a:buNone/>
              <a:defRPr sz="10400"/>
            </a:lvl2pPr>
            <a:lvl3pPr marL="3396163" indent="0">
              <a:buNone/>
              <a:defRPr sz="8900"/>
            </a:lvl3pPr>
            <a:lvl4pPr marL="5094243" indent="0">
              <a:buNone/>
              <a:defRPr sz="7400"/>
            </a:lvl4pPr>
            <a:lvl5pPr marL="6792321" indent="0">
              <a:buNone/>
              <a:defRPr sz="7400"/>
            </a:lvl5pPr>
            <a:lvl6pPr marL="8490406" indent="0">
              <a:buNone/>
              <a:defRPr sz="7400"/>
            </a:lvl6pPr>
            <a:lvl7pPr marL="10188487" indent="0">
              <a:buNone/>
              <a:defRPr sz="7400"/>
            </a:lvl7pPr>
            <a:lvl8pPr marL="11886564" indent="0">
              <a:buNone/>
              <a:defRPr sz="7400"/>
            </a:lvl8pPr>
            <a:lvl9pPr marL="13584643" indent="0">
              <a:buNone/>
              <a:defRPr sz="7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39" y="1341836"/>
            <a:ext cx="44165523" cy="4871444"/>
          </a:xfrm>
          <a:prstGeom prst="rect">
            <a:avLst/>
          </a:prstGeom>
        </p:spPr>
        <p:txBody>
          <a:bodyPr vert="horz" lIns="129378" tIns="64689" rIns="129378" bIns="64689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39" y="6709188"/>
            <a:ext cx="44165523" cy="15991167"/>
          </a:xfrm>
          <a:prstGeom prst="rect">
            <a:avLst/>
          </a:prstGeom>
        </p:spPr>
        <p:txBody>
          <a:bodyPr vert="horz" lIns="129378" tIns="64689" rIns="129378" bIns="64689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59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23359603"/>
            <a:ext cx="17282156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35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96163" rtl="0" eaLnBrk="1" latinLnBrk="1" hangingPunct="1">
        <a:lnSpc>
          <a:spcPct val="90000"/>
        </a:lnSpc>
        <a:spcBef>
          <a:spcPct val="0"/>
        </a:spcBef>
        <a:buNone/>
        <a:defRPr sz="1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9039" indent="-849039" algn="l" defTabSz="3396163" rtl="0" eaLnBrk="1" latinLnBrk="1" hangingPunct="1">
        <a:lnSpc>
          <a:spcPct val="90000"/>
        </a:lnSpc>
        <a:spcBef>
          <a:spcPts val="3713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19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24520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282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7641361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9339446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752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5604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3688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08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616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42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792321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490406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487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6564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46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341F10-A0FF-4E3D-A4DD-6F0C796CBE1F}"/>
              </a:ext>
            </a:extLst>
          </p:cNvPr>
          <p:cNvSpPr txBox="1"/>
          <p:nvPr/>
        </p:nvSpPr>
        <p:spPr>
          <a:xfrm>
            <a:off x="0" y="3440032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스태틱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D8FDEF-B4E0-4CDD-886D-231B54703746}"/>
              </a:ext>
            </a:extLst>
          </p:cNvPr>
          <p:cNvSpPr txBox="1"/>
          <p:nvPr/>
        </p:nvSpPr>
        <p:spPr>
          <a:xfrm>
            <a:off x="0" y="5078098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+mn-ea"/>
              </a:rPr>
              <a:t>스택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2FDA56-6CBE-48C9-B7D7-8B74D615B1C2}"/>
              </a:ext>
            </a:extLst>
          </p:cNvPr>
          <p:cNvSpPr txBox="1"/>
          <p:nvPr/>
        </p:nvSpPr>
        <p:spPr>
          <a:xfrm>
            <a:off x="0" y="7431263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힙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71221" y="3823708"/>
            <a:ext cx="34428329" cy="30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4B6234-ED4B-467D-83FA-952BF4AC0556}"/>
              </a:ext>
            </a:extLst>
          </p:cNvPr>
          <p:cNvCxnSpPr>
            <a:cxnSpLocks/>
          </p:cNvCxnSpPr>
          <p:nvPr/>
        </p:nvCxnSpPr>
        <p:spPr>
          <a:xfrm flipV="1">
            <a:off x="39532" y="6433277"/>
            <a:ext cx="34364768" cy="29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7C6121-8636-4C06-8ACF-10A599F4ACD2}"/>
              </a:ext>
            </a:extLst>
          </p:cNvPr>
          <p:cNvSpPr txBox="1"/>
          <p:nvPr/>
        </p:nvSpPr>
        <p:spPr>
          <a:xfrm>
            <a:off x="0" y="2781017"/>
            <a:ext cx="5811455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사각형 그리기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7" name="Picture 2" descr="RAM - 나무위키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00" y="967776"/>
            <a:ext cx="2692615" cy="1717889"/>
          </a:xfrm>
          <a:prstGeom prst="rect">
            <a:avLst/>
          </a:prstGeom>
          <a:noFill/>
        </p:spPr>
      </p:pic>
      <p:sp>
        <p:nvSpPr>
          <p:cNvPr id="44" name="직사각형 43"/>
          <p:cNvSpPr/>
          <p:nvPr/>
        </p:nvSpPr>
        <p:spPr>
          <a:xfrm>
            <a:off x="14159461" y="0"/>
            <a:ext cx="7631112" cy="319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 일반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public static void main(String[]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){</a:t>
            </a: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       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메모리가 움직이는 스토리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207" name="직사각형 206"/>
          <p:cNvSpPr/>
          <p:nvPr/>
        </p:nvSpPr>
        <p:spPr>
          <a:xfrm>
            <a:off x="6243014" y="1193629"/>
            <a:ext cx="11420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public static void main(String[] </a:t>
            </a:r>
            <a:r>
              <a:rPr lang="en-US" altLang="ko-KR" sz="3200" b="1" dirty="0" err="1" smtClean="0"/>
              <a:t>args</a:t>
            </a:r>
            <a:r>
              <a:rPr lang="en-US" altLang="ko-KR" sz="3200" b="1" dirty="0" smtClean="0"/>
              <a:t>) {</a:t>
            </a:r>
          </a:p>
          <a:p>
            <a:endParaRPr lang="en-US" altLang="ko-KR" sz="3200" dirty="0" smtClean="0"/>
          </a:p>
          <a:p>
            <a:r>
              <a:rPr lang="en-US" altLang="ko-KR" sz="3200" dirty="0" smtClean="0"/>
              <a:t>	Point p01 = new Point(5,5);</a:t>
            </a:r>
          </a:p>
          <a:p>
            <a:r>
              <a:rPr lang="en-US" altLang="ko-KR" sz="3200" dirty="0" smtClean="0"/>
              <a:t>       </a:t>
            </a:r>
          </a:p>
          <a:p>
            <a:r>
              <a:rPr lang="en-US" altLang="ko-KR" sz="3200" dirty="0" smtClean="0"/>
              <a:t>       </a:t>
            </a:r>
            <a:r>
              <a:rPr lang="en-US" altLang="ko-KR" sz="3200" dirty="0" err="1" smtClean="0"/>
              <a:t>Drawabel</a:t>
            </a:r>
            <a:r>
              <a:rPr lang="en-US" altLang="ko-KR" sz="3200" smtClean="0"/>
              <a:t> p02 </a:t>
            </a:r>
            <a:r>
              <a:rPr lang="en-US" altLang="ko-KR" sz="3200" dirty="0" smtClean="0"/>
              <a:t>= new Point(5,5);</a:t>
            </a:r>
          </a:p>
          <a:p>
            <a:endParaRPr lang="ko-KR" altLang="en-US" sz="3200" dirty="0" smtClean="0"/>
          </a:p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5663026" y="43820781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9005586" y="10993821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1485EE5-CCDD-4654-8B1F-40C0BF849C98}"/>
              </a:ext>
            </a:extLst>
          </p:cNvPr>
          <p:cNvGrpSpPr/>
          <p:nvPr/>
        </p:nvGrpSpPr>
        <p:grpSpPr>
          <a:xfrm>
            <a:off x="41604634" y="3982071"/>
            <a:ext cx="2363079" cy="3024232"/>
            <a:chOff x="11533300" y="1141574"/>
            <a:chExt cx="1969189" cy="2520138"/>
          </a:xfrm>
        </p:grpSpPr>
        <p:sp>
          <p:nvSpPr>
            <p:cNvPr id="160" name="모서리가 둥근 직사각형 15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0733BFC-7E22-44EB-A4EF-ED56E12B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</a:t>
              </a:r>
              <a:r>
                <a:rPr lang="en-US" altLang="ko-KR" sz="168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(){…..}</a:t>
              </a:r>
              <a:endParaRPr lang="en-US" altLang="ko-KR" sz="168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6D432BB-B650-4B32-BC4C-5034D8FB3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 err="1">
                  <a:latin typeface="+mn-ea"/>
                  <a:ea typeface="+mn-ea"/>
                </a:rPr>
                <a:t>Ractangle</a:t>
              </a:r>
              <a:r>
                <a:rPr lang="en-US" altLang="ko-KR" sz="1920" b="1" dirty="0">
                  <a:latin typeface="+mn-ea"/>
                  <a:ea typeface="+mn-ea"/>
                </a:rPr>
                <a:t>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E7A94C-B985-4504-B914-2A871D10F72D}"/>
              </a:ext>
            </a:extLst>
          </p:cNvPr>
          <p:cNvGrpSpPr/>
          <p:nvPr/>
        </p:nvGrpSpPr>
        <p:grpSpPr>
          <a:xfrm>
            <a:off x="45030570" y="3902063"/>
            <a:ext cx="2363079" cy="2861302"/>
            <a:chOff x="11533300" y="1141574"/>
            <a:chExt cx="1969189" cy="2384365"/>
          </a:xfrm>
        </p:grpSpPr>
        <p:sp>
          <p:nvSpPr>
            <p:cNvPr id="158" name="모서리가 둥근 직사각형 15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61E59A8-5BC0-41BD-948D-82243A938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019241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radius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latinLnBrk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680" dirty="0" smtClean="0">
                  <a:solidFill>
                    <a:srgbClr val="00B05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68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area(){…..}</a:t>
              </a:r>
              <a:endParaRPr lang="ko-KR" altLang="en-US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DBFC958-0FD2-4418-8EB0-99462BEC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Circle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4A633E3-7BF5-4A73-8CAC-D512ECD596E6}"/>
              </a:ext>
            </a:extLst>
          </p:cNvPr>
          <p:cNvGrpSpPr/>
          <p:nvPr/>
        </p:nvGrpSpPr>
        <p:grpSpPr>
          <a:xfrm>
            <a:off x="48139596" y="3902058"/>
            <a:ext cx="2363079" cy="3024232"/>
            <a:chOff x="11533300" y="1141574"/>
            <a:chExt cx="1969189" cy="2520138"/>
          </a:xfrm>
        </p:grpSpPr>
        <p:sp>
          <p:nvSpPr>
            <p:cNvPr id="156" name="모서리가 둥근 직사각형 15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891CEBA-3A71-4E60-B39F-0FFF98F3E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fillColor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strike="sngStrike" dirty="0">
                  <a:latin typeface="+mn-ea"/>
                  <a:ea typeface="+mn-ea"/>
                </a:rPr>
                <a:t>  </a:t>
              </a:r>
              <a:r>
                <a:rPr lang="en-US" altLang="ko-KR" sz="1680" strike="sngStrike" dirty="0" err="1">
                  <a:latin typeface="+mn-ea"/>
                  <a:ea typeface="+mn-ea"/>
                </a:rPr>
                <a:t>lineColor</a:t>
              </a:r>
              <a:endParaRPr lang="en-US" altLang="ko-KR" sz="1680" strike="sngStrike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width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height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</a:p>
            <a:p>
              <a:pPr latinLnBrk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680" dirty="0" smtClean="0">
                  <a:solidFill>
                    <a:srgbClr val="00B05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680" b="1" dirty="0" smtClean="0">
                  <a:solidFill>
                    <a:schemeClr val="accent6">
                      <a:lumMod val="75000"/>
                    </a:schemeClr>
                  </a:solidFill>
                  <a:latin typeface="+mn-ea"/>
                </a:rPr>
                <a:t>area(){…..}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FD6BE43-0043-4687-8CB7-E0BA65F6A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Triangle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859FF5-3F65-4C31-8973-DCAADBC094DE}"/>
              </a:ext>
            </a:extLst>
          </p:cNvPr>
          <p:cNvGrpSpPr/>
          <p:nvPr/>
        </p:nvGrpSpPr>
        <p:grpSpPr>
          <a:xfrm>
            <a:off x="45030569" y="560619"/>
            <a:ext cx="2363079" cy="2756554"/>
            <a:chOff x="11533301" y="1141574"/>
            <a:chExt cx="1969189" cy="2297077"/>
          </a:xfrm>
        </p:grpSpPr>
        <p:sp>
          <p:nvSpPr>
            <p:cNvPr id="154" name="모서리가 둥근 직사각형 15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E34A8C0-8C01-4210-B973-61A0B5D12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fillColor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dirty="0" err="1">
                  <a:latin typeface="+mn-ea"/>
                  <a:ea typeface="+mn-ea"/>
                </a:rPr>
                <a:t>lineColor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생성자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ko-KR" altLang="en-US" sz="1680" dirty="0">
                  <a:latin typeface="+mn-ea"/>
                  <a:ea typeface="+mn-ea"/>
                </a:rPr>
                <a:t>메소드 </a:t>
              </a:r>
              <a:r>
                <a:rPr lang="en-US" altLang="ko-KR" sz="1680" dirty="0">
                  <a:latin typeface="+mn-ea"/>
                  <a:ea typeface="+mn-ea"/>
                </a:rPr>
                <a:t>g/s </a:t>
              </a:r>
              <a:r>
                <a:rPr lang="en-US" altLang="ko-KR" sz="1680" dirty="0">
                  <a:latin typeface="+mn-ea"/>
                  <a:ea typeface="+mn-ea"/>
                  <a:sym typeface="Wingdings" panose="05000000000000000000" pitchFamily="2" charset="2"/>
                </a:rPr>
                <a:t></a:t>
              </a:r>
              <a:r>
                <a:rPr lang="ko-KR" altLang="en-US" sz="1680" dirty="0" err="1">
                  <a:latin typeface="+mn-ea"/>
                  <a:ea typeface="+mn-ea"/>
                  <a:sym typeface="Wingdings" panose="05000000000000000000" pitchFamily="2" charset="2"/>
                </a:rPr>
                <a:t>표기생략</a:t>
              </a:r>
              <a:endParaRPr lang="en-US" altLang="ko-KR" sz="1680" dirty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ko-KR" altLang="en-US" sz="1680" dirty="0">
                  <a:solidFill>
                    <a:srgbClr val="00B050"/>
                  </a:solidFill>
                  <a:latin typeface="+mn-ea"/>
                  <a:ea typeface="+mn-ea"/>
                </a:rPr>
                <a:t>  메소드 일반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1680" dirty="0">
                  <a:solidFill>
                    <a:srgbClr val="00B050"/>
                  </a:solidFill>
                  <a:latin typeface="+mn-ea"/>
                  <a:ea typeface="+mn-ea"/>
                </a:rPr>
                <a:t>  </a:t>
              </a:r>
              <a:r>
                <a:rPr lang="en-US" altLang="ko-KR" sz="1920" b="1" strike="sngStrike" dirty="0">
                  <a:solidFill>
                    <a:srgbClr val="C00000"/>
                  </a:solidFill>
                  <a:latin typeface="+mn-ea"/>
                </a:rPr>
                <a:t>abstract </a:t>
              </a:r>
              <a:r>
                <a:rPr lang="en-US" altLang="ko-KR" sz="1920" b="1" strike="sngStrike" dirty="0">
                  <a:solidFill>
                    <a:schemeClr val="accent6"/>
                  </a:solidFill>
                  <a:latin typeface="+mn-ea"/>
                </a:rPr>
                <a:t>draw()</a:t>
              </a:r>
            </a:p>
            <a:p>
              <a:pPr eaLnBrk="1" latinLnBrk="1" hangingPunct="1">
                <a:defRPr/>
              </a:pPr>
              <a:r>
                <a:rPr lang="en-US" altLang="ko-KR" sz="1920" b="1" dirty="0">
                  <a:solidFill>
                    <a:srgbClr val="C00000"/>
                  </a:solidFill>
                  <a:latin typeface="+mn-ea"/>
                </a:rPr>
                <a:t>  abstract </a:t>
              </a:r>
              <a:r>
                <a:rPr lang="en-US" altLang="ko-KR" sz="20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area()</a:t>
              </a:r>
              <a:endParaRPr lang="en-US" altLang="ko-KR" sz="1920" b="1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AEBF7DA-892F-4B84-84BE-28D29FD0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1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 Shape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일반화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cxnSp>
        <p:nvCxnSpPr>
          <p:cNvPr id="135" name="직선 화살표 연결선 1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6AB036F-49DA-4DE1-A0DA-3EFFF9BBF8AA}"/>
              </a:ext>
            </a:extLst>
          </p:cNvPr>
          <p:cNvCxnSpPr>
            <a:cxnSpLocks noChangeShapeType="1"/>
            <a:stCxn id="159" idx="0"/>
            <a:endCxn id="154" idx="2"/>
          </p:cNvCxnSpPr>
          <p:nvPr/>
        </p:nvCxnSpPr>
        <p:spPr bwMode="auto">
          <a:xfrm flipV="1">
            <a:off x="46212109" y="3317168"/>
            <a:ext cx="9525" cy="584890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31D6C3-F6B1-47F0-95BC-BCE856C136B3}"/>
              </a:ext>
            </a:extLst>
          </p:cNvPr>
          <p:cNvCxnSpPr>
            <a:cxnSpLocks noChangeShapeType="1"/>
            <a:stCxn id="157" idx="0"/>
          </p:cNvCxnSpPr>
          <p:nvPr/>
        </p:nvCxnSpPr>
        <p:spPr bwMode="auto">
          <a:xfrm flipH="1" flipV="1">
            <a:off x="47376589" y="2926681"/>
            <a:ext cx="1944544" cy="975379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966AE6-7C01-449A-91F3-A6E054BEA3F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768200" y="2984718"/>
            <a:ext cx="2243314" cy="1070827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138" name="TextBox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D1AE070-CEAB-485B-B594-03FEA4E4A9F0}"/>
              </a:ext>
            </a:extLst>
          </p:cNvPr>
          <p:cNvSpPr txBox="1"/>
          <p:nvPr/>
        </p:nvSpPr>
        <p:spPr>
          <a:xfrm>
            <a:off x="46664208" y="525702"/>
            <a:ext cx="171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abstract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1F2E73-F116-4B88-B97B-64609C32D42F}"/>
              </a:ext>
            </a:extLst>
          </p:cNvPr>
          <p:cNvGrpSpPr/>
          <p:nvPr/>
        </p:nvGrpSpPr>
        <p:grpSpPr>
          <a:xfrm>
            <a:off x="38197754" y="3982071"/>
            <a:ext cx="2363079" cy="3024232"/>
            <a:chOff x="11533300" y="1141574"/>
            <a:chExt cx="1969189" cy="2520138"/>
          </a:xfrm>
        </p:grpSpPr>
        <p:sp>
          <p:nvSpPr>
            <p:cNvPr id="152" name="모서리가 둥근 직사각형 15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B8D36F0-2109-4A28-B3BC-40475A23A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2155014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x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y  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draw(){……….}</a:t>
              </a: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endParaRPr lang="en-US" altLang="ko-KR" sz="1680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6FA706A-BB5E-4126-AF30-B8951CF58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Point  </a:t>
              </a:r>
              <a:r>
                <a:rPr lang="ko-KR" altLang="en-US" sz="1920" b="1" dirty="0">
                  <a:latin typeface="+mn-ea"/>
                  <a:ea typeface="+mn-ea"/>
                  <a:sym typeface="Wingdings" panose="05000000000000000000" pitchFamily="2" charset="2"/>
                </a:rPr>
                <a:t>추상화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40" name="TextBox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6C3DBCF-695A-4D7F-9CD0-D317BD70CDF3}"/>
              </a:ext>
            </a:extLst>
          </p:cNvPr>
          <p:cNvSpPr txBox="1"/>
          <p:nvPr/>
        </p:nvSpPr>
        <p:spPr>
          <a:xfrm>
            <a:off x="40832351" y="583739"/>
            <a:ext cx="19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&lt;interface&gt;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D4A0ED-D43D-47B8-9990-ECC7F23F2456}"/>
              </a:ext>
            </a:extLst>
          </p:cNvPr>
          <p:cNvGrpSpPr/>
          <p:nvPr/>
        </p:nvGrpSpPr>
        <p:grpSpPr>
          <a:xfrm>
            <a:off x="39130502" y="619537"/>
            <a:ext cx="2363079" cy="2756554"/>
            <a:chOff x="11533300" y="1141574"/>
            <a:chExt cx="1969189" cy="2297077"/>
          </a:xfrm>
        </p:grpSpPr>
        <p:sp>
          <p:nvSpPr>
            <p:cNvPr id="150" name="모서리가 둥근 직사각형 14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DDECBF7F-F9E3-4A8C-AF0A-1B7AD418B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9176" y="1506698"/>
              <a:ext cx="1953313" cy="1931953"/>
            </a:xfrm>
            <a:prstGeom prst="roundRect">
              <a:avLst>
                <a:gd name="adj" fmla="val 0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----------------------</a:t>
              </a:r>
            </a:p>
            <a:p>
              <a:pPr eaLnBrk="1" latinLnBrk="1" hangingPunct="1">
                <a:defRPr/>
              </a:pPr>
              <a:r>
                <a:rPr lang="en-US" altLang="ko-KR" sz="1680" dirty="0">
                  <a:latin typeface="+mn-ea"/>
                  <a:ea typeface="+mn-ea"/>
                </a:rPr>
                <a:t> </a:t>
              </a:r>
              <a:r>
                <a:rPr lang="en-US" altLang="ko-KR" sz="1680" b="1" dirty="0">
                  <a:solidFill>
                    <a:srgbClr val="C00000"/>
                  </a:solidFill>
                  <a:latin typeface="+mn-ea"/>
                  <a:ea typeface="+mn-ea"/>
                </a:rPr>
                <a:t>draw()  </a:t>
              </a:r>
              <a:r>
                <a:rPr lang="en-US" altLang="ko-KR" sz="168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: </a:t>
              </a:r>
              <a:r>
                <a:rPr lang="ko-KR" altLang="en-US" sz="168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메소드제목만</a:t>
              </a:r>
              <a:endParaRPr lang="en-US" altLang="ko-KR" sz="168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B0547875-F714-4B6C-AE7D-B30962EA9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3300" y="1141574"/>
              <a:ext cx="1969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920" b="1" dirty="0">
                  <a:latin typeface="+mn-ea"/>
                  <a:ea typeface="+mn-ea"/>
                </a:rPr>
                <a:t>Drawable</a:t>
              </a:r>
              <a:endParaRPr lang="ko-KR" altLang="en-US" sz="1920" b="1" dirty="0">
                <a:latin typeface="+mn-ea"/>
                <a:ea typeface="+mn-ea"/>
              </a:endParaRPr>
            </a:p>
          </p:txBody>
        </p:sp>
      </p:grpSp>
      <p:sp>
        <p:nvSpPr>
          <p:cNvPr id="142" name="TextBox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D0C3B2F-FE51-4EAB-8389-1727CC6B93F7}"/>
              </a:ext>
            </a:extLst>
          </p:cNvPr>
          <p:cNvSpPr txBox="1"/>
          <p:nvPr/>
        </p:nvSpPr>
        <p:spPr>
          <a:xfrm>
            <a:off x="38216806" y="3455995"/>
            <a:ext cx="203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implements</a:t>
            </a:r>
            <a:endParaRPr lang="ko-KR" altLang="en-US" sz="24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EC5260EE-BBCE-4FC7-8C18-1A782A112BDC}"/>
              </a:ext>
            </a:extLst>
          </p:cNvPr>
          <p:cNvCxnSpPr>
            <a:cxnSpLocks noChangeShapeType="1"/>
            <a:endCxn id="150" idx="2"/>
          </p:cNvCxnSpPr>
          <p:nvPr/>
        </p:nvCxnSpPr>
        <p:spPr bwMode="auto">
          <a:xfrm flipV="1">
            <a:off x="39935860" y="3376089"/>
            <a:ext cx="385708" cy="106503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71676EE-CEBE-4756-B805-78D2C712414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063364" y="3404667"/>
            <a:ext cx="1666730" cy="869316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BAF71F6-319D-4E58-B4F4-4486741EAA6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578718" y="2984719"/>
            <a:ext cx="3858680" cy="99735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D3D7DD36-F2BA-4044-A451-ECA0361DCDC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546466" y="2488521"/>
            <a:ext cx="6802395" cy="1546712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75FFA803-D09B-4DD4-8C42-1DA9BFA79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5720" y="2103525"/>
            <a:ext cx="2363079" cy="4801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1920" b="1" dirty="0">
                <a:latin typeface="+mn-ea"/>
                <a:ea typeface="+mn-ea"/>
              </a:rPr>
              <a:t> draw() area()</a:t>
            </a:r>
            <a:endParaRPr lang="ko-KR" altLang="en-US" sz="1920" b="1" dirty="0">
              <a:latin typeface="+mn-ea"/>
              <a:ea typeface="+mn-ea"/>
            </a:endParaRPr>
          </a:p>
        </p:txBody>
      </p:sp>
      <p:graphicFrame>
        <p:nvGraphicFramePr>
          <p:cNvPr id="165" name="표 164"/>
          <p:cNvGraphicFramePr>
            <a:graphicFrameLocks noGrp="1"/>
          </p:cNvGraphicFramePr>
          <p:nvPr/>
        </p:nvGraphicFramePr>
        <p:xfrm>
          <a:off x="30570891" y="18802974"/>
          <a:ext cx="4126476" cy="822960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/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Point implement Drawable</a:t>
                      </a:r>
                      <a:endParaRPr lang="ko-KR" altLang="en-US" sz="12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8989">
                <a:tc>
                  <a:txBody>
                    <a:bodyPr/>
                    <a:lstStyle/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int y;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fr-FR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Point(int x, int y) {</a:t>
                      </a:r>
                      <a:endParaRPr lang="en-US" altLang="ko-KR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x)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this.x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x;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int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(int y)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this.y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y;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꼭 </a:t>
                      </a:r>
                      <a:r>
                        <a:rPr lang="ko-KR" altLang="en-US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구현해야함</a:t>
                      </a:r>
                      <a:r>
                        <a:rPr lang="ko-KR" altLang="en-US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interface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</a:t>
                      </a:r>
                      <a:r>
                        <a:rPr lang="en-US" altLang="ko-KR" sz="12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{  //</a:t>
                      </a:r>
                      <a:r>
                        <a:rPr lang="ko-KR" altLang="en-US" sz="12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인터페이스 구현</a:t>
                      </a:r>
                      <a:endParaRPr lang="en-US" altLang="ko-KR" sz="1200" b="1" i="0" u="none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i="0" u="none" kern="12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12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(“</a:t>
                      </a:r>
                      <a:r>
                        <a:rPr lang="ko-KR" altLang="en-US" sz="1200" b="1" i="0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점</a:t>
                      </a:r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- x:" + x + "   y:" + y);</a:t>
                      </a:r>
                    </a:p>
                    <a:p>
                      <a:r>
                        <a:rPr lang="en-US" altLang="ko-KR" sz="1200" b="1" i="0" u="none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200" b="0" i="0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"Point [x=" + x + ", y=" + y + "]";</a:t>
                      </a:r>
                    </a:p>
                    <a:p>
                      <a:r>
                        <a:rPr lang="en-US" altLang="ko-KR" sz="12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표 165"/>
          <p:cNvGraphicFramePr>
            <a:graphicFrameLocks noGrp="1"/>
          </p:cNvGraphicFramePr>
          <p:nvPr/>
        </p:nvGraphicFramePr>
        <p:xfrm>
          <a:off x="30403996" y="11417786"/>
          <a:ext cx="4126476" cy="137379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4126476"/>
              </a:tblGrid>
              <a:tr h="2412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Drawable     &lt;interface&gt;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8989">
                <a:tc>
                  <a:txBody>
                    <a:bodyPr/>
                    <a:lstStyle/>
                    <a:p>
                      <a:endParaRPr lang="ko-KR" altLang="en-US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 일반</a:t>
                      </a:r>
                      <a:r>
                        <a:rPr lang="en-US" altLang="ko-KR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0" i="0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반드시 제목만</a:t>
                      </a:r>
                      <a:endParaRPr lang="en-US" altLang="ko-KR" sz="1400" b="0" i="0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public void draw();</a:t>
                      </a:r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7" name="직선 화살표 연결선 1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3B34FA-E20C-40F2-A617-F81166B1EEB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331075" y="12791369"/>
            <a:ext cx="30734" cy="5933953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2911751" y="5464742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---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1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E3A9CA-5C0A-4508-9329-B26E2E5EB19E}"/>
              </a:ext>
            </a:extLst>
          </p:cNvPr>
          <p:cNvSpPr txBox="1"/>
          <p:nvPr/>
        </p:nvSpPr>
        <p:spPr>
          <a:xfrm>
            <a:off x="2325332" y="5103473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   Point </a:t>
            </a:r>
            <a:r>
              <a:rPr lang="en-US" altLang="ko-KR" dirty="0" smtClean="0">
                <a:latin typeface="+mn-ea"/>
              </a:rPr>
              <a:t>p01</a:t>
            </a:r>
            <a:endParaRPr lang="ko-KR" altLang="en-US" dirty="0">
              <a:latin typeface="+mn-ea"/>
            </a:endParaRPr>
          </a:p>
        </p:txBody>
      </p:sp>
      <p:sp>
        <p:nvSpPr>
          <p:cNvPr id="172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1613314" y="8871918"/>
            <a:ext cx="4279072" cy="783493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x;   //5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y;   //5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Point()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fr-FR" altLang="ko-KR" sz="1200" dirty="0" smtClean="0">
                <a:solidFill>
                  <a:schemeClr val="tx1"/>
                </a:solidFill>
                <a:latin typeface="+mn-ea"/>
              </a:rPr>
              <a:t>public Point(int x, int y) {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y;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getX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setX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x)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this.x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getY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y;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setY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y)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this.y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y;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꼭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구현해야함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: interface</a:t>
            </a:r>
          </a:p>
          <a:p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public void draw() {</a:t>
            </a:r>
          </a:p>
          <a:p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200" b="1" dirty="0" err="1" smtClean="0">
                <a:solidFill>
                  <a:srgbClr val="C00000"/>
                </a:solidFill>
                <a:latin typeface="+mn-ea"/>
              </a:rPr>
              <a:t>System.out.println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("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점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- x:" + x + "   y:" + y);</a:t>
            </a:r>
          </a:p>
          <a:p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@Override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toString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"Point [x=" + x + ", y=" + y + "]";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74AB4E-8AA1-4E2F-9694-F944692B75F3}"/>
              </a:ext>
            </a:extLst>
          </p:cNvPr>
          <p:cNvGrpSpPr/>
          <p:nvPr/>
        </p:nvGrpSpPr>
        <p:grpSpPr>
          <a:xfrm>
            <a:off x="5213764" y="7759437"/>
            <a:ext cx="4279072" cy="1111775"/>
            <a:chOff x="31853903" y="18923476"/>
            <a:chExt cx="4279072" cy="1111775"/>
          </a:xfrm>
        </p:grpSpPr>
        <p:sp>
          <p:nvSpPr>
            <p:cNvPr id="174" name="TextBox 5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52FEA7C-6FB1-4028-B807-EFCE6CCACDFC}"/>
                </a:ext>
              </a:extLst>
            </p:cNvPr>
            <p:cNvSpPr txBox="1"/>
            <p:nvPr/>
          </p:nvSpPr>
          <p:spPr>
            <a:xfrm>
              <a:off x="33371036" y="18923476"/>
              <a:ext cx="276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175" name="사각형: 둥근 모서리 5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2DE1A63-54C2-459E-BDE4-8F6AD3DD8C10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sp>
        <p:nvSpPr>
          <p:cNvPr id="176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608507" y="8435459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+mn-ea"/>
              </a:rPr>
              <a:t>0x881  </a:t>
            </a:r>
            <a:endParaRPr lang="ko-KR" altLang="en-US" b="1" dirty="0">
              <a:latin typeface="+mn-ea"/>
            </a:endParaRPr>
          </a:p>
        </p:txBody>
      </p:sp>
      <p:sp>
        <p:nvSpPr>
          <p:cNvPr id="177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3265857" y="8435459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Point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</p:cNvCxnSpPr>
          <p:nvPr/>
        </p:nvCxnSpPr>
        <p:spPr>
          <a:xfrm flipH="1">
            <a:off x="2228850" y="5966478"/>
            <a:ext cx="902203" cy="230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15809604" y="5464742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0x881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TextBox 5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E3A9CA-5C0A-4508-9329-B26E2E5EB19E}"/>
              </a:ext>
            </a:extLst>
          </p:cNvPr>
          <p:cNvSpPr txBox="1"/>
          <p:nvPr/>
        </p:nvSpPr>
        <p:spPr>
          <a:xfrm>
            <a:off x="15223185" y="5103473"/>
            <a:ext cx="20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Drawable</a:t>
            </a:r>
            <a:r>
              <a:rPr lang="en-US" altLang="ko-KR" dirty="0" smtClean="0">
                <a:latin typeface="+mn-ea"/>
              </a:rPr>
              <a:t> p01</a:t>
            </a:r>
            <a:endParaRPr lang="ko-KR" altLang="en-US" dirty="0">
              <a:latin typeface="+mn-ea"/>
            </a:endParaRPr>
          </a:p>
        </p:txBody>
      </p:sp>
      <p:sp>
        <p:nvSpPr>
          <p:cNvPr id="56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14511166" y="8871918"/>
            <a:ext cx="6062833" cy="10216182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Rectangle()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Rectangle(String </a:t>
            </a:r>
            <a:r>
              <a:rPr lang="en-US" altLang="ko-KR" sz="1200" u="sng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u="sng" dirty="0" smtClean="0">
                <a:solidFill>
                  <a:schemeClr val="tx1"/>
                </a:solidFill>
                <a:latin typeface="+mn-ea"/>
              </a:rPr>
              <a:t>, String </a:t>
            </a:r>
            <a:r>
              <a:rPr lang="en-US" altLang="ko-KR" sz="1200" u="sng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u="sng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200" u="sng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u="sng" dirty="0" smtClean="0">
                <a:solidFill>
                  <a:schemeClr val="tx1"/>
                </a:solidFill>
                <a:latin typeface="+mn-ea"/>
              </a:rPr>
              <a:t> width, </a:t>
            </a:r>
            <a:r>
              <a:rPr lang="en-US" altLang="ko-KR" sz="1200" u="sng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u="sng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super(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  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@Override    //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재정의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   return "Rectangle [width=" + width + ", height=" + height + ", 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="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+ </a:t>
            </a:r>
            <a:r>
              <a:rPr lang="en-US" altLang="ko-KR" sz="1200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인터페이스 구현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super.lineColor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super.fillColor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public double area() {  //</a:t>
            </a:r>
            <a:r>
              <a:rPr lang="ko-KR" altLang="en-US" sz="1200" dirty="0" err="1" smtClean="0">
                <a:solidFill>
                  <a:srgbClr val="0070C0"/>
                </a:solidFill>
                <a:latin typeface="+mn-ea"/>
              </a:rPr>
              <a:t>추상메소드</a:t>
            </a:r>
            <a:r>
              <a:rPr lang="ko-KR" altLang="en-US" sz="1200" dirty="0" smtClean="0">
                <a:solidFill>
                  <a:srgbClr val="0070C0"/>
                </a:solidFill>
                <a:latin typeface="+mn-ea"/>
              </a:rPr>
              <a:t> 구현</a:t>
            </a:r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    double result = width * height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    return result ;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}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74AB4E-8AA1-4E2F-9694-F944692B75F3}"/>
              </a:ext>
            </a:extLst>
          </p:cNvPr>
          <p:cNvGrpSpPr/>
          <p:nvPr/>
        </p:nvGrpSpPr>
        <p:grpSpPr>
          <a:xfrm>
            <a:off x="16778253" y="7738849"/>
            <a:ext cx="3287750" cy="1111775"/>
            <a:chOff x="31853903" y="18923476"/>
            <a:chExt cx="4279073" cy="1111775"/>
          </a:xfrm>
        </p:grpSpPr>
        <p:sp>
          <p:nvSpPr>
            <p:cNvPr id="58" name="TextBox 5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52FEA7C-6FB1-4028-B807-EFCE6CCACDFC}"/>
                </a:ext>
              </a:extLst>
            </p:cNvPr>
            <p:cNvSpPr txBox="1"/>
            <p:nvPr/>
          </p:nvSpPr>
          <p:spPr>
            <a:xfrm>
              <a:off x="31984120" y="18923476"/>
              <a:ext cx="4148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latin typeface="+mn-ea"/>
                </a:rPr>
                <a:t>Drawable   &lt;interface&gt;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59" name="사각형: 둥근 모서리 5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2DE1A63-54C2-459E-BDE4-8F6AD3DD8C10}"/>
                </a:ext>
              </a:extLst>
            </p:cNvPr>
            <p:cNvSpPr/>
            <p:nvPr/>
          </p:nvSpPr>
          <p:spPr>
            <a:xfrm>
              <a:off x="31853903" y="19249267"/>
              <a:ext cx="4279072" cy="78598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//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메소드 일반</a:t>
              </a:r>
              <a:r>
                <a:rPr lang="en-US" altLang="ko-KR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-</a:t>
              </a:r>
              <a:r>
                <a:rPr lang="ko-KR" altLang="en-US" sz="1050" b="0" i="0" u="none" kern="1200" dirty="0">
                  <a:solidFill>
                    <a:schemeClr val="tx1"/>
                  </a:solidFill>
                  <a:latin typeface="+mn-ea"/>
                  <a:ea typeface="+mn-ea"/>
                  <a:cs typeface="+mn-cs"/>
                </a:rPr>
                <a:t>반드시 제목만</a:t>
              </a:r>
              <a:endParaRPr lang="en-US" altLang="ko-KR" sz="1050" b="0" i="0" u="none" kern="1200" dirty="0">
                <a:solidFill>
                  <a:schemeClr val="tx1"/>
                </a:solidFill>
                <a:latin typeface="+mn-ea"/>
                <a:ea typeface="+mn-ea"/>
                <a:cs typeface="+mn-cs"/>
              </a:endParaRPr>
            </a:p>
            <a:p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</a:rPr>
                <a:t>public void draw();</a:t>
              </a:r>
            </a:p>
          </p:txBody>
        </p:sp>
      </p:grpSp>
      <p:sp>
        <p:nvSpPr>
          <p:cNvPr id="60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4455560" y="8537059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+mn-ea"/>
              </a:rPr>
              <a:t>0x881  </a:t>
            </a:r>
            <a:endParaRPr lang="ko-KR" altLang="en-US" b="1" dirty="0">
              <a:latin typeface="+mn-ea"/>
            </a:endParaRPr>
          </a:p>
        </p:txBody>
      </p:sp>
      <p:sp>
        <p:nvSpPr>
          <p:cNvPr id="61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15376309" y="8486259"/>
            <a:ext cx="134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Rectangle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95AA583-8E1E-496F-B9C7-320874ABC438}"/>
              </a:ext>
            </a:extLst>
          </p:cNvPr>
          <p:cNvCxnSpPr>
            <a:cxnSpLocks/>
          </p:cNvCxnSpPr>
          <p:nvPr/>
        </p:nvCxnSpPr>
        <p:spPr>
          <a:xfrm flipH="1">
            <a:off x="15126703" y="5966478"/>
            <a:ext cx="902203" cy="230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BF3BBA04-E5CB-4423-9398-C336FC2DBD4B}"/>
              </a:ext>
            </a:extLst>
          </p:cNvPr>
          <p:cNvSpPr/>
          <p:nvPr/>
        </p:nvSpPr>
        <p:spPr>
          <a:xfrm>
            <a:off x="20569067" y="7347918"/>
            <a:ext cx="4279072" cy="8158782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 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”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Shape()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Shape(String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메모리에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올리는거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</a:rPr>
              <a:t>area() 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안됨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</a:b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오버라이드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36718012" y="19067142"/>
          <a:ext cx="6028214" cy="1227201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28214"/>
              </a:tblGrid>
              <a:tr h="445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extends Shape implements</a:t>
                      </a:r>
                      <a:r>
                        <a:rPr lang="en-US" altLang="ko-KR" sz="14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Drawable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50851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strike="sng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strike="sng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  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@Override    //</a:t>
                      </a:r>
                      <a:r>
                        <a:rPr lang="ko-KR" altLang="en-US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재정의</a:t>
                      </a:r>
                      <a:endParaRPr lang="en-US" altLang="ko-KR" sz="1400" b="0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"Rectangle [width=" + width + ", height=" + height + ",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  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인터페이스 구현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super.lineColor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super.fillColor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 {  //</a:t>
                      </a:r>
                      <a:r>
                        <a:rPr lang="ko-KR" altLang="en-US" sz="1400" b="0" i="0" u="none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추상메소드</a:t>
                      </a:r>
                      <a:r>
                        <a:rPr lang="ko-KR" altLang="en-US" sz="1400" b="0" i="0" u="none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구현</a:t>
                      </a:r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altLang="ko-KR" sz="1400" b="0" i="0" u="none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result = width * height</a:t>
                      </a:r>
                    </a:p>
                    <a:p>
                      <a:r>
                        <a:rPr lang="en-US" altLang="ko-KR" sz="1400" b="0" i="0" u="none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 return result ;</a:t>
                      </a:r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40567406" y="8054199"/>
          <a:ext cx="5772944" cy="957072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올리는거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"Shape [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1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area() </a:t>
                      </a:r>
                      <a: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안됨</a:t>
                      </a:r>
                      <a: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/>
                      </a:r>
                      <a:b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ko-KR" altLang="en-US" sz="1400" b="1" strike="noStrike" kern="120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오버라이드</a:t>
                      </a:r>
                      <a: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/>
                      </a:r>
                      <a:b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abstract double area() ;</a:t>
                      </a:r>
                      <a:endParaRPr lang="en-US" altLang="ko-KR" sz="1400" b="1" strike="sngStrike" kern="12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3B34FA-E20C-40F2-A617-F81166B1EEB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560591" y="12920870"/>
            <a:ext cx="5208105" cy="5804453"/>
          </a:xfrm>
          <a:prstGeom prst="straightConnector1">
            <a:avLst/>
          </a:prstGeom>
          <a:ln>
            <a:solidFill>
              <a:srgbClr val="C00000"/>
            </a:solidFill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6D966AE6-7C01-449A-91F3-A6E054BEA3F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661" y="14948452"/>
            <a:ext cx="2514478" cy="3896520"/>
          </a:xfrm>
          <a:prstGeom prst="straightConnector1">
            <a:avLst/>
          </a:prstGeom>
          <a:noFill/>
          <a:ln w="9525" algn="ctr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71" name="TextBox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817E97-87E3-4A43-9ECA-C0CF2CC47F56}"/>
              </a:ext>
            </a:extLst>
          </p:cNvPr>
          <p:cNvSpPr txBox="1"/>
          <p:nvPr/>
        </p:nvSpPr>
        <p:spPr>
          <a:xfrm>
            <a:off x="23905267" y="6940487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4538544" y="9188496"/>
            <a:ext cx="6302156" cy="10271079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4139744" y="15875046"/>
            <a:ext cx="4587656" cy="8937579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5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97CF172-D0BD-46A7-84B9-122C75DF3100}"/>
              </a:ext>
            </a:extLst>
          </p:cNvPr>
          <p:cNvSpPr/>
          <p:nvPr/>
        </p:nvSpPr>
        <p:spPr>
          <a:xfrm rot="751553">
            <a:off x="17276019" y="8466111"/>
            <a:ext cx="2050511" cy="9085354"/>
          </a:xfrm>
          <a:custGeom>
            <a:avLst/>
            <a:gdLst>
              <a:gd name="connsiteX0" fmla="*/ 0 w 2050511"/>
              <a:gd name="connsiteY0" fmla="*/ 3933371 h 3933371"/>
              <a:gd name="connsiteX1" fmla="*/ 2046514 w 2050511"/>
              <a:gd name="connsiteY1" fmla="*/ 1001485 h 3933371"/>
              <a:gd name="connsiteX2" fmla="*/ 522514 w 2050511"/>
              <a:gd name="connsiteY2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0511" h="3933371">
                <a:moveTo>
                  <a:pt x="0" y="3933371"/>
                </a:moveTo>
                <a:cubicBezTo>
                  <a:pt x="979714" y="2795209"/>
                  <a:pt x="1959428" y="1657047"/>
                  <a:pt x="2046514" y="1001485"/>
                </a:cubicBezTo>
                <a:cubicBezTo>
                  <a:pt x="2133600" y="345923"/>
                  <a:pt x="771676" y="135467"/>
                  <a:pt x="522514" y="0"/>
                </a:cubicBezTo>
              </a:path>
            </a:pathLst>
          </a:custGeom>
          <a:noFill/>
          <a:ln w="762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ACA979-D655-4627-878C-D1EF538710D9}"/>
              </a:ext>
            </a:extLst>
          </p:cNvPr>
          <p:cNvSpPr/>
          <p:nvPr/>
        </p:nvSpPr>
        <p:spPr>
          <a:xfrm>
            <a:off x="29982804" y="7979342"/>
            <a:ext cx="941810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0x881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3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8341F10-A0FF-4E3D-A4DD-6F0C796CBE1F}"/>
              </a:ext>
            </a:extLst>
          </p:cNvPr>
          <p:cNvSpPr txBox="1"/>
          <p:nvPr/>
        </p:nvSpPr>
        <p:spPr>
          <a:xfrm>
            <a:off x="0" y="3440032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스태틱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32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D8FDEF-B4E0-4CDD-886D-231B54703746}"/>
              </a:ext>
            </a:extLst>
          </p:cNvPr>
          <p:cNvSpPr txBox="1"/>
          <p:nvPr/>
        </p:nvSpPr>
        <p:spPr>
          <a:xfrm>
            <a:off x="0" y="5078098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+mn-ea"/>
              </a:rPr>
              <a:t>스택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62FDA56-6CBE-48C9-B7D7-8B74D615B1C2}"/>
              </a:ext>
            </a:extLst>
          </p:cNvPr>
          <p:cNvSpPr txBox="1"/>
          <p:nvPr/>
        </p:nvSpPr>
        <p:spPr>
          <a:xfrm>
            <a:off x="0" y="7431263"/>
            <a:ext cx="1473747" cy="46166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latin typeface="+mn-ea"/>
              </a:rPr>
              <a:t>힙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0962B0C-D62A-4ADD-AB05-A13F37541558}"/>
              </a:ext>
            </a:extLst>
          </p:cNvPr>
          <p:cNvCxnSpPr>
            <a:cxnSpLocks/>
          </p:cNvCxnSpPr>
          <p:nvPr/>
        </p:nvCxnSpPr>
        <p:spPr>
          <a:xfrm>
            <a:off x="71221" y="3823708"/>
            <a:ext cx="38876504" cy="33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4B6234-ED4B-467D-83FA-952BF4AC0556}"/>
              </a:ext>
            </a:extLst>
          </p:cNvPr>
          <p:cNvCxnSpPr>
            <a:cxnSpLocks/>
          </p:cNvCxnSpPr>
          <p:nvPr/>
        </p:nvCxnSpPr>
        <p:spPr>
          <a:xfrm flipV="1">
            <a:off x="39532" y="6429375"/>
            <a:ext cx="38965343" cy="33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7C6121-8636-4C06-8ACF-10A599F4ACD2}"/>
              </a:ext>
            </a:extLst>
          </p:cNvPr>
          <p:cNvSpPr txBox="1"/>
          <p:nvPr/>
        </p:nvSpPr>
        <p:spPr>
          <a:xfrm>
            <a:off x="0" y="2781017"/>
            <a:ext cx="5811455" cy="52321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800" b="1" dirty="0" err="1" smtClean="0">
                <a:solidFill>
                  <a:srgbClr val="0070C0"/>
                </a:solidFill>
                <a:latin typeface="+mn-ea"/>
              </a:rPr>
              <a:t>Ractangle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</a:rPr>
              <a:t>사각형 그리기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8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37" name="Picture 2" descr="RAM - 나무위키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00" y="967776"/>
            <a:ext cx="2692615" cy="1717889"/>
          </a:xfrm>
          <a:prstGeom prst="rect">
            <a:avLst/>
          </a:prstGeom>
          <a:noFill/>
        </p:spPr>
      </p:pic>
      <p:sp>
        <p:nvSpPr>
          <p:cNvPr id="44" name="직사각형 43"/>
          <p:cNvSpPr/>
          <p:nvPr/>
        </p:nvSpPr>
        <p:spPr>
          <a:xfrm>
            <a:off x="14159461" y="0"/>
            <a:ext cx="7631112" cy="319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//</a:t>
            </a:r>
            <a:r>
              <a:rPr lang="ko-KR" altLang="en-US" b="1" dirty="0" err="1" smtClean="0">
                <a:solidFill>
                  <a:srgbClr val="FF0000"/>
                </a:solidFill>
                <a:latin typeface="+mn-ea"/>
              </a:rPr>
              <a:t>메소드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 일반</a:t>
            </a: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public static void main(String[] </a:t>
            </a:r>
            <a:r>
              <a:rPr lang="en-US" altLang="ko-KR" b="1" dirty="0" err="1" smtClean="0">
                <a:solidFill>
                  <a:srgbClr val="FF0000"/>
                </a:solidFill>
                <a:latin typeface="+mn-ea"/>
              </a:rPr>
              <a:t>args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){</a:t>
            </a: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            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메모리가 움직이는 스토리</a:t>
            </a: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}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81ADF9-6021-4B52-9F24-347FE28CD57A}"/>
              </a:ext>
            </a:extLst>
          </p:cNvPr>
          <p:cNvSpPr/>
          <p:nvPr/>
        </p:nvSpPr>
        <p:spPr>
          <a:xfrm>
            <a:off x="343385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0x101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438E02-4354-452F-A704-AE0EE7ECA246}"/>
              </a:ext>
            </a:extLst>
          </p:cNvPr>
          <p:cNvSpPr txBox="1"/>
          <p:nvPr/>
        </p:nvSpPr>
        <p:spPr>
          <a:xfrm>
            <a:off x="1522289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Rectangle r01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552349-46C7-49A1-95F5-204CEEB31850}"/>
              </a:ext>
            </a:extLst>
          </p:cNvPr>
          <p:cNvSpPr/>
          <p:nvPr/>
        </p:nvSpPr>
        <p:spPr>
          <a:xfrm>
            <a:off x="3860476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29" name="사각형: 둥근 모서리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89729F-1392-48E0-943F-E434ABBFDD9D}"/>
              </a:ext>
            </a:extLst>
          </p:cNvPr>
          <p:cNvSpPr/>
          <p:nvPr/>
        </p:nvSpPr>
        <p:spPr>
          <a:xfrm>
            <a:off x="2224873" y="13048833"/>
            <a:ext cx="4279072" cy="875609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// 5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// 5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  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@Override    //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재정의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    return "Rectangle [width=" + width + ", height=" + height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super.lineColor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super.lineColor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super.fillColor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double area() {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    double result = width * height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    return result ;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0" name="사각형: 둥근 모서리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89729F-1392-48E0-943F-E434ABBFDD9D}"/>
              </a:ext>
            </a:extLst>
          </p:cNvPr>
          <p:cNvSpPr/>
          <p:nvPr/>
        </p:nvSpPr>
        <p:spPr>
          <a:xfrm>
            <a:off x="6493887" y="7009802"/>
            <a:ext cx="4279072" cy="7792048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public void draw() {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System.</a:t>
            </a:r>
            <a:r>
              <a:rPr lang="en-US" altLang="ko-KR" sz="1200" b="1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("</a:t>
            </a:r>
            <a:r>
              <a:rPr lang="ko-KR" altLang="en-US" sz="1200" b="1" i="1" dirty="0" err="1" smtClean="0">
                <a:solidFill>
                  <a:srgbClr val="C00000"/>
                </a:solidFill>
              </a:rPr>
              <a:t>선색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: "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</a:t>
            </a:r>
            <a:r>
              <a:rPr lang="en-US" altLang="ko-KR" sz="1200" b="1" i="1" dirty="0" err="1" smtClean="0">
                <a:solidFill>
                  <a:srgbClr val="C00000"/>
                </a:solidFill>
              </a:rPr>
              <a:t>lineColor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" </a:t>
            </a:r>
            <a:r>
              <a:rPr lang="ko-KR" altLang="en-US" sz="1200" b="1" i="1" dirty="0" err="1" smtClean="0">
                <a:solidFill>
                  <a:srgbClr val="C00000"/>
                </a:solidFill>
              </a:rPr>
              <a:t>면색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:"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</a:t>
            </a:r>
            <a:r>
              <a:rPr lang="en-US" altLang="ko-KR" sz="1200" b="1" i="1" dirty="0" err="1" smtClean="0">
                <a:solidFill>
                  <a:srgbClr val="C00000"/>
                </a:solidFill>
              </a:rPr>
              <a:t>fillColor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" 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도형을 그렸습니다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.");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</a:rPr>
              <a:t>area() 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안됨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</a:b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오버라이드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public abstract double area();</a:t>
            </a:r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31" name="TextBox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953F41-C676-4E6C-A371-5EBE98005974}"/>
              </a:ext>
            </a:extLst>
          </p:cNvPr>
          <p:cNvSpPr txBox="1"/>
          <p:nvPr/>
        </p:nvSpPr>
        <p:spPr>
          <a:xfrm>
            <a:off x="6792982" y="665750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32" name="TextBox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953F41-C676-4E6C-A371-5EBE98005974}"/>
              </a:ext>
            </a:extLst>
          </p:cNvPr>
          <p:cNvSpPr txBox="1"/>
          <p:nvPr/>
        </p:nvSpPr>
        <p:spPr>
          <a:xfrm>
            <a:off x="3373507" y="1265825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Rectangle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133" name="TextBox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103A8CD-5232-434B-85E4-E9CC8006B2B6}"/>
              </a:ext>
            </a:extLst>
          </p:cNvPr>
          <p:cNvSpPr txBox="1"/>
          <p:nvPr/>
        </p:nvSpPr>
        <p:spPr>
          <a:xfrm>
            <a:off x="2145752" y="1263468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0x101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34" name="직선 화살표 연결선 133"/>
          <p:cNvCxnSpPr>
            <a:endCxn id="133" idx="0"/>
          </p:cNvCxnSpPr>
          <p:nvPr/>
        </p:nvCxnSpPr>
        <p:spPr>
          <a:xfrm flipH="1">
            <a:off x="2613695" y="5555074"/>
            <a:ext cx="1200595" cy="707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F7FA89-50A7-4C43-9C96-FA1515D9E2A1}"/>
              </a:ext>
            </a:extLst>
          </p:cNvPr>
          <p:cNvSpPr/>
          <p:nvPr/>
        </p:nvSpPr>
        <p:spPr>
          <a:xfrm>
            <a:off x="4828475" y="556731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xmlns="" xmlns:lc="http://schemas.openxmlformats.org/drawingml/2006/lockedCanvas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3726180" y="5467350"/>
            <a:ext cx="6674228" cy="33262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xmlns:lc="http://schemas.openxmlformats.org/drawingml/2006/lockedCanvas" id="{1C180514-3454-4C63-8596-1E926924E707}"/>
              </a:ext>
            </a:extLst>
          </p:cNvPr>
          <p:cNvSpPr/>
          <p:nvPr/>
        </p:nvSpPr>
        <p:spPr>
          <a:xfrm>
            <a:off x="35385692" y="4950115"/>
            <a:ext cx="875850" cy="41595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0x199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1" name="TextBox 47">
            <a:extLst>
              <a:ext uri="{FF2B5EF4-FFF2-40B4-BE49-F238E27FC236}">
                <a16:creationId xmlns:a16="http://schemas.microsoft.com/office/drawing/2014/main" xmlns="" xmlns:lc="http://schemas.openxmlformats.org/drawingml/2006/lockedCanvas" id="{28AD8BAE-F95D-4933-91CE-142CD4DA1256}"/>
              </a:ext>
            </a:extLst>
          </p:cNvPr>
          <p:cNvSpPr txBox="1"/>
          <p:nvPr/>
        </p:nvSpPr>
        <p:spPr>
          <a:xfrm>
            <a:off x="34280265" y="7348819"/>
            <a:ext cx="1156113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0x109</a:t>
            </a:r>
            <a:endParaRPr lang="ko-KR" altLang="en-US" b="1" dirty="0">
              <a:latin typeface="+mn-ea"/>
            </a:endParaRPr>
          </a:p>
        </p:txBody>
      </p:sp>
      <p:sp>
        <p:nvSpPr>
          <p:cNvPr id="182" name="TextBox 48">
            <a:extLst>
              <a:ext uri="{FF2B5EF4-FFF2-40B4-BE49-F238E27FC236}">
                <a16:creationId xmlns:a16="http://schemas.microsoft.com/office/drawing/2014/main" xmlns="" xmlns:lc="http://schemas.openxmlformats.org/drawingml/2006/lockedCanvas" id="{3BA26CFD-4F6C-4FF6-97E6-FA4E8D940EEA}"/>
              </a:ext>
            </a:extLst>
          </p:cNvPr>
          <p:cNvSpPr txBox="1"/>
          <p:nvPr/>
        </p:nvSpPr>
        <p:spPr>
          <a:xfrm>
            <a:off x="33903905" y="45994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Shape[]  </a:t>
            </a:r>
            <a:r>
              <a:rPr lang="en-US" altLang="ko-KR" b="1" dirty="0" err="1" smtClean="0">
                <a:latin typeface="+mn-ea"/>
              </a:rPr>
              <a:t>sArray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xmlns="" xmlns:lc="http://schemas.openxmlformats.org/drawingml/2006/lockedCanvas" id="{EC1C9E3E-01FC-48DE-AE51-0E20239613DF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 flipH="1">
            <a:off x="34858322" y="5366073"/>
            <a:ext cx="965295" cy="198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79">
            <a:extLst>
              <a:ext uri="{FF2B5EF4-FFF2-40B4-BE49-F238E27FC236}">
                <a16:creationId xmlns:a16="http://schemas.microsoft.com/office/drawing/2014/main" xmlns="" xmlns:lc="http://schemas.openxmlformats.org/drawingml/2006/lockedCanvas" id="{29ABC058-BCF5-4E0A-9072-E76EE084344D}"/>
              </a:ext>
            </a:extLst>
          </p:cNvPr>
          <p:cNvGrpSpPr/>
          <p:nvPr/>
        </p:nvGrpSpPr>
        <p:grpSpPr>
          <a:xfrm>
            <a:off x="34593747" y="8693304"/>
            <a:ext cx="2660604" cy="1045494"/>
            <a:chOff x="16659475" y="4524738"/>
            <a:chExt cx="2014764" cy="437825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26D0D4EF-B95C-4627-AE09-C9BC29C29359}"/>
                </a:ext>
              </a:extLst>
            </p:cNvPr>
            <p:cNvSpPr/>
            <p:nvPr/>
          </p:nvSpPr>
          <p:spPr>
            <a:xfrm>
              <a:off x="16659475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3168F75-F319-4BAA-8C64-F605DE7EBD91}"/>
                </a:ext>
              </a:extLst>
            </p:cNvPr>
            <p:cNvSpPr/>
            <p:nvPr/>
          </p:nvSpPr>
          <p:spPr>
            <a:xfrm>
              <a:off x="17334816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21EDE47-BF9F-48DE-AD3F-2847ACBB516D}"/>
                </a:ext>
              </a:extLst>
            </p:cNvPr>
            <p:cNvSpPr/>
            <p:nvPr/>
          </p:nvSpPr>
          <p:spPr>
            <a:xfrm>
              <a:off x="18001709" y="4524738"/>
              <a:ext cx="672530" cy="2770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" name="TextBox 50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B8CD8F73-EC79-4D56-B82D-D2CA8A069E5E}"/>
                </a:ext>
              </a:extLst>
            </p:cNvPr>
            <p:cNvSpPr txBox="1"/>
            <p:nvPr/>
          </p:nvSpPr>
          <p:spPr>
            <a:xfrm>
              <a:off x="16781466" y="4795008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[0]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89" name="TextBox 51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56961805-F788-42C1-9986-2DD88D329938}"/>
                </a:ext>
              </a:extLst>
            </p:cNvPr>
            <p:cNvSpPr txBox="1"/>
            <p:nvPr/>
          </p:nvSpPr>
          <p:spPr>
            <a:xfrm>
              <a:off x="17458332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[1]</a:t>
              </a:r>
              <a:endParaRPr lang="ko-KR" altLang="en-US" sz="2000" b="1" dirty="0">
                <a:latin typeface="+mn-ea"/>
              </a:endParaRPr>
            </a:p>
          </p:txBody>
        </p:sp>
        <p:sp>
          <p:nvSpPr>
            <p:cNvPr id="190" name="TextBox 52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48A4D524-6D77-4B46-87AE-EA82A25DC400}"/>
                </a:ext>
              </a:extLst>
            </p:cNvPr>
            <p:cNvSpPr txBox="1"/>
            <p:nvPr/>
          </p:nvSpPr>
          <p:spPr>
            <a:xfrm>
              <a:off x="18126026" y="4795007"/>
              <a:ext cx="415818" cy="16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7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9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3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8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33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79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26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72" algn="l" defTabSz="45714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+mn-ea"/>
                </a:rPr>
                <a:t>[2]</a:t>
              </a:r>
              <a:endParaRPr lang="ko-KR" altLang="en-US" sz="2000" b="1" dirty="0">
                <a:latin typeface="+mn-ea"/>
              </a:endParaRPr>
            </a:p>
          </p:txBody>
        </p:sp>
      </p:grpSp>
      <p:sp>
        <p:nvSpPr>
          <p:cNvPr id="191" name="타원 190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F7FA89-50A7-4C43-9C96-FA1515D9E2A1}"/>
              </a:ext>
            </a:extLst>
          </p:cNvPr>
          <p:cNvSpPr/>
          <p:nvPr/>
        </p:nvSpPr>
        <p:spPr>
          <a:xfrm>
            <a:off x="36290094" y="45531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92" name="TextBox 83">
            <a:extLst>
              <a:ext uri="{FF2B5EF4-FFF2-40B4-BE49-F238E27FC236}">
                <a16:creationId xmlns:a16="http://schemas.microsoft.com/office/drawing/2014/main" xmlns="" xmlns:lc="http://schemas.openxmlformats.org/drawingml/2006/lockedCanvas" id="{1DE719E8-CA72-4233-888C-981C8E2FFE3C}"/>
              </a:ext>
            </a:extLst>
          </p:cNvPr>
          <p:cNvSpPr txBox="1"/>
          <p:nvPr/>
        </p:nvSpPr>
        <p:spPr>
          <a:xfrm>
            <a:off x="34578476" y="88316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0x101</a:t>
            </a:r>
            <a:endParaRPr lang="ko-KR" altLang="en-US" dirty="0">
              <a:latin typeface="+mn-ea"/>
            </a:endParaRPr>
          </a:p>
        </p:txBody>
      </p:sp>
      <p:sp>
        <p:nvSpPr>
          <p:cNvPr id="193" name="TextBox 84">
            <a:extLst>
              <a:ext uri="{FF2B5EF4-FFF2-40B4-BE49-F238E27FC236}">
                <a16:creationId xmlns:a16="http://schemas.microsoft.com/office/drawing/2014/main" xmlns="" xmlns:lc="http://schemas.openxmlformats.org/drawingml/2006/lockedCanvas" id="{D27398AA-2264-422C-A9D7-54ED5BD6549B}"/>
              </a:ext>
            </a:extLst>
          </p:cNvPr>
          <p:cNvSpPr txBox="1"/>
          <p:nvPr/>
        </p:nvSpPr>
        <p:spPr>
          <a:xfrm>
            <a:off x="35478989" y="88316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0x102</a:t>
            </a:r>
            <a:endParaRPr lang="ko-KR" altLang="en-US" dirty="0">
              <a:latin typeface="+mn-ea"/>
            </a:endParaRPr>
          </a:p>
        </p:txBody>
      </p:sp>
      <p:sp>
        <p:nvSpPr>
          <p:cNvPr id="194" name="TextBox 85">
            <a:extLst>
              <a:ext uri="{FF2B5EF4-FFF2-40B4-BE49-F238E27FC236}">
                <a16:creationId xmlns:a16="http://schemas.microsoft.com/office/drawing/2014/main" xmlns="" xmlns:lc="http://schemas.openxmlformats.org/drawingml/2006/lockedCanvas" id="{1FFE4DFA-8F46-4892-A4CA-1651D805F80F}"/>
              </a:ext>
            </a:extLst>
          </p:cNvPr>
          <p:cNvSpPr txBox="1"/>
          <p:nvPr/>
        </p:nvSpPr>
        <p:spPr>
          <a:xfrm>
            <a:off x="36379039" y="8831668"/>
            <a:ext cx="888113" cy="369322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+mn-ea"/>
              </a:rPr>
              <a:t>0x103</a:t>
            </a:r>
            <a:endParaRPr lang="ko-KR" altLang="en-US" dirty="0">
              <a:latin typeface="+mn-ea"/>
            </a:endParaRPr>
          </a:p>
        </p:txBody>
      </p:sp>
      <p:sp>
        <p:nvSpPr>
          <p:cNvPr id="195" name="사각형: 둥근 모서리 68">
            <a:extLst>
              <a:ext uri="{FF2B5EF4-FFF2-40B4-BE49-F238E27FC236}">
                <a16:creationId xmlns:a16="http://schemas.microsoft.com/office/drawing/2014/main" xmlns="" xmlns:lc="http://schemas.openxmlformats.org/drawingml/2006/lockedCanvas" id="{3889729F-1392-48E0-943F-E434ABBFDD9D}"/>
              </a:ext>
            </a:extLst>
          </p:cNvPr>
          <p:cNvSpPr/>
          <p:nvPr/>
        </p:nvSpPr>
        <p:spPr>
          <a:xfrm>
            <a:off x="34310149" y="7667478"/>
            <a:ext cx="4279072" cy="332864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t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6" name="TextBox 48">
            <a:extLst>
              <a:ext uri="{FF2B5EF4-FFF2-40B4-BE49-F238E27FC236}">
                <a16:creationId xmlns:a16="http://schemas.microsoft.com/office/drawing/2014/main" xmlns="" xmlns:lc="http://schemas.openxmlformats.org/drawingml/2006/lockedCanvas" id="{3BA26CFD-4F6C-4FF6-97E6-FA4E8D940EEA}"/>
              </a:ext>
            </a:extLst>
          </p:cNvPr>
          <p:cNvSpPr txBox="1"/>
          <p:nvPr/>
        </p:nvSpPr>
        <p:spPr>
          <a:xfrm>
            <a:off x="34538905" y="79903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public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length  = 3</a:t>
            </a:r>
            <a:endParaRPr lang="ko-KR" altLang="en-US" b="1" dirty="0">
              <a:latin typeface="+mn-ea"/>
            </a:endParaRPr>
          </a:p>
        </p:txBody>
      </p:sp>
      <p:sp>
        <p:nvSpPr>
          <p:cNvPr id="197" name="TextBox 48">
            <a:extLst>
              <a:ext uri="{FF2B5EF4-FFF2-40B4-BE49-F238E27FC236}">
                <a16:creationId xmlns:a16="http://schemas.microsoft.com/office/drawing/2014/main" xmlns="" xmlns:lc="http://schemas.openxmlformats.org/drawingml/2006/lockedCanvas" id="{3BA26CFD-4F6C-4FF6-97E6-FA4E8D940EEA}"/>
              </a:ext>
            </a:extLst>
          </p:cNvPr>
          <p:cNvSpPr txBox="1"/>
          <p:nvPr/>
        </p:nvSpPr>
        <p:spPr>
          <a:xfrm>
            <a:off x="36037505" y="7291832"/>
            <a:ext cx="2608360" cy="369322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Shape[]</a:t>
            </a:r>
            <a:endParaRPr lang="ko-KR" altLang="en-US" b="1" dirty="0">
              <a:latin typeface="+mn-ea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F7FA89-50A7-4C43-9C96-FA1515D9E2A1}"/>
              </a:ext>
            </a:extLst>
          </p:cNvPr>
          <p:cNvSpPr/>
          <p:nvPr/>
        </p:nvSpPr>
        <p:spPr>
          <a:xfrm>
            <a:off x="37636294" y="72201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F7FA89-50A7-4C43-9C96-FA1515D9E2A1}"/>
              </a:ext>
            </a:extLst>
          </p:cNvPr>
          <p:cNvSpPr/>
          <p:nvPr/>
        </p:nvSpPr>
        <p:spPr>
          <a:xfrm>
            <a:off x="34791494" y="5848529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F7FA89-50A7-4C43-9C96-FA1515D9E2A1}"/>
              </a:ext>
            </a:extLst>
          </p:cNvPr>
          <p:cNvSpPr/>
          <p:nvPr/>
        </p:nvSpPr>
        <p:spPr>
          <a:xfrm>
            <a:off x="34624580" y="97392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F7FA89-50A7-4C43-9C96-FA1515D9E2A1}"/>
              </a:ext>
            </a:extLst>
          </p:cNvPr>
          <p:cNvSpPr/>
          <p:nvPr/>
        </p:nvSpPr>
        <p:spPr>
          <a:xfrm>
            <a:off x="35538980" y="97392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5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F7FA89-50A7-4C43-9C96-FA1515D9E2A1}"/>
              </a:ext>
            </a:extLst>
          </p:cNvPr>
          <p:cNvSpPr/>
          <p:nvPr/>
        </p:nvSpPr>
        <p:spPr>
          <a:xfrm>
            <a:off x="36427980" y="973926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6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xmlns="" xmlns:lc="http://schemas.openxmlformats.org/drawingml/2006/lockedCanvas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35206630" y="8458200"/>
            <a:ext cx="856925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xmlns="" xmlns:lc="http://schemas.openxmlformats.org/drawingml/2006/lockedCanvas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36121030" y="8458200"/>
            <a:ext cx="856925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9" name="표 208"/>
          <p:cNvGraphicFramePr>
            <a:graphicFrameLocks noGrp="1"/>
          </p:cNvGraphicFramePr>
          <p:nvPr/>
        </p:nvGraphicFramePr>
        <p:xfrm>
          <a:off x="39606438" y="3371982"/>
          <a:ext cx="6463175" cy="582903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463175"/>
              </a:tblGrid>
              <a:tr h="234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ShapeApp</a:t>
                      </a:r>
                      <a:endParaRPr lang="ko-KR" altLang="en-US" sz="20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32794">
                <a:tc>
                  <a:txBody>
                    <a:bodyPr/>
                    <a:lstStyle/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  <a:p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i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b="1" i="0" u="none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800" b="1" i="0" u="none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800" b="1" i="0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main(String[] </a:t>
                      </a:r>
                      <a:r>
                        <a:rPr lang="en-US" altLang="ko-KR" sz="1800" b="1" i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메모리가 움직이는 스토리</a:t>
                      </a:r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800" b="1" i="0" u="none" kern="12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Shpae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s01 = new Shape(“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”);</a:t>
                      </a:r>
                    </a:p>
                    <a:p>
                      <a:pPr marL="0" marR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  Rectangle r01 = new Rectangle(“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“</a:t>
                      </a:r>
                      <a:r>
                        <a:rPr lang="ko-KR" altLang="en-US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”, 5, 5);</a:t>
                      </a:r>
                    </a:p>
                    <a:p>
                      <a:endParaRPr lang="en-US" altLang="ko-KR" sz="1800" b="1" i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1" i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en-US" altLang="ko-KR" sz="1800" b="1" i="0" u="none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29"/>
          <p:cNvGrpSpPr/>
          <p:nvPr/>
        </p:nvGrpSpPr>
        <p:grpSpPr>
          <a:xfrm>
            <a:off x="37086452" y="-9179735"/>
            <a:ext cx="14119948" cy="10884973"/>
            <a:chOff x="35761774" y="4625340"/>
            <a:chExt cx="14119948" cy="10884973"/>
          </a:xfrm>
        </p:grpSpPr>
        <p:grpSp>
          <p:nvGrpSpPr>
            <p:cNvPr id="4" name="그룹 10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ED4CE3C-837C-43BE-8172-61FF53B1A050}"/>
                </a:ext>
              </a:extLst>
            </p:cNvPr>
            <p:cNvGrpSpPr/>
            <p:nvPr/>
          </p:nvGrpSpPr>
          <p:grpSpPr>
            <a:xfrm>
              <a:off x="35761774" y="11002960"/>
              <a:ext cx="4192905" cy="4507353"/>
              <a:chOff x="11533300" y="1141575"/>
              <a:chExt cx="1969189" cy="2297076"/>
            </a:xfrm>
            <a:solidFill>
              <a:schemeClr val="bg1"/>
            </a:solidFill>
          </p:grpSpPr>
          <p:sp>
            <p:nvSpPr>
              <p:cNvPr id="225" name="모서리가 둥근 직사각형 224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strike="sngStrike" dirty="0" smtClean="0">
                    <a:latin typeface="+mn-ea"/>
                  </a:rPr>
                  <a:t>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>
                  <a:latin typeface="+mn-ea"/>
                  <a:ea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  <a:ea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width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  <a:ea typeface="+mn-ea"/>
                  </a:rPr>
                  <a:t>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height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(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선색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면색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가로 세로 그리기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)</a:t>
                </a:r>
              </a:p>
              <a:p>
                <a:pPr eaLnBrk="1" latinLnBrk="1" hangingPunct="1">
                  <a:defRPr/>
                </a:pPr>
                <a:endParaRPr lang="en-US" altLang="ko-KR" dirty="0" smtClean="0">
                  <a:solidFill>
                    <a:srgbClr val="00B050"/>
                  </a:solidFill>
                  <a:latin typeface="+mn-ea"/>
                  <a:ea typeface="+mn-ea"/>
                  <a:sym typeface="Wingdings" pitchFamily="2" charset="2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 area() 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사각형의 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면적구하기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5"/>
                <a:ext cx="1608530" cy="3268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err="1">
                    <a:latin typeface="+mn-ea"/>
                  </a:rPr>
                  <a:t>Ractangle</a:t>
                </a:r>
                <a:r>
                  <a:rPr lang="en-US" altLang="ko-KR" sz="2000" b="1" dirty="0">
                    <a:latin typeface="+mn-ea"/>
                  </a:rPr>
                  <a:t>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5" name="그룹 10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ED4CE3C-837C-43BE-8172-61FF53B1A050}"/>
                </a:ext>
              </a:extLst>
            </p:cNvPr>
            <p:cNvGrpSpPr/>
            <p:nvPr/>
          </p:nvGrpSpPr>
          <p:grpSpPr>
            <a:xfrm>
              <a:off x="40488168" y="10997565"/>
              <a:ext cx="4192903" cy="4507355"/>
              <a:chOff x="11533300" y="1141574"/>
              <a:chExt cx="1969188" cy="2297077"/>
            </a:xfrm>
            <a:solidFill>
              <a:schemeClr val="bg1"/>
            </a:solidFill>
          </p:grpSpPr>
          <p:sp>
            <p:nvSpPr>
              <p:cNvPr id="223" name="모서리가 둥근 직사각형 222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5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 smtClean="0">
                    <a:latin typeface="+mn-ea"/>
                  </a:rPr>
                  <a:t>  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radius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</a:rPr>
                  <a:t>(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</a:rPr>
                  <a:t>선색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</a:rPr>
                  <a:t> 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</a:rPr>
                  <a:t>면색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</a:rPr>
                  <a:t> 반지름 그리기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</a:rPr>
                  <a:t>)</a:t>
                </a:r>
              </a:p>
              <a:p>
                <a:pPr eaLnBrk="1" latinLnBrk="1" hangingPunct="1">
                  <a:defRPr/>
                </a:pPr>
                <a:endParaRPr lang="en-US" altLang="ko-KR" dirty="0" smtClean="0">
                  <a:solidFill>
                    <a:srgbClr val="00B050"/>
                  </a:solidFill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dirty="0" smtClean="0">
                    <a:solidFill>
                      <a:srgbClr val="FF0000"/>
                    </a:solidFill>
                    <a:latin typeface="+mn-ea"/>
                    <a:sym typeface="Wingdings" pitchFamily="2" charset="2"/>
                  </a:rPr>
                  <a:t> area()  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+mn-ea"/>
                    <a:sym typeface="Wingdings" pitchFamily="2" charset="2"/>
                  </a:rPr>
                  <a:t>사각형의 </a:t>
                </a:r>
                <a:r>
                  <a:rPr lang="ko-KR" altLang="en-US" dirty="0" err="1" smtClean="0">
                    <a:solidFill>
                      <a:srgbClr val="FF0000"/>
                    </a:solidFill>
                    <a:latin typeface="+mn-ea"/>
                    <a:sym typeface="Wingdings" pitchFamily="2" charset="2"/>
                  </a:rPr>
                  <a:t>면적구하기</a:t>
                </a:r>
                <a:endParaRPr lang="ko-KR" altLang="en-US" dirty="0" smtClean="0">
                  <a:solidFill>
                    <a:srgbClr val="FF0000"/>
                  </a:solidFill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dirty="0" smtClean="0">
                    <a:solidFill>
                      <a:srgbClr val="FF0000"/>
                    </a:solidFill>
                    <a:latin typeface="+mn-ea"/>
                  </a:rPr>
                  <a:t>   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+mn-ea"/>
                    <a:sym typeface="Wingdings" pitchFamily="2" charset="2"/>
                  </a:rPr>
                  <a:t></a:t>
                </a:r>
                <a:r>
                  <a:rPr lang="ko-KR" altLang="en-US" dirty="0" err="1" smtClean="0">
                    <a:solidFill>
                      <a:srgbClr val="FF0000"/>
                    </a:solidFill>
                    <a:latin typeface="+mn-ea"/>
                    <a:sym typeface="Wingdings" pitchFamily="2" charset="2"/>
                  </a:rPr>
                  <a:t>꼭만들어</a:t>
                </a:r>
                <a:endParaRPr lang="en-US" altLang="ko-KR" dirty="0" smtClean="0">
                  <a:solidFill>
                    <a:srgbClr val="00B050"/>
                  </a:solidFill>
                  <a:latin typeface="+mn-ea"/>
                </a:endParaRPr>
              </a:p>
              <a:p>
                <a:pPr eaLnBrk="1" latinLnBrk="1" hangingPunct="1">
                  <a:defRPr/>
                </a:pPr>
                <a:endParaRPr lang="en-US" altLang="ko-KR" dirty="0" smtClean="0">
                  <a:solidFill>
                    <a:srgbClr val="00B050"/>
                  </a:solidFill>
                  <a:latin typeface="+mn-ea"/>
                </a:endParaRPr>
              </a:p>
              <a:p>
                <a:pPr eaLnBrk="1" latinLnBrk="1" hangingPunct="1">
                  <a:defRPr/>
                </a:pPr>
                <a:endParaRPr lang="en-US" altLang="ko-KR" dirty="0" smtClean="0">
                  <a:solidFill>
                    <a:srgbClr val="00B050"/>
                  </a:solidFill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  </a:t>
                </a:r>
                <a:endParaRPr lang="ko-KR" altLang="en-US" dirty="0" smtClean="0">
                  <a:solidFill>
                    <a:srgbClr val="00B050"/>
                  </a:solidFill>
                  <a:latin typeface="+mn-ea"/>
                </a:endParaRPr>
              </a:p>
              <a:p>
                <a:pPr eaLnBrk="1" latinLnBrk="1" hangingPunct="1">
                  <a:defRPr/>
                </a:pPr>
                <a:endParaRPr lang="en-US" altLang="ko-KR" dirty="0" smtClean="0">
                  <a:solidFill>
                    <a:srgbClr val="00B050"/>
                  </a:solidFill>
                  <a:latin typeface="+mn-ea"/>
                </a:endParaRPr>
              </a:p>
              <a:p>
                <a:pPr eaLnBrk="1" latinLnBrk="1" hangingPunct="1">
                  <a:defRPr/>
                </a:pPr>
                <a:endParaRPr lang="en-US" altLang="ko-KR" dirty="0" smtClean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</a:rPr>
                  <a:t>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Circle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6" name="그룹 10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ED4CE3C-837C-43BE-8172-61FF53B1A050}"/>
                </a:ext>
              </a:extLst>
            </p:cNvPr>
            <p:cNvGrpSpPr/>
            <p:nvPr/>
          </p:nvGrpSpPr>
          <p:grpSpPr>
            <a:xfrm>
              <a:off x="45688817" y="10997565"/>
              <a:ext cx="4192905" cy="4507355"/>
              <a:chOff x="11533300" y="1141574"/>
              <a:chExt cx="1969189" cy="2297077"/>
            </a:xfrm>
            <a:solidFill>
              <a:schemeClr val="bg1"/>
            </a:solidFill>
          </p:grpSpPr>
          <p:sp>
            <p:nvSpPr>
              <p:cNvPr id="221" name="모서리가 둥근 직사각형 220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1953313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strike="sngStrike" dirty="0">
                    <a:latin typeface="+mn-ea"/>
                    <a:ea typeface="+mn-ea"/>
                  </a:rPr>
                  <a:t>  </a:t>
                </a:r>
                <a:r>
                  <a:rPr lang="en-US" altLang="ko-KR" strike="sngStrike" dirty="0" smtClean="0">
                    <a:latin typeface="+mn-ea"/>
                  </a:rPr>
                  <a:t>private String </a:t>
                </a:r>
                <a:r>
                  <a:rPr lang="en-US" altLang="ko-KR" strike="sngStrike" dirty="0" err="1" smtClean="0">
                    <a:latin typeface="+mn-ea"/>
                  </a:rPr>
                  <a:t>lineColor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strike="sngStrike" dirty="0" smtClean="0">
                    <a:latin typeface="+mn-ea"/>
                  </a:rPr>
                  <a:t>  private String </a:t>
                </a:r>
                <a:r>
                  <a:rPr lang="en-US" altLang="ko-KR" strike="sngStrike" dirty="0" err="1" smtClean="0">
                    <a:latin typeface="+mn-ea"/>
                  </a:rPr>
                  <a:t>fillColor</a:t>
                </a:r>
                <a:endParaRPr lang="en-US" altLang="ko-KR" strike="sngStrike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  <a:ea typeface="+mn-ea"/>
                  </a:rPr>
                  <a:t>int</a:t>
                </a:r>
                <a:r>
                  <a:rPr lang="en-US" altLang="ko-KR" dirty="0" smtClean="0">
                    <a:latin typeface="+mn-ea"/>
                    <a:ea typeface="+mn-ea"/>
                  </a:rPr>
                  <a:t> width</a:t>
                </a: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</a:rPr>
                  <a:t>  private </a:t>
                </a:r>
                <a:r>
                  <a:rPr lang="en-US" altLang="ko-KR" dirty="0" err="1" smtClean="0">
                    <a:latin typeface="+mn-ea"/>
                  </a:rPr>
                  <a:t>int</a:t>
                </a:r>
                <a:r>
                  <a:rPr lang="en-US" altLang="ko-KR" dirty="0" smtClean="0">
                    <a:latin typeface="+mn-ea"/>
                  </a:rPr>
                  <a:t> height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----------------------</a:t>
                </a: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 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</a:rPr>
                  <a:t>선색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</a:rPr>
                  <a:t> 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</a:rPr>
                  <a:t>면색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</a:rPr>
                  <a:t> 가로 세로 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</a:rPr>
                  <a:t>그릭기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</a:rPr>
                  <a:t>)</a:t>
                </a:r>
              </a:p>
              <a:p>
                <a:pPr eaLnBrk="1" latinLnBrk="1" hangingPunct="1">
                  <a:defRPr/>
                </a:pPr>
                <a:endParaRPr lang="en-US" altLang="ko-KR" dirty="0" smtClean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</a:rPr>
                  <a:t>  area() 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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삼각형의 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면적구하기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Triangle  </a:t>
                </a:r>
                <a:r>
                  <a:rPr lang="ko-KR" altLang="en-US" sz="2000" b="1" dirty="0">
                    <a:latin typeface="+mn-ea"/>
                    <a:sym typeface="Wingdings" panose="05000000000000000000" pitchFamily="2" charset="2"/>
                  </a:rPr>
                  <a:t>추상화</a:t>
                </a:r>
                <a:endParaRPr lang="ko-KR" altLang="en-US" sz="2000" b="1" dirty="0">
                  <a:latin typeface="+mn-ea"/>
                </a:endParaRPr>
              </a:p>
            </p:txBody>
          </p:sp>
        </p:grpSp>
        <p:grpSp>
          <p:nvGrpSpPr>
            <p:cNvPr id="7" name="그룹 106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6ED4CE3C-837C-43BE-8172-61FF53B1A050}"/>
                </a:ext>
              </a:extLst>
            </p:cNvPr>
            <p:cNvGrpSpPr/>
            <p:nvPr/>
          </p:nvGrpSpPr>
          <p:grpSpPr>
            <a:xfrm>
              <a:off x="40488167" y="4625340"/>
              <a:ext cx="5116829" cy="4507355"/>
              <a:chOff x="11533300" y="1141574"/>
              <a:chExt cx="2403108" cy="2297077"/>
            </a:xfrm>
            <a:solidFill>
              <a:schemeClr val="bg1"/>
            </a:solidFill>
          </p:grpSpPr>
          <p:sp>
            <p:nvSpPr>
              <p:cNvPr id="219" name="모서리가 둥근 직사각형 218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6031880D-3B2A-4877-AFA5-9B3E955D6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49176" y="1506698"/>
                <a:ext cx="2387232" cy="1931953"/>
              </a:xfrm>
              <a:prstGeom prst="roundRect">
                <a:avLst>
                  <a:gd name="adj" fmla="val 0"/>
                </a:avLst>
              </a:prstGeom>
              <a:grpFill/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atinLnBrk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en-US" altLang="ko-KR" dirty="0" smtClean="0">
                    <a:latin typeface="+mn-ea"/>
                  </a:rPr>
                  <a:t>private String </a:t>
                </a:r>
                <a:r>
                  <a:rPr lang="en-US" altLang="ko-KR" dirty="0" err="1" smtClean="0">
                    <a:latin typeface="+mn-ea"/>
                  </a:rPr>
                  <a:t>lineColor</a:t>
                </a:r>
                <a:endParaRPr lang="en-US" altLang="ko-KR" dirty="0" smtClean="0">
                  <a:latin typeface="+mn-ea"/>
                </a:endParaRPr>
              </a:p>
              <a:p>
                <a:pPr latinLnBrk="1">
                  <a:defRPr/>
                </a:pPr>
                <a:r>
                  <a:rPr lang="en-US" altLang="ko-KR" dirty="0" smtClean="0">
                    <a:latin typeface="+mn-ea"/>
                  </a:rPr>
                  <a:t>  private String </a:t>
                </a:r>
                <a:r>
                  <a:rPr lang="en-US" altLang="ko-KR" dirty="0" err="1" smtClean="0">
                    <a:latin typeface="+mn-ea"/>
                  </a:rPr>
                  <a:t>fillColor</a:t>
                </a:r>
                <a:endParaRPr lang="en-US" altLang="ko-KR" dirty="0" smtClean="0">
                  <a:latin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latin typeface="+mn-ea"/>
                    <a:ea typeface="+mn-ea"/>
                  </a:rPr>
                  <a:t>----------------------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생성자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latin typeface="+mn-ea"/>
                    <a:ea typeface="+mn-ea"/>
                  </a:rPr>
                  <a:t>  </a:t>
                </a:r>
                <a:r>
                  <a:rPr lang="ko-KR" altLang="en-US" dirty="0">
                    <a:latin typeface="+mn-ea"/>
                    <a:ea typeface="+mn-ea"/>
                  </a:rPr>
                  <a:t>메소드 </a:t>
                </a:r>
                <a:r>
                  <a:rPr lang="en-US" altLang="ko-KR" dirty="0">
                    <a:latin typeface="+mn-ea"/>
                    <a:ea typeface="+mn-ea"/>
                  </a:rPr>
                  <a:t>g/s </a:t>
                </a:r>
                <a:r>
                  <a:rPr lang="en-US" altLang="ko-KR" dirty="0">
                    <a:latin typeface="+mn-ea"/>
                    <a:ea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dirty="0" err="1">
                    <a:latin typeface="+mn-ea"/>
                    <a:ea typeface="+mn-ea"/>
                    <a:sym typeface="Wingdings" panose="05000000000000000000" pitchFamily="2" charset="2"/>
                  </a:rPr>
                  <a:t>표기생략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 </a:t>
                </a:r>
                <a:r>
                  <a:rPr lang="ko-KR" altLang="en-US" dirty="0" err="1">
                    <a:solidFill>
                      <a:srgbClr val="00B050"/>
                    </a:solidFill>
                    <a:latin typeface="+mn-ea"/>
                    <a:ea typeface="+mn-ea"/>
                  </a:rPr>
                  <a:t>메소드</a:t>
                </a:r>
                <a:r>
                  <a:rPr lang="ko-KR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일반 </a:t>
                </a:r>
                <a:r>
                  <a:rPr lang="en-US" altLang="ko-KR" dirty="0" err="1" smtClean="0">
                    <a:solidFill>
                      <a:srgbClr val="00B050"/>
                    </a:solidFill>
                    <a:latin typeface="+mn-ea"/>
                    <a:ea typeface="+mn-ea"/>
                  </a:rPr>
                  <a:t>toString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()</a:t>
                </a:r>
                <a:endParaRPr lang="en-US" altLang="ko-KR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>
                    <a:solidFill>
                      <a:srgbClr val="00B050"/>
                    </a:solidFill>
                    <a:latin typeface="+mn-ea"/>
                    <a:ea typeface="+mn-ea"/>
                  </a:rPr>
                  <a:t>  draw() 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ea typeface="+mn-ea"/>
                    <a:sym typeface="Wingdings" pitchFamily="2" charset="2"/>
                  </a:rPr>
                  <a:t>(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선색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 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면색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 그리기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)</a:t>
                </a:r>
              </a:p>
              <a:p>
                <a:pPr eaLnBrk="1" latinLnBrk="1" hangingPunct="1">
                  <a:defRPr/>
                </a:pPr>
                <a:endParaRPr lang="en-US" altLang="ko-KR" dirty="0" smtClean="0">
                  <a:solidFill>
                    <a:srgbClr val="00B050"/>
                  </a:solidFill>
                  <a:latin typeface="+mn-ea"/>
                  <a:ea typeface="+mn-ea"/>
                  <a:sym typeface="Wingdings" pitchFamily="2" charset="2"/>
                </a:endParaRPr>
              </a:p>
              <a:p>
                <a:pPr eaLnBrk="1" latinLnBrk="1" hangingPunct="1">
                  <a:defRPr/>
                </a:pP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 </a:t>
                </a:r>
                <a:r>
                  <a:rPr lang="en-US" altLang="ko-KR" strike="sngStrike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area() </a:t>
                </a:r>
                <a:r>
                  <a:rPr lang="ko-KR" altLang="en-US" strike="sngStrike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</a:t>
                </a:r>
                <a:r>
                  <a:rPr lang="ko-KR" altLang="en-US" strike="sngStrike" dirty="0" err="1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못만듬</a:t>
                </a:r>
                <a:endParaRPr lang="en-US" altLang="ko-KR" strike="sngStrike" dirty="0" smtClean="0">
                  <a:solidFill>
                    <a:srgbClr val="00B050"/>
                  </a:solidFill>
                  <a:latin typeface="+mn-ea"/>
                  <a:sym typeface="Wingdings" pitchFamily="2" charset="2"/>
                </a:endParaRPr>
              </a:p>
              <a:p>
                <a:pPr eaLnBrk="1" latinLnBrk="1" hangingPunct="1">
                  <a:defRPr/>
                </a:pPr>
                <a:endParaRPr lang="en-US" altLang="ko-KR" strike="sngStrike" dirty="0" smtClean="0">
                  <a:solidFill>
                    <a:srgbClr val="00B050"/>
                  </a:solidFill>
                  <a:latin typeface="+mn-ea"/>
                  <a:ea typeface="+mn-ea"/>
                  <a:sym typeface="Wingdings" pitchFamily="2" charset="2"/>
                </a:endParaRPr>
              </a:p>
              <a:p>
                <a:pPr latinLnBrk="1">
                  <a:defRPr/>
                </a:pP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 area() </a:t>
                </a:r>
                <a:r>
                  <a:rPr lang="ko-KR" altLang="en-US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껍데기 만들었음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(</a:t>
                </a:r>
                <a:r>
                  <a:rPr lang="ko-KR" altLang="en-US" dirty="0" err="1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오버라이드</a:t>
                </a: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)</a:t>
                </a:r>
              </a:p>
              <a:p>
                <a:pPr latinLnBrk="1">
                  <a:defRPr/>
                </a:pPr>
                <a:endParaRPr lang="en-US" altLang="ko-KR" dirty="0" smtClean="0">
                  <a:solidFill>
                    <a:srgbClr val="00B050"/>
                  </a:solidFill>
                  <a:latin typeface="+mn-ea"/>
                  <a:sym typeface="Wingdings" pitchFamily="2" charset="2"/>
                </a:endParaRPr>
              </a:p>
              <a:p>
                <a:pPr latinLnBrk="1">
                  <a:defRPr/>
                </a:pP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 </a:t>
                </a:r>
                <a:r>
                  <a:rPr lang="ko-KR" altLang="en-US" dirty="0" err="1" smtClean="0">
                    <a:solidFill>
                      <a:srgbClr val="FF0000"/>
                    </a:solidFill>
                    <a:latin typeface="+mn-ea"/>
                    <a:sym typeface="Wingdings" pitchFamily="2" charset="2"/>
                  </a:rPr>
                  <a:t>추상메소드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+mn-ea"/>
                    <a:sym typeface="Wingdings" pitchFamily="2" charset="2"/>
                  </a:rPr>
                  <a:t> 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+mn-ea"/>
                    <a:sym typeface="Wingdings" pitchFamily="2" charset="2"/>
                  </a:rPr>
                  <a:t>abstract </a:t>
                </a:r>
                <a:r>
                  <a:rPr lang="ko-KR" altLang="en-US" dirty="0" smtClean="0">
                    <a:solidFill>
                      <a:srgbClr val="FF0000"/>
                    </a:solidFill>
                    <a:latin typeface="+mn-ea"/>
                    <a:sym typeface="Wingdings" pitchFamily="2" charset="2"/>
                  </a:rPr>
                  <a:t>껍데기만 </a:t>
                </a:r>
                <a:r>
                  <a:rPr lang="ko-KR" altLang="en-US" dirty="0" err="1" smtClean="0">
                    <a:solidFill>
                      <a:srgbClr val="FF0000"/>
                    </a:solidFill>
                    <a:latin typeface="+mn-ea"/>
                    <a:sym typeface="Wingdings" pitchFamily="2" charset="2"/>
                  </a:rPr>
                  <a:t>만들어도됨</a:t>
                </a:r>
                <a:endParaRPr lang="en-US" altLang="ko-KR" dirty="0" smtClean="0">
                  <a:solidFill>
                    <a:srgbClr val="FF0000"/>
                  </a:solidFill>
                  <a:latin typeface="+mn-ea"/>
                  <a:sym typeface="Wingdings" pitchFamily="2" charset="2"/>
                </a:endParaRPr>
              </a:p>
              <a:p>
                <a:pPr latinLnBrk="1">
                  <a:defRPr/>
                </a:pPr>
                <a:endParaRPr lang="en-US" altLang="ko-KR" dirty="0" smtClean="0">
                  <a:solidFill>
                    <a:srgbClr val="00B050"/>
                  </a:solidFill>
                  <a:latin typeface="+mn-ea"/>
                  <a:ea typeface="+mn-ea"/>
                  <a:sym typeface="Wingdings" pitchFamily="2" charset="2"/>
                </a:endParaRPr>
              </a:p>
              <a:p>
                <a:pPr latinLnBrk="1">
                  <a:defRPr/>
                </a:pPr>
                <a:r>
                  <a:rPr lang="en-US" altLang="ko-KR" dirty="0" smtClean="0">
                    <a:solidFill>
                      <a:srgbClr val="00B050"/>
                    </a:solidFill>
                    <a:latin typeface="+mn-ea"/>
                    <a:sym typeface="Wingdings" pitchFamily="2" charset="2"/>
                  </a:rPr>
                  <a:t>  </a:t>
                </a:r>
                <a:endParaRPr lang="ko-KR" altLang="en-US" dirty="0">
                  <a:solidFill>
                    <a:srgbClr val="00B05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B0F35505-1CDE-4941-A8C3-AEB021D95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3300" y="1141574"/>
                <a:ext cx="1723642" cy="3502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47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9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3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58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733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879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026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172" algn="l" defTabSz="45714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b="1" dirty="0" smtClean="0">
                    <a:latin typeface="+mn-ea"/>
                  </a:rPr>
                  <a:t>Shape </a:t>
                </a:r>
                <a:r>
                  <a:rPr lang="ko-KR" altLang="en-US" sz="2000" b="1" dirty="0" smtClean="0">
                    <a:latin typeface="+mn-ea"/>
                  </a:rPr>
                  <a:t>도형 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+mn-ea"/>
                  </a:rPr>
                  <a:t>abstract</a:t>
                </a:r>
                <a:endParaRPr lang="ko-KR" altLang="en-US" sz="20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215" name="TextBox 214"/>
            <p:cNvSpPr txBox="1"/>
            <p:nvPr/>
          </p:nvSpPr>
          <p:spPr>
            <a:xfrm>
              <a:off x="45894078" y="6903326"/>
              <a:ext cx="32004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일반화</a:t>
              </a:r>
              <a:endParaRPr lang="ko-KR" altLang="en-US" dirty="0"/>
            </a:p>
          </p:txBody>
        </p:sp>
        <p:cxnSp>
          <p:nvCxnSpPr>
            <p:cNvPr id="216" name="직선 화살표 연결선 215"/>
            <p:cNvCxnSpPr/>
            <p:nvPr/>
          </p:nvCxnSpPr>
          <p:spPr>
            <a:xfrm flipV="1">
              <a:off x="38562455" y="8717018"/>
              <a:ext cx="1936531" cy="2665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/>
            <p:cNvCxnSpPr/>
            <p:nvPr/>
          </p:nvCxnSpPr>
          <p:spPr>
            <a:xfrm flipH="1" flipV="1">
              <a:off x="44679476" y="8765628"/>
              <a:ext cx="2932386" cy="2333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/>
            <p:cNvCxnSpPr>
              <a:endCxn id="219" idx="2"/>
            </p:cNvCxnSpPr>
            <p:nvPr/>
          </p:nvCxnSpPr>
          <p:spPr>
            <a:xfrm flipV="1">
              <a:off x="42566897" y="9132695"/>
              <a:ext cx="496587" cy="21869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7" name="표 226"/>
          <p:cNvGraphicFramePr>
            <a:graphicFrameLocks noGrp="1"/>
          </p:cNvGraphicFramePr>
          <p:nvPr/>
        </p:nvGraphicFramePr>
        <p:xfrm>
          <a:off x="41767091" y="13037816"/>
          <a:ext cx="6028214" cy="12272016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28214"/>
              </a:tblGrid>
              <a:tr h="445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Ractangle</a:t>
                      </a: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extends 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50851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strike="sng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400" b="0" strike="sngStrik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strike="sngStrik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height;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  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@Override    //</a:t>
                      </a:r>
                      <a:r>
                        <a:rPr lang="ko-KR" altLang="en-US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재정의</a:t>
                      </a:r>
                      <a:endParaRPr lang="en-US" altLang="ko-KR" sz="1400" b="0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"Rectangle [width=" + width + ", height=" + height + ",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super.lineColor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super.fillColor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0" i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+ 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 {</a:t>
                      </a:r>
                    </a:p>
                    <a:p>
                      <a:r>
                        <a:rPr lang="en-US" altLang="ko-KR" sz="1400" b="0" i="0" u="none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altLang="ko-KR" sz="1400" b="0" i="0" u="none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result = width * height</a:t>
                      </a:r>
                    </a:p>
                    <a:p>
                      <a:r>
                        <a:rPr lang="en-US" altLang="ko-KR" sz="1400" b="0" i="0" u="none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 return result ;</a:t>
                      </a:r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i="0" u="none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표 227"/>
          <p:cNvGraphicFramePr>
            <a:graphicFrameLocks noGrp="1"/>
          </p:cNvGraphicFramePr>
          <p:nvPr/>
        </p:nvGraphicFramePr>
        <p:xfrm>
          <a:off x="48319928" y="12981210"/>
          <a:ext cx="5772944" cy="1097226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426180">
                <a:tc>
                  <a:txBody>
                    <a:bodyPr/>
                    <a:lstStyle/>
                    <a:p>
                      <a:pPr marL="0" marR="0" lvl="0" indent="0" algn="l" defTabSz="33961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Circle extends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Shape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484578">
                <a:tc>
                  <a:txBody>
                    <a:bodyPr/>
                    <a:lstStyle/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</a:t>
                      </a:r>
                    </a:p>
                    <a:p>
                      <a:r>
                        <a:rPr lang="en-US" altLang="ko-KR" sz="14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</a:t>
                      </a:r>
                      <a:r>
                        <a:rPr lang="en-US" altLang="ko-KR" sz="1400" b="0" strike="sng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lineColor</a:t>
                      </a:r>
                      <a:r>
                        <a:rPr lang="en-US" altLang="ko-KR" sz="14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4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String </a:t>
                      </a:r>
                      <a:r>
                        <a:rPr lang="en-US" altLang="ko-KR" sz="1400" b="0" strike="sng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fillColor</a:t>
                      </a:r>
                      <a:r>
                        <a:rPr lang="en-US" altLang="ko-KR" sz="1400" b="0" strike="sng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width;   // 7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private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height;  // 7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super(); // Shape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기본생성자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Shape();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Circle(String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radius)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this.radius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radius;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g/s</a:t>
                      </a:r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getWidth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width;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setWidth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width)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this.width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width;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getHeight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return height;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setHeight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height)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this.height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= height;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ko-KR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일반  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@Override    //</a:t>
                      </a:r>
                      <a:r>
                        <a:rPr lang="ko-KR" altLang="en-US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재정의</a:t>
                      </a:r>
                      <a:endParaRPr lang="en-US" altLang="ko-KR" sz="14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public String </a:t>
                      </a:r>
                      <a:r>
                        <a:rPr lang="en-US" altLang="ko-KR" sz="14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toString</a:t>
                      </a:r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   return "Rectangle [width=" + width + ", height=" + height + ", </a:t>
                      </a:r>
                      <a:r>
                        <a:rPr lang="en-US" altLang="ko-KR" sz="14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lineColor</a:t>
                      </a:r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=" + </a:t>
                      </a:r>
                      <a:r>
                        <a:rPr lang="en-US" altLang="ko-KR" sz="14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super.lineColor</a:t>
                      </a:r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+ ", </a:t>
                      </a:r>
                      <a:r>
                        <a:rPr lang="en-US" altLang="ko-KR" sz="14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fillColor</a:t>
                      </a:r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="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400" b="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fillColor</a:t>
                      </a:r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+ "]";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endParaRPr lang="en-US" altLang="ko-KR" sz="1400" b="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 draw() {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out.println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("</a:t>
                      </a:r>
                      <a:r>
                        <a:rPr lang="ko-KR" altLang="en-US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선색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:"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super.lineColor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" </a:t>
                      </a:r>
                      <a:r>
                        <a:rPr lang="ko-KR" altLang="en-US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면색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:"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super.fillColor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" 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:"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this.width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" 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:"</a:t>
                      </a:r>
                      <a:r>
                        <a:rPr lang="ko-KR" altLang="en-US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en-US" altLang="ko-KR" sz="1400" b="0" i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this.height</a:t>
                      </a:r>
                      <a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+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사각형을 그렸습니다</a:t>
                      </a:r>
                      <a:r>
                        <a:rPr lang="en-US" altLang="ko-KR" sz="1400" b="0" i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0" i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표 228"/>
          <p:cNvGraphicFramePr>
            <a:graphicFrameLocks noGrp="1"/>
          </p:cNvGraphicFramePr>
          <p:nvPr/>
        </p:nvGraphicFramePr>
        <p:xfrm>
          <a:off x="54730979" y="12973001"/>
          <a:ext cx="5772944" cy="1233683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510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Triangle extends 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37735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필드</a:t>
                      </a:r>
                    </a:p>
                    <a:p>
                      <a:r>
                        <a:rPr lang="en-US" altLang="ko-KR" sz="1400" strike="sngStrike" dirty="0" smtClean="0">
                          <a:solidFill>
                            <a:schemeClr val="tx1"/>
                          </a:solidFill>
                          <a:latin typeface="+mn-ea"/>
                        </a:rPr>
                        <a:t>private String </a:t>
                      </a:r>
                      <a:r>
                        <a:rPr lang="en-US" altLang="ko-KR" sz="1400" strike="sngStrike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lineColor</a:t>
                      </a:r>
                      <a:r>
                        <a:rPr lang="en-US" altLang="ko-KR" sz="1400" strike="sngStrike" dirty="0" smtClean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</a:p>
                    <a:p>
                      <a:r>
                        <a:rPr lang="en-US" altLang="ko-KR" sz="1400" strike="sngStrike" dirty="0" smtClean="0">
                          <a:solidFill>
                            <a:schemeClr val="tx1"/>
                          </a:solidFill>
                          <a:latin typeface="+mn-ea"/>
                        </a:rPr>
                        <a:t>private String </a:t>
                      </a:r>
                      <a:r>
                        <a:rPr lang="en-US" altLang="ko-KR" sz="1400" strike="sngStrike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fillColor</a:t>
                      </a:r>
                      <a:r>
                        <a:rPr lang="en-US" altLang="ko-KR" sz="1400" strike="sngStrike" dirty="0" smtClean="0">
                          <a:solidFill>
                            <a:schemeClr val="tx1"/>
                          </a:solidFill>
                          <a:latin typeface="+mn-ea"/>
                        </a:rPr>
                        <a:t>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private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width;   // 5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private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height;  // 5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Rectangle(String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width, </a:t>
                      </a:r>
                      <a:r>
                        <a:rPr lang="en-US" altLang="ko-KR" sz="1400" b="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400" b="0" u="sng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height)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super(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this.width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width;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this.height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height;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g/s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getWidth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 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width;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void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setWidth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width) 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this.width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= width;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getHeight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() 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return height;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void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setHeight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int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height) 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this.height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= height;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ko-KR" altLang="en-US" sz="140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//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메소드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일반  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@Override    //</a:t>
                      </a:r>
                      <a:r>
                        <a:rPr lang="ko-KR" altLang="en-US" sz="1400" b="1" dirty="0" smtClean="0">
                          <a:solidFill>
                            <a:srgbClr val="0070C0"/>
                          </a:solidFill>
                        </a:rPr>
                        <a:t>재정의</a:t>
                      </a:r>
                      <a:endParaRPr lang="en-US" altLang="ko-KR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public String </a:t>
                      </a:r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</a:rPr>
                        <a:t>toString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() {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    return "Rectangle [width=" + width + ", height=" + height + ", </a:t>
                      </a:r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</a:rPr>
                        <a:t>lineColor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=" + </a:t>
                      </a:r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</a:rPr>
                        <a:t>super.lineColor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 + ", </a:t>
                      </a:r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</a:rPr>
                        <a:t>fillColor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="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+ </a:t>
                      </a:r>
                      <a:r>
                        <a:rPr lang="en-US" altLang="ko-KR" sz="1400" b="1" dirty="0" err="1" smtClean="0">
                          <a:solidFill>
                            <a:srgbClr val="0070C0"/>
                          </a:solidFill>
                        </a:rPr>
                        <a:t>fillColor</a:t>
                      </a:r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 + "]";</a:t>
                      </a:r>
                    </a:p>
                    <a:p>
                      <a:r>
                        <a:rPr lang="en-US" altLang="ko-KR" sz="1400" b="1" dirty="0" smtClean="0">
                          <a:solidFill>
                            <a:srgbClr val="0070C0"/>
                          </a:solidFill>
                        </a:rPr>
                        <a:t>}</a:t>
                      </a:r>
                    </a:p>
                    <a:p>
                      <a:endParaRPr lang="en-US" altLang="ko-KR" sz="1400" b="1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public void draw() 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System.</a:t>
                      </a:r>
                      <a:r>
                        <a:rPr lang="en-US" altLang="ko-KR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out.println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("</a:t>
                      </a:r>
                      <a:r>
                        <a:rPr lang="ko-KR" altLang="en-US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선색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:"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+ </a:t>
                      </a:r>
                      <a:r>
                        <a:rPr lang="en-US" altLang="ko-KR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super.lineColor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+ " </a:t>
                      </a:r>
                      <a:r>
                        <a:rPr lang="ko-KR" altLang="en-US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면색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:"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+ </a:t>
                      </a:r>
                      <a:r>
                        <a:rPr lang="en-US" altLang="ko-KR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super.fillColor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+ " 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가로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:"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+ </a:t>
                      </a:r>
                      <a:r>
                        <a:rPr lang="en-US" altLang="ko-KR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this.width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+ " 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세로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:"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+ </a:t>
                      </a:r>
                      <a:r>
                        <a:rPr lang="en-US" altLang="ko-KR" sz="1400" i="1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this.height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 + " </a:t>
                      </a:r>
                      <a:r>
                        <a:rPr lang="ko-KR" altLang="en-US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삼각형을 그렸습니다</a:t>
                      </a:r>
                      <a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.");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</a:rPr>
                        <a:t>}</a:t>
                      </a:r>
                      <a:endParaRPr lang="en-US" altLang="ko-KR" sz="1400" dirty="0" smtClean="0">
                        <a:solidFill>
                          <a:srgbClr val="0070C0"/>
                        </a:solidFill>
                        <a:latin typeface="+mn-ea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396163" rtl="0" eaLnBrk="1" latinLnBrk="1" hangingPunct="1"/>
                      <a:r>
                        <a:rPr lang="en-US" altLang="ko-KR" sz="1400" b="0" i="0" u="none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double area() {</a:t>
                      </a:r>
                    </a:p>
                    <a:p>
                      <a:pPr marL="0" algn="l" defTabSz="3396163" rtl="0" eaLnBrk="1" latinLnBrk="1" hangingPunct="1"/>
                      <a:r>
                        <a:rPr lang="en-US" altLang="ko-KR" sz="1400" b="0" i="0" u="none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double result = (width* height) / 2</a:t>
                      </a:r>
                      <a:r>
                        <a:rPr lang="en-US" altLang="ko-KR" sz="1400" b="0" i="0" u="none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3396163" rtl="0" eaLnBrk="1" latinLnBrk="1" hangingPunct="1"/>
                      <a:r>
                        <a:rPr lang="en-US" altLang="ko-KR" sz="1400" b="0" i="0" u="none" kern="1200" baseline="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result;</a:t>
                      </a:r>
                      <a:endParaRPr lang="en-US" altLang="ko-KR" sz="1400" b="0" i="0" u="none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3396163" rtl="0" eaLnBrk="1" latinLnBrk="1" hangingPunct="1"/>
                      <a:r>
                        <a:rPr lang="en-US" altLang="ko-KR" sz="1400" b="0" i="0" u="none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48319928" y="2899516"/>
          <a:ext cx="5772944" cy="104241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772944"/>
              </a:tblGrid>
              <a:tr h="145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Shape</a:t>
                      </a:r>
                      <a:endParaRPr lang="ko-KR" altLang="en-US" sz="1400" b="0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1" marR="91441" marT="45721" marB="4572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22151">
                <a:tc>
                  <a:txBody>
                    <a:bodyPr/>
                    <a:lstStyle/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protected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Shape(String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//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메모리에 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올리는거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g/s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getFillColor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this.fillColor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@Override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   return "Shape [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",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=" + </a:t>
                      </a:r>
                      <a:r>
                        <a:rPr lang="en-US" altLang="ko-KR" sz="1400" b="1" kern="1200" dirty="0" err="1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 + "]";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b="1" kern="1200" dirty="0" smtClean="0">
                        <a:solidFill>
                          <a:srgbClr val="0070C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public void draw() {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r>
                        <a:rPr lang="en-US" altLang="ko-KR" sz="1400" b="1" i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out.println</a:t>
                      </a:r>
                      <a:r>
                        <a:rPr lang="en-US" altLang="ko-KR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1400" b="1" i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선색</a:t>
                      </a:r>
                      <a:r>
                        <a:rPr lang="en-US" altLang="ko-KR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: "</a:t>
                      </a:r>
                      <a:r>
                        <a:rPr lang="ko-KR" altLang="en-US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1" i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lineColor</a:t>
                      </a:r>
                      <a:r>
                        <a:rPr lang="ko-KR" altLang="en-US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+ " </a:t>
                      </a:r>
                      <a:r>
                        <a:rPr lang="ko-KR" altLang="en-US" sz="1400" b="1" i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면색</a:t>
                      </a:r>
                      <a:r>
                        <a:rPr lang="en-US" altLang="ko-KR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:"</a:t>
                      </a:r>
                      <a:r>
                        <a:rPr lang="ko-KR" altLang="en-US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ko-KR" sz="1400" b="1" i="1" kern="120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fillColor</a:t>
                      </a:r>
                      <a:r>
                        <a:rPr lang="ko-KR" altLang="en-US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+ " </a:t>
                      </a:r>
                      <a:r>
                        <a:rPr lang="ko-KR" altLang="en-US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도형을 그렸습니다</a:t>
                      </a:r>
                      <a:r>
                        <a:rPr lang="en-US" altLang="ko-KR" sz="1400" b="1" i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.");</a:t>
                      </a:r>
                    </a:p>
                    <a:p>
                      <a:r>
                        <a:rPr lang="en-US" altLang="ko-KR" sz="14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1400" kern="12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area() </a:t>
                      </a:r>
                      <a: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안됨</a:t>
                      </a:r>
                      <a: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/>
                      </a:r>
                      <a:b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ko-KR" altLang="en-US" sz="1400" b="1" strike="noStrike" kern="120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오버라이드</a:t>
                      </a:r>
                      <a: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/>
                      </a:r>
                      <a:br>
                        <a:rPr lang="en-US" altLang="ko-KR" sz="1400" b="1" strike="sngStrik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</a:b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public abstract double area() ;</a:t>
                      </a:r>
                      <a:endParaRPr lang="en-US" altLang="ko-KR" sz="1400" b="1" strike="sngStrike" kern="12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41" marR="91441" marT="45721" marB="4572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1" name="직선 화살표 연결선 230"/>
          <p:cNvCxnSpPr/>
          <p:nvPr/>
        </p:nvCxnSpPr>
        <p:spPr>
          <a:xfrm flipV="1">
            <a:off x="43987210" y="9149715"/>
            <a:ext cx="4145280" cy="3926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/>
          <p:cNvCxnSpPr/>
          <p:nvPr/>
        </p:nvCxnSpPr>
        <p:spPr>
          <a:xfrm flipH="1" flipV="1">
            <a:off x="53876065" y="9206865"/>
            <a:ext cx="4743450" cy="377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12817694" y="12519071"/>
            <a:ext cx="4943475" cy="9683704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4769644" y="14760621"/>
            <a:ext cx="4943475" cy="8724853"/>
          </a:xfrm>
          <a:prstGeom prst="rect">
            <a:avLst/>
          </a:prstGeom>
          <a:solidFill>
            <a:schemeClr val="bg1">
              <a:lumMod val="7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6076569" y="426922"/>
            <a:ext cx="11420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smtClean="0"/>
              <a:t>public static void main(String[] </a:t>
            </a:r>
            <a:r>
              <a:rPr lang="en-US" altLang="ko-KR" sz="3200" b="1" dirty="0" err="1" smtClean="0"/>
              <a:t>args</a:t>
            </a:r>
            <a:r>
              <a:rPr lang="en-US" altLang="ko-KR" sz="3200" b="1" dirty="0" smtClean="0"/>
              <a:t>) {</a:t>
            </a:r>
          </a:p>
          <a:p>
            <a:endParaRPr lang="ko-KR" altLang="en-US" sz="3200" dirty="0" smtClean="0"/>
          </a:p>
          <a:p>
            <a:r>
              <a:rPr lang="en-US" altLang="ko-KR" sz="3200" dirty="0" smtClean="0"/>
              <a:t>    Rectangle r01 = </a:t>
            </a:r>
            <a:r>
              <a:rPr lang="en-US" altLang="ko-KR" sz="3200" b="1" dirty="0" smtClean="0"/>
              <a:t>new </a:t>
            </a:r>
            <a:r>
              <a:rPr lang="en-US" altLang="ko-KR" sz="3200" b="1" dirty="0" err="1" smtClean="0"/>
              <a:t>Reactangle</a:t>
            </a:r>
            <a:r>
              <a:rPr lang="en-US" altLang="ko-KR" sz="3200" b="1" dirty="0" smtClean="0"/>
              <a:t>(“</a:t>
            </a:r>
            <a:r>
              <a:rPr lang="ko-KR" altLang="en-US" sz="3200" b="1" dirty="0" smtClean="0"/>
              <a:t>빨강</a:t>
            </a:r>
            <a:r>
              <a:rPr lang="en-US" altLang="ko-KR" sz="3200" b="1" dirty="0" smtClean="0"/>
              <a:t>”, “</a:t>
            </a:r>
            <a:r>
              <a:rPr lang="ko-KR" altLang="en-US" sz="3200" b="1" dirty="0" smtClean="0"/>
              <a:t>빨강</a:t>
            </a:r>
            <a:r>
              <a:rPr lang="en-US" altLang="ko-KR" sz="3200" b="1" dirty="0" smtClean="0"/>
              <a:t>”, 5, 5);</a:t>
            </a:r>
          </a:p>
          <a:p>
            <a:r>
              <a:rPr lang="en-US" altLang="ko-KR" sz="3200" b="1" dirty="0" smtClean="0"/>
              <a:t>    </a:t>
            </a:r>
            <a:r>
              <a:rPr lang="en-US" altLang="ko-KR" sz="3200" b="1" dirty="0" err="1" smtClean="0"/>
              <a:t>System.out.println</a:t>
            </a:r>
            <a:r>
              <a:rPr lang="en-US" altLang="ko-KR" sz="3200" b="1" dirty="0" smtClean="0"/>
              <a:t>(r01.area());</a:t>
            </a:r>
          </a:p>
          <a:p>
            <a:endParaRPr lang="en-US" altLang="ko-KR" sz="3200" b="1" dirty="0" smtClean="0"/>
          </a:p>
          <a:p>
            <a:r>
              <a:rPr lang="en-US" altLang="ko-KR" sz="3200" dirty="0" smtClean="0"/>
              <a:t>    //Shape s02 = </a:t>
            </a:r>
            <a:r>
              <a:rPr lang="en-US" altLang="ko-KR" sz="3200" b="1" dirty="0" smtClean="0"/>
              <a:t>new </a:t>
            </a:r>
            <a:r>
              <a:rPr lang="en-US" altLang="ko-KR" sz="3200" b="1" dirty="0" err="1" smtClean="0"/>
              <a:t>Reactangle</a:t>
            </a:r>
            <a:r>
              <a:rPr lang="en-US" altLang="ko-KR" sz="3200" b="1" dirty="0" smtClean="0"/>
              <a:t>(“</a:t>
            </a:r>
            <a:r>
              <a:rPr lang="ko-KR" altLang="en-US" sz="3200" b="1" dirty="0" smtClean="0"/>
              <a:t>빨강</a:t>
            </a:r>
            <a:r>
              <a:rPr lang="en-US" altLang="ko-KR" sz="3200" b="1" dirty="0" smtClean="0"/>
              <a:t>”, “</a:t>
            </a:r>
            <a:r>
              <a:rPr lang="ko-KR" altLang="en-US" sz="3200" b="1" dirty="0" smtClean="0"/>
              <a:t>빨강</a:t>
            </a:r>
            <a:r>
              <a:rPr lang="en-US" altLang="ko-KR" sz="3200" b="1" dirty="0" smtClean="0"/>
              <a:t>”, 5, 5);</a:t>
            </a:r>
            <a:endParaRPr lang="ko-KR" altLang="en-US" sz="3200" dirty="0" smtClean="0"/>
          </a:p>
          <a:p>
            <a:r>
              <a:rPr lang="en-US" altLang="ko-KR" sz="3200" dirty="0" smtClean="0"/>
              <a:t>}</a:t>
            </a:r>
            <a:endParaRPr lang="ko-KR" altLang="en-US" sz="3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5663026" y="43820781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9005586" y="10993821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일반화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81ADF9-6021-4B52-9F24-347FE28CD57A}"/>
              </a:ext>
            </a:extLst>
          </p:cNvPr>
          <p:cNvSpPr/>
          <p:nvPr/>
        </p:nvSpPr>
        <p:spPr>
          <a:xfrm>
            <a:off x="1446380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0x101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438E02-4354-452F-A704-AE0EE7ECA246}"/>
              </a:ext>
            </a:extLst>
          </p:cNvPr>
          <p:cNvSpPr txBox="1"/>
          <p:nvPr/>
        </p:nvSpPr>
        <p:spPr>
          <a:xfrm>
            <a:off x="12552239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Shape r01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552349-46C7-49A1-95F5-204CEEB31850}"/>
              </a:ext>
            </a:extLst>
          </p:cNvPr>
          <p:cNvSpPr/>
          <p:nvPr/>
        </p:nvSpPr>
        <p:spPr>
          <a:xfrm>
            <a:off x="14890426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04" name="사각형: 둥근 모서리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89729F-1392-48E0-943F-E434ABBFDD9D}"/>
              </a:ext>
            </a:extLst>
          </p:cNvPr>
          <p:cNvSpPr/>
          <p:nvPr/>
        </p:nvSpPr>
        <p:spPr>
          <a:xfrm>
            <a:off x="13254823" y="13048833"/>
            <a:ext cx="4279072" cy="875609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private String </a:t>
            </a:r>
            <a:r>
              <a:rPr lang="en-US" altLang="ko-KR" sz="1200" strike="sngStrike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strike="sngStrike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width;   // 5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private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height;  // 5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width)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width;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height)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height;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  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@Override    //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재정의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    return "Rectangle [width=" + width + ", height=" + height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super.lineColor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="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+ </a:t>
            </a:r>
            <a:r>
              <a:rPr lang="en-US" altLang="ko-KR" sz="1200" b="1" dirty="0" err="1" smtClean="0">
                <a:solidFill>
                  <a:srgbClr val="0070C0"/>
                </a:solidFill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draw()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System.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out.println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("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선색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super.lineColor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err="1" smtClean="0">
                <a:solidFill>
                  <a:schemeClr val="tx1"/>
                </a:solidFill>
                <a:latin typeface="+mn-ea"/>
              </a:rPr>
              <a:t>면색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super.fillColor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가로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this.width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세로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:"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+mn-ea"/>
              </a:rPr>
              <a:t>this.height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 + " </a:t>
            </a:r>
            <a:r>
              <a:rPr lang="ko-KR" altLang="en-US" sz="1200" i="1" dirty="0" smtClean="0">
                <a:solidFill>
                  <a:schemeClr val="tx1"/>
                </a:solidFill>
                <a:latin typeface="+mn-ea"/>
              </a:rPr>
              <a:t>사각형을 그렸습니다</a:t>
            </a:r>
            <a:r>
              <a:rPr lang="en-US" altLang="ko-KR" sz="1200" i="1" dirty="0" smtClean="0">
                <a:solidFill>
                  <a:schemeClr val="tx1"/>
                </a:solidFill>
                <a:latin typeface="+mn-ea"/>
              </a:rPr>
              <a:t>.");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public double area() {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    double result = width * height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     return result ;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dirty="0" smtClean="0">
              <a:solidFill>
                <a:srgbClr val="0070C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5" name="사각형: 둥근 모서리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89729F-1392-48E0-943F-E434ABBFDD9D}"/>
              </a:ext>
            </a:extLst>
          </p:cNvPr>
          <p:cNvSpPr/>
          <p:nvPr/>
        </p:nvSpPr>
        <p:spPr>
          <a:xfrm>
            <a:off x="17523837" y="7009801"/>
            <a:ext cx="4279072" cy="766414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public void draw() {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System.</a:t>
            </a:r>
            <a:r>
              <a:rPr lang="en-US" altLang="ko-KR" sz="1200" b="1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("</a:t>
            </a:r>
            <a:r>
              <a:rPr lang="ko-KR" altLang="en-US" sz="1200" b="1" i="1" dirty="0" err="1" smtClean="0">
                <a:solidFill>
                  <a:srgbClr val="C00000"/>
                </a:solidFill>
              </a:rPr>
              <a:t>선색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: "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</a:t>
            </a:r>
            <a:r>
              <a:rPr lang="en-US" altLang="ko-KR" sz="1200" b="1" i="1" dirty="0" err="1" smtClean="0">
                <a:solidFill>
                  <a:srgbClr val="C00000"/>
                </a:solidFill>
              </a:rPr>
              <a:t>lineColor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" </a:t>
            </a:r>
            <a:r>
              <a:rPr lang="ko-KR" altLang="en-US" sz="1200" b="1" i="1" dirty="0" err="1" smtClean="0">
                <a:solidFill>
                  <a:srgbClr val="C00000"/>
                </a:solidFill>
              </a:rPr>
              <a:t>면색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:"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</a:t>
            </a:r>
            <a:r>
              <a:rPr lang="en-US" altLang="ko-KR" sz="1200" b="1" i="1" dirty="0" err="1" smtClean="0">
                <a:solidFill>
                  <a:srgbClr val="C00000"/>
                </a:solidFill>
              </a:rPr>
              <a:t>fillColor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" 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도형을 그렸습니다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.");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</a:rPr>
              <a:t>area() 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안됨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</a:b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오버라이드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public abstract double area();</a:t>
            </a:r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8" name="TextBox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953F41-C676-4E6C-A371-5EBE98005974}"/>
              </a:ext>
            </a:extLst>
          </p:cNvPr>
          <p:cNvSpPr txBox="1"/>
          <p:nvPr/>
        </p:nvSpPr>
        <p:spPr>
          <a:xfrm>
            <a:off x="17822932" y="665750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sp>
        <p:nvSpPr>
          <p:cNvPr id="109" name="TextBox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953F41-C676-4E6C-A371-5EBE98005974}"/>
              </a:ext>
            </a:extLst>
          </p:cNvPr>
          <p:cNvSpPr txBox="1"/>
          <p:nvPr/>
        </p:nvSpPr>
        <p:spPr>
          <a:xfrm>
            <a:off x="14403457" y="1265825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Rectangle</a:t>
            </a:r>
            <a:endParaRPr lang="ko-KR" altLang="en-US" b="1" dirty="0">
              <a:latin typeface="+mn-ea"/>
            </a:endParaRPr>
          </a:p>
        </p:txBody>
      </p:sp>
      <p:sp>
        <p:nvSpPr>
          <p:cNvPr id="110" name="TextBox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103A8CD-5232-434B-85E4-E9CC8006B2B6}"/>
              </a:ext>
            </a:extLst>
          </p:cNvPr>
          <p:cNvSpPr txBox="1"/>
          <p:nvPr/>
        </p:nvSpPr>
        <p:spPr>
          <a:xfrm>
            <a:off x="13175702" y="1263468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0x101 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11" name="직선 화살표 연결선 110"/>
          <p:cNvCxnSpPr>
            <a:endCxn id="110" idx="0"/>
          </p:cNvCxnSpPr>
          <p:nvPr/>
        </p:nvCxnSpPr>
        <p:spPr>
          <a:xfrm flipH="1">
            <a:off x="13643645" y="5555074"/>
            <a:ext cx="1200595" cy="707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F7FA89-50A7-4C43-9C96-FA1515D9E2A1}"/>
              </a:ext>
            </a:extLst>
          </p:cNvPr>
          <p:cNvSpPr/>
          <p:nvPr/>
        </p:nvSpPr>
        <p:spPr>
          <a:xfrm>
            <a:off x="15858425" y="556731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0BE64434-06A3-403F-B74E-1A4328D45412}"/>
              </a:ext>
            </a:extLst>
          </p:cNvPr>
          <p:cNvCxnSpPr>
            <a:cxnSpLocks/>
          </p:cNvCxnSpPr>
          <p:nvPr/>
        </p:nvCxnSpPr>
        <p:spPr>
          <a:xfrm>
            <a:off x="14756130" y="5467350"/>
            <a:ext cx="19762470" cy="36480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14301107" y="14116050"/>
            <a:ext cx="3943350" cy="685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B81ADF9-6021-4B52-9F24-347FE28CD57A}"/>
              </a:ext>
            </a:extLst>
          </p:cNvPr>
          <p:cNvSpPr/>
          <p:nvPr/>
        </p:nvSpPr>
        <p:spPr>
          <a:xfrm>
            <a:off x="24255500" y="5185761"/>
            <a:ext cx="779928" cy="369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0x101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4438E02-4354-452F-A704-AE0EE7ECA246}"/>
              </a:ext>
            </a:extLst>
          </p:cNvPr>
          <p:cNvSpPr txBox="1"/>
          <p:nvPr/>
        </p:nvSpPr>
        <p:spPr>
          <a:xfrm>
            <a:off x="22343939" y="4802914"/>
            <a:ext cx="2956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   </a:t>
            </a:r>
            <a:r>
              <a:rPr lang="en-US" altLang="ko-KR" sz="2400" dirty="0" smtClean="0">
                <a:latin typeface="+mn-ea"/>
              </a:rPr>
              <a:t>Shape r01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552349-46C7-49A1-95F5-204CEEB31850}"/>
              </a:ext>
            </a:extLst>
          </p:cNvPr>
          <p:cNvSpPr/>
          <p:nvPr/>
        </p:nvSpPr>
        <p:spPr>
          <a:xfrm>
            <a:off x="24682126" y="4625789"/>
            <a:ext cx="683301" cy="604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18" name="사각형: 둥근 모서리 6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89729F-1392-48E0-943F-E434ABBFDD9D}"/>
              </a:ext>
            </a:extLst>
          </p:cNvPr>
          <p:cNvSpPr/>
          <p:nvPr/>
        </p:nvSpPr>
        <p:spPr>
          <a:xfrm>
            <a:off x="27315537" y="7009801"/>
            <a:ext cx="4279072" cy="7664141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필드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protected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    //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빨강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g/s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lineColor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getFillColor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setFillColor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this.fillColor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fillColor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ko-KR" altLang="en-US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//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일반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@Override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public String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toString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() {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   return "Shape [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lineColor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",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=" + </a:t>
            </a:r>
            <a:r>
              <a:rPr lang="en-US" altLang="ko-KR" sz="1200" b="1" dirty="0" err="1" smtClean="0">
                <a:solidFill>
                  <a:srgbClr val="0070C0"/>
                </a:solidFill>
                <a:latin typeface="+mn-ea"/>
              </a:rPr>
              <a:t>fillColor</a:t>
            </a:r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 + "]";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  <a:latin typeface="+mn-ea"/>
              </a:rPr>
              <a:t>}</a:t>
            </a:r>
          </a:p>
          <a:p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C00000"/>
                </a:solidFill>
              </a:rPr>
              <a:t>public void draw() {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System.</a:t>
            </a:r>
            <a:r>
              <a:rPr lang="en-US" altLang="ko-KR" sz="1200" b="1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("</a:t>
            </a:r>
            <a:r>
              <a:rPr lang="ko-KR" altLang="en-US" sz="1200" b="1" i="1" dirty="0" err="1" smtClean="0">
                <a:solidFill>
                  <a:srgbClr val="C00000"/>
                </a:solidFill>
              </a:rPr>
              <a:t>선색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: "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</a:t>
            </a:r>
            <a:r>
              <a:rPr lang="en-US" altLang="ko-KR" sz="1200" b="1" i="1" dirty="0" err="1" smtClean="0">
                <a:solidFill>
                  <a:srgbClr val="C00000"/>
                </a:solidFill>
              </a:rPr>
              <a:t>lineColor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" </a:t>
            </a:r>
            <a:r>
              <a:rPr lang="ko-KR" altLang="en-US" sz="1200" b="1" i="1" dirty="0" err="1" smtClean="0">
                <a:solidFill>
                  <a:srgbClr val="C00000"/>
                </a:solidFill>
              </a:rPr>
              <a:t>면색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:"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</a:t>
            </a:r>
            <a:r>
              <a:rPr lang="en-US" altLang="ko-KR" sz="1200" b="1" i="1" dirty="0" err="1" smtClean="0">
                <a:solidFill>
                  <a:srgbClr val="C00000"/>
                </a:solidFill>
              </a:rPr>
              <a:t>fillColor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+ " </a:t>
            </a:r>
            <a:r>
              <a:rPr lang="ko-KR" altLang="en-US" sz="1200" b="1" i="1" dirty="0" smtClean="0">
                <a:solidFill>
                  <a:srgbClr val="C00000"/>
                </a:solidFill>
              </a:rPr>
              <a:t>도형을 그렸습니다</a:t>
            </a:r>
            <a:r>
              <a:rPr lang="en-US" altLang="ko-KR" sz="1200" b="1" i="1" dirty="0" smtClean="0">
                <a:solidFill>
                  <a:srgbClr val="C00000"/>
                </a:solidFill>
              </a:rPr>
              <a:t>.");</a:t>
            </a: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}</a:t>
            </a:r>
          </a:p>
          <a:p>
            <a:endParaRPr lang="en-US" altLang="ko-KR" sz="12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</a:rPr>
              <a:t>area() 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안됨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</a:b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오버라이드</a:t>
            </a:r>
            <a: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/>
            </a:r>
            <a:br>
              <a:rPr lang="en-US" altLang="ko-KR" sz="1200" b="1" strike="sngStrike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</a:b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public abstract double area();</a:t>
            </a:r>
            <a:endParaRPr lang="en-US" altLang="ko-KR" sz="12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9" name="TextBox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953F41-C676-4E6C-A371-5EBE98005974}"/>
              </a:ext>
            </a:extLst>
          </p:cNvPr>
          <p:cNvSpPr txBox="1"/>
          <p:nvPr/>
        </p:nvSpPr>
        <p:spPr>
          <a:xfrm>
            <a:off x="29976832" y="658130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Shape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24635941" y="5555074"/>
            <a:ext cx="2681759" cy="1722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F7FA89-50A7-4C43-9C96-FA1515D9E2A1}"/>
              </a:ext>
            </a:extLst>
          </p:cNvPr>
          <p:cNvSpPr/>
          <p:nvPr/>
        </p:nvSpPr>
        <p:spPr>
          <a:xfrm>
            <a:off x="25650125" y="5567315"/>
            <a:ext cx="683301" cy="60496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>
            <a:defPPr>
              <a:defRPr lang="en-US"/>
            </a:defPPr>
            <a:lvl1pPr marL="0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47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29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3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58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733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879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026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172" algn="l" defTabSz="45714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smtClean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144" name="TextBox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103A8CD-5232-434B-85E4-E9CC8006B2B6}"/>
              </a:ext>
            </a:extLst>
          </p:cNvPr>
          <p:cNvSpPr txBox="1"/>
          <p:nvPr/>
        </p:nvSpPr>
        <p:spPr>
          <a:xfrm>
            <a:off x="27006002" y="6614884"/>
            <a:ext cx="9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latin typeface="+mn-ea"/>
              </a:rPr>
              <a:t>0x101 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32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4800</TotalTime>
  <Words>2993</Words>
  <Application>Microsoft Office PowerPoint</Application>
  <PresentationFormat>사용자 지정</PresentationFormat>
  <Paragraphs>886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428</cp:revision>
  <dcterms:created xsi:type="dcterms:W3CDTF">2020-11-23T02:29:11Z</dcterms:created>
  <dcterms:modified xsi:type="dcterms:W3CDTF">2021-12-01T09:09:58Z</dcterms:modified>
</cp:coreProperties>
</file>