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0" r:id="rId3"/>
    <p:sldId id="259" r:id="rId4"/>
  </p:sldIdLst>
  <p:sldSz cx="35999738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22" autoAdjust="0"/>
    <p:restoredTop sz="94660"/>
  </p:normalViewPr>
  <p:slideViewPr>
    <p:cSldViewPr snapToGrid="0">
      <p:cViewPr>
        <p:scale>
          <a:sx n="33" d="100"/>
          <a:sy n="33" d="100"/>
        </p:scale>
        <p:origin x="-390" y="-450"/>
      </p:cViewPr>
      <p:guideLst>
        <p:guide orient="horz" pos="5669"/>
        <p:guide pos="113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945943"/>
            <a:ext cx="26999804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9454516"/>
            <a:ext cx="26999804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397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4685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958369"/>
            <a:ext cx="7762444" cy="1525473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958369"/>
            <a:ext cx="22837334" cy="1525473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922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9358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4487668"/>
            <a:ext cx="31049774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2046280"/>
            <a:ext cx="31049774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75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25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4791843"/>
            <a:ext cx="15299889" cy="114212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4791843"/>
            <a:ext cx="15299889" cy="114212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6654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958370"/>
            <a:ext cx="31049774" cy="34792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4412664"/>
            <a:ext cx="15229575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6575242"/>
            <a:ext cx="15229575" cy="967119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4412664"/>
            <a:ext cx="15304578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6575242"/>
            <a:ext cx="15304578" cy="967119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548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2079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8976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591763"/>
            <a:ext cx="18224867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4862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591763"/>
            <a:ext cx="18224867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2694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958370"/>
            <a:ext cx="31049774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4791843"/>
            <a:ext cx="31049774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pPr/>
              <a:t>2021-11-22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6683949"/>
            <a:ext cx="1214991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5642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00117" rtl="0" eaLnBrk="1" latinLnBrk="1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7773F267-C960-437B-B22E-12CF51189675}"/>
              </a:ext>
            </a:extLst>
          </p:cNvPr>
          <p:cNvSpPr txBox="1"/>
          <p:nvPr/>
        </p:nvSpPr>
        <p:spPr>
          <a:xfrm>
            <a:off x="1109433" y="757891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스태틱</a:t>
            </a:r>
            <a:endParaRPr lang="ko-KR" altLang="en-US" sz="12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04384326-509D-4CC7-A952-F0B83193D85E}"/>
              </a:ext>
            </a:extLst>
          </p:cNvPr>
          <p:cNvSpPr txBox="1"/>
          <p:nvPr/>
        </p:nvSpPr>
        <p:spPr>
          <a:xfrm>
            <a:off x="1109433" y="2395960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09D6FBA9-C51F-412A-B750-D1D8434A5373}"/>
              </a:ext>
            </a:extLst>
          </p:cNvPr>
          <p:cNvSpPr txBox="1"/>
          <p:nvPr/>
        </p:nvSpPr>
        <p:spPr>
          <a:xfrm>
            <a:off x="1109433" y="4749126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힙</a:t>
            </a:r>
            <a:endParaRPr lang="ko-KR" altLang="en-US" sz="1200" b="1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1180653" y="1141573"/>
            <a:ext cx="144784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1E270FF5-FB54-42FC-AE29-E44BC959F575}"/>
              </a:ext>
            </a:extLst>
          </p:cNvPr>
          <p:cNvCxnSpPr>
            <a:cxnSpLocks/>
          </p:cNvCxnSpPr>
          <p:nvPr/>
        </p:nvCxnSpPr>
        <p:spPr>
          <a:xfrm>
            <a:off x="1148964" y="3780292"/>
            <a:ext cx="146244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62">
            <a:extLst>
              <a:ext uri="{FF2B5EF4-FFF2-40B4-BE49-F238E27FC236}">
                <a16:creationId xmlns:a16="http://schemas.microsoft.com/office/drawing/2014/main" xmlns="" id="{3B5D488B-0853-4A0E-9A65-3DA055A8E6FE}"/>
              </a:ext>
            </a:extLst>
          </p:cNvPr>
          <p:cNvSpPr/>
          <p:nvPr/>
        </p:nvSpPr>
        <p:spPr>
          <a:xfrm>
            <a:off x="27528520" y="12134323"/>
            <a:ext cx="1180530" cy="915629"/>
          </a:xfrm>
          <a:custGeom>
            <a:avLst/>
            <a:gdLst>
              <a:gd name="connsiteX0" fmla="*/ 0 w 672530"/>
              <a:gd name="connsiteY0" fmla="*/ 0 h 277000"/>
              <a:gd name="connsiteX1" fmla="*/ 672530 w 672530"/>
              <a:gd name="connsiteY1" fmla="*/ 0 h 277000"/>
              <a:gd name="connsiteX2" fmla="*/ 672530 w 672530"/>
              <a:gd name="connsiteY2" fmla="*/ 277000 h 277000"/>
              <a:gd name="connsiteX3" fmla="*/ 0 w 672530"/>
              <a:gd name="connsiteY3" fmla="*/ 277000 h 277000"/>
              <a:gd name="connsiteX4" fmla="*/ 0 w 672530"/>
              <a:gd name="connsiteY4" fmla="*/ 0 h 277000"/>
              <a:gd name="connsiteX0" fmla="*/ 0 w 1180530"/>
              <a:gd name="connsiteY0" fmla="*/ 0 h 915629"/>
              <a:gd name="connsiteX1" fmla="*/ 672530 w 1180530"/>
              <a:gd name="connsiteY1" fmla="*/ 0 h 915629"/>
              <a:gd name="connsiteX2" fmla="*/ 1180530 w 1180530"/>
              <a:gd name="connsiteY2" fmla="*/ 915629 h 915629"/>
              <a:gd name="connsiteX3" fmla="*/ 0 w 1180530"/>
              <a:gd name="connsiteY3" fmla="*/ 277000 h 915629"/>
              <a:gd name="connsiteX4" fmla="*/ 0 w 1180530"/>
              <a:gd name="connsiteY4" fmla="*/ 0 h 915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530" h="915629">
                <a:moveTo>
                  <a:pt x="0" y="0"/>
                </a:moveTo>
                <a:lnTo>
                  <a:pt x="672530" y="0"/>
                </a:lnTo>
                <a:lnTo>
                  <a:pt x="1180530" y="915629"/>
                </a:lnTo>
                <a:lnTo>
                  <a:pt x="0" y="277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18" name="표 23">
            <a:extLst>
              <a:ext uri="{FF2B5EF4-FFF2-40B4-BE49-F238E27FC236}">
                <a16:creationId xmlns:a16="http://schemas.microsoft.com/office/drawing/2014/main" xmlns="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7489988"/>
              </p:ext>
            </p:extLst>
          </p:nvPr>
        </p:nvGraphicFramePr>
        <p:xfrm>
          <a:off x="19083433" y="814705"/>
          <a:ext cx="7119842" cy="89306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119842">
                  <a:extLst>
                    <a:ext uri="{9D8B030D-6E8A-4147-A177-3AD203B41FA5}">
                      <a16:colId xmlns:a16="http://schemas.microsoft.com/office/drawing/2014/main" xmlns="" val="1853464418"/>
                    </a:ext>
                  </a:extLst>
                </a:gridCol>
              </a:tblGrid>
              <a:tr h="1475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Goods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319614"/>
                  </a:ext>
                </a:extLst>
              </a:tr>
              <a:tr h="2537830">
                <a:tc>
                  <a:txBody>
                    <a:bodyPr/>
                    <a:lstStyle/>
                    <a:p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//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필드</a:t>
                      </a:r>
                    </a:p>
                    <a:p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+mn-ea"/>
                        </a:rPr>
                        <a:t>private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String </a:t>
                      </a: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name </a:t>
                      </a:r>
                    </a:p>
                    <a:p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+mn-ea"/>
                        </a:rPr>
                        <a:t>private</a:t>
                      </a: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int</a:t>
                      </a: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 price</a:t>
                      </a:r>
                    </a:p>
                    <a:p>
                      <a:endParaRPr lang="en-US" altLang="ko-KR" sz="18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//</a:t>
                      </a:r>
                      <a:r>
                        <a:rPr lang="ko-KR" altLang="en-US" sz="18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생성자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endParaRPr lang="en-US" altLang="ko-KR" sz="18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endParaRPr lang="en-US" altLang="ko-KR" sz="18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//</a:t>
                      </a:r>
                      <a:r>
                        <a:rPr lang="ko-KR" altLang="en-US" sz="18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메소드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1800" b="1" dirty="0" smtClean="0">
                          <a:solidFill>
                            <a:srgbClr val="0070C0"/>
                          </a:solidFill>
                          <a:latin typeface="+mn-ea"/>
                        </a:rPr>
                        <a:t>public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void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setName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(String n){      </a:t>
                      </a:r>
                    </a:p>
                    <a:p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   name = n ;</a:t>
                      </a:r>
                    </a:p>
                    <a:p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}</a:t>
                      </a:r>
                    </a:p>
                    <a:p>
                      <a:endParaRPr lang="en-US" altLang="ko-KR" sz="18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1800" b="1" dirty="0" smtClean="0">
                          <a:solidFill>
                            <a:srgbClr val="0070C0"/>
                          </a:solidFill>
                          <a:latin typeface="+mn-ea"/>
                        </a:rPr>
                        <a:t>public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String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getName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(){</a:t>
                      </a:r>
                    </a:p>
                    <a:p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  return name;</a:t>
                      </a:r>
                    </a:p>
                    <a:p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}</a:t>
                      </a:r>
                    </a:p>
                    <a:p>
                      <a:endParaRPr lang="en-US" altLang="ko-KR" sz="18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1800" b="1" dirty="0" smtClean="0">
                          <a:solidFill>
                            <a:srgbClr val="0070C0"/>
                          </a:solidFill>
                          <a:latin typeface="+mn-ea"/>
                        </a:rPr>
                        <a:t>public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void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setPrice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int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p){</a:t>
                      </a:r>
                    </a:p>
                    <a:p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  price = p;</a:t>
                      </a:r>
                    </a:p>
                    <a:p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}</a:t>
                      </a:r>
                    </a:p>
                    <a:p>
                      <a:endParaRPr lang="en-US" altLang="ko-KR" sz="18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1800" b="1" dirty="0" smtClean="0">
                          <a:solidFill>
                            <a:srgbClr val="0070C0"/>
                          </a:solidFill>
                          <a:latin typeface="+mn-ea"/>
                        </a:rPr>
                        <a:t>public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int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getPrice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(){</a:t>
                      </a:r>
                    </a:p>
                    <a:p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  return price</a:t>
                      </a:r>
                    </a:p>
                    <a:p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}</a:t>
                      </a:r>
                    </a:p>
                    <a:p>
                      <a:endParaRPr lang="en-US" altLang="ko-KR" sz="18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1800" b="1" dirty="0" smtClean="0">
                          <a:solidFill>
                            <a:srgbClr val="0070C0"/>
                          </a:solidFill>
                          <a:latin typeface="+mn-ea"/>
                        </a:rPr>
                        <a:t>public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void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showInfo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)(){</a:t>
                      </a:r>
                    </a:p>
                    <a:p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  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println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(“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상품명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:”  + name );</a:t>
                      </a:r>
                    </a:p>
                    <a:p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  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println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(“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가격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: “ +  price);   </a:t>
                      </a:r>
                    </a:p>
                    <a:p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}</a:t>
                      </a:r>
                    </a:p>
                    <a:p>
                      <a:endParaRPr lang="en-US" altLang="ko-KR" sz="18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endParaRPr lang="ko-KR" altLang="en-US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71353195"/>
                  </a:ext>
                </a:extLst>
              </a:tr>
            </a:tbl>
          </a:graphicData>
        </a:graphic>
      </p:graphicFrame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A9079631-0760-4464-B09C-B4416253F04C}"/>
              </a:ext>
            </a:extLst>
          </p:cNvPr>
          <p:cNvSpPr txBox="1"/>
          <p:nvPr/>
        </p:nvSpPr>
        <p:spPr>
          <a:xfrm>
            <a:off x="3211478" y="4338865"/>
            <a:ext cx="1576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Goods</a:t>
            </a:r>
            <a:endParaRPr lang="ko-KR" altLang="en-US" sz="2800" b="1" dirty="0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xmlns="" id="{C78ED4EC-9EF8-450F-B735-4B6B9F2C00DA}"/>
              </a:ext>
            </a:extLst>
          </p:cNvPr>
          <p:cNvCxnSpPr>
            <a:cxnSpLocks/>
            <a:stCxn id="129" idx="2"/>
            <a:endCxn id="131" idx="0"/>
          </p:cNvCxnSpPr>
          <p:nvPr/>
        </p:nvCxnSpPr>
        <p:spPr>
          <a:xfrm flipH="1">
            <a:off x="2444751" y="2222500"/>
            <a:ext cx="532408" cy="21702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xmlns="" id="{02FC176B-9E0B-41AF-B577-D03EC2C9B8A7}"/>
              </a:ext>
            </a:extLst>
          </p:cNvPr>
          <p:cNvSpPr/>
          <p:nvPr/>
        </p:nvSpPr>
        <p:spPr>
          <a:xfrm>
            <a:off x="2449118" y="1837386"/>
            <a:ext cx="1056081" cy="38511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0x222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0EF50040-46D7-415F-BEC4-62CF4B66C682}"/>
              </a:ext>
            </a:extLst>
          </p:cNvPr>
          <p:cNvSpPr txBox="1"/>
          <p:nvPr/>
        </p:nvSpPr>
        <p:spPr>
          <a:xfrm>
            <a:off x="2057401" y="4392784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0x222</a:t>
            </a:r>
            <a:endParaRPr lang="ko-KR" altLang="en-US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1875124" y="1536672"/>
            <a:ext cx="254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Goods</a:t>
            </a:r>
            <a:r>
              <a:rPr lang="ko-KR" altLang="en-US" dirty="0" smtClean="0"/>
              <a:t> </a:t>
            </a:r>
            <a:r>
              <a:rPr lang="en-US" altLang="ko-KR" dirty="0" smtClean="0"/>
              <a:t>camera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17702499" y="0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하드디스</a:t>
            </a:r>
            <a:r>
              <a:rPr lang="ko-KR" altLang="en-US" sz="1400" dirty="0" smtClean="0"/>
              <a:t>크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992474" y="0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메모리</a:t>
            </a:r>
            <a:endParaRPr lang="ko-KR" altLang="en-US" sz="1400" dirty="0"/>
          </a:p>
        </p:txBody>
      </p:sp>
      <p:sp>
        <p:nvSpPr>
          <p:cNvPr id="29" name="사각형: 둥근 모서리 129">
            <a:extLst>
              <a:ext uri="{FF2B5EF4-FFF2-40B4-BE49-F238E27FC236}">
                <a16:creationId xmlns:a16="http://schemas.microsoft.com/office/drawing/2014/main" xmlns="" id="{7AA90E3F-9787-4E97-B517-53C8687B216C}"/>
              </a:ext>
            </a:extLst>
          </p:cNvPr>
          <p:cNvSpPr/>
          <p:nvPr/>
        </p:nvSpPr>
        <p:spPr>
          <a:xfrm>
            <a:off x="2155194" y="4819064"/>
            <a:ext cx="3959856" cy="8247231"/>
          </a:xfrm>
          <a:prstGeom prst="roundRect">
            <a:avLst>
              <a:gd name="adj" fmla="val 5397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private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String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name </a:t>
            </a:r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private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price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메소드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public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void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setName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(String n){     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 name = n 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public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String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getName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(){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return name;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public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void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setPrice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p){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price = p;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public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getPrice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(){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return price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public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void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showInfo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)(){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println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(“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상품명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:”  + name );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println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(“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가격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“ +  price);  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6" name="표 23">
            <a:extLst>
              <a:ext uri="{FF2B5EF4-FFF2-40B4-BE49-F238E27FC236}">
                <a16:creationId xmlns:a16="http://schemas.microsoft.com/office/drawing/2014/main" xmlns="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7489988"/>
              </p:ext>
            </p:extLst>
          </p:nvPr>
        </p:nvGraphicFramePr>
        <p:xfrm>
          <a:off x="26602014" y="8431798"/>
          <a:ext cx="7063146" cy="91402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063146">
                  <a:extLst>
                    <a:ext uri="{9D8B030D-6E8A-4147-A177-3AD203B41FA5}">
                      <a16:colId xmlns:a16="http://schemas.microsoft.com/office/drawing/2014/main" xmlns="" val="1853464418"/>
                    </a:ext>
                  </a:extLst>
                </a:gridCol>
              </a:tblGrid>
              <a:tr h="1428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GoodsApp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319614"/>
                  </a:ext>
                </a:extLst>
              </a:tr>
              <a:tr h="7712201">
                <a:tc>
                  <a:txBody>
                    <a:bodyPr/>
                    <a:lstStyle/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1353195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C5CD634-611E-4AE2-85A6-8EB48F6C2732}"/>
              </a:ext>
            </a:extLst>
          </p:cNvPr>
          <p:cNvSpPr txBox="1"/>
          <p:nvPr/>
        </p:nvSpPr>
        <p:spPr>
          <a:xfrm>
            <a:off x="19030476" y="462547"/>
            <a:ext cx="4929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Goods.java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en-US" altLang="ko-KR" sz="2000" dirty="0" err="1" smtClean="0">
                <a:sym typeface="Wingdings" pitchFamily="2" charset="2"/>
              </a:rPr>
              <a:t>Goods.class</a:t>
            </a:r>
            <a:endParaRPr lang="ko-KR" altLang="en-US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C5CD634-611E-4AE2-85A6-8EB48F6C2732}"/>
              </a:ext>
            </a:extLst>
          </p:cNvPr>
          <p:cNvSpPr txBox="1"/>
          <p:nvPr/>
        </p:nvSpPr>
        <p:spPr>
          <a:xfrm>
            <a:off x="26501886" y="8042816"/>
            <a:ext cx="5002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GoodsApp.java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en-US" altLang="ko-KR" sz="2000" dirty="0" err="1" smtClean="0">
                <a:sym typeface="Wingdings" pitchFamily="2" charset="2"/>
              </a:rPr>
              <a:t>GoodsApp.class</a:t>
            </a:r>
            <a:endParaRPr lang="ko-KR" altLang="en-US" sz="2000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16383000" y="0"/>
            <a:ext cx="0" cy="14801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56373" y="11319512"/>
            <a:ext cx="4448175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5" name="표 23">
            <a:extLst>
              <a:ext uri="{FF2B5EF4-FFF2-40B4-BE49-F238E27FC236}">
                <a16:creationId xmlns:a16="http://schemas.microsoft.com/office/drawing/2014/main" xmlns="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7489988"/>
              </p:ext>
            </p:extLst>
          </p:nvPr>
        </p:nvGraphicFramePr>
        <p:xfrm>
          <a:off x="32521303" y="379995"/>
          <a:ext cx="3111722" cy="316992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111722">
                  <a:extLst>
                    <a:ext uri="{9D8B030D-6E8A-4147-A177-3AD203B41FA5}">
                      <a16:colId xmlns:a16="http://schemas.microsoft.com/office/drawing/2014/main" xmlns="" val="1853464418"/>
                    </a:ext>
                  </a:extLst>
                </a:gridCol>
              </a:tblGrid>
              <a:tr h="1475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클래스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319614"/>
                  </a:ext>
                </a:extLst>
              </a:tr>
              <a:tr h="2226345">
                <a:tc>
                  <a:txBody>
                    <a:bodyPr/>
                    <a:lstStyle/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</a:p>
                    <a:p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-</a:t>
                      </a:r>
                    </a:p>
                    <a:p>
                      <a:endParaRPr lang="ko-KR" altLang="en-US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71353195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BC5CD634-611E-4AE2-85A6-8EB48F6C2732}"/>
              </a:ext>
            </a:extLst>
          </p:cNvPr>
          <p:cNvSpPr txBox="1"/>
          <p:nvPr/>
        </p:nvSpPr>
        <p:spPr>
          <a:xfrm>
            <a:off x="32005747" y="4310246"/>
            <a:ext cx="6141378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Goods camera = new Goods()</a:t>
            </a:r>
          </a:p>
          <a:p>
            <a:r>
              <a:rPr lang="en-US" altLang="ko-KR" sz="3600" dirty="0" err="1" smtClean="0"/>
              <a:t>camera.setName</a:t>
            </a:r>
            <a:r>
              <a:rPr lang="en-US" altLang="ko-KR" sz="3600" dirty="0" smtClean="0"/>
              <a:t>(“</a:t>
            </a:r>
            <a:r>
              <a:rPr lang="ko-KR" altLang="en-US" sz="3600" dirty="0" smtClean="0"/>
              <a:t>니콘</a:t>
            </a:r>
            <a:r>
              <a:rPr lang="en-US" altLang="ko-KR" sz="3600" dirty="0" smtClean="0"/>
              <a:t>”)</a:t>
            </a:r>
          </a:p>
          <a:p>
            <a:r>
              <a:rPr lang="en-US" altLang="ko-KR" sz="3600" dirty="0" err="1" smtClean="0"/>
              <a:t>println</a:t>
            </a:r>
            <a:r>
              <a:rPr lang="en-US" altLang="ko-KR" sz="3600" dirty="0" smtClean="0"/>
              <a:t>(</a:t>
            </a:r>
            <a:r>
              <a:rPr lang="en-US" altLang="ko-KR" sz="3600" dirty="0" err="1" smtClean="0"/>
              <a:t>camera.getName</a:t>
            </a:r>
            <a:r>
              <a:rPr lang="en-US" altLang="ko-KR" sz="3600" dirty="0" smtClean="0"/>
              <a:t>()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49" name="직사각형 48"/>
          <p:cNvSpPr/>
          <p:nvPr/>
        </p:nvSpPr>
        <p:spPr>
          <a:xfrm>
            <a:off x="4616296" y="5165616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니콘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BC5CD634-611E-4AE2-85A6-8EB48F6C2732}"/>
              </a:ext>
            </a:extLst>
          </p:cNvPr>
          <p:cNvSpPr txBox="1"/>
          <p:nvPr/>
        </p:nvSpPr>
        <p:spPr>
          <a:xfrm>
            <a:off x="25640799" y="12836224"/>
            <a:ext cx="6716629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시나리오</a:t>
            </a:r>
            <a:endParaRPr lang="en-US" altLang="ko-KR" sz="3600" dirty="0" smtClean="0"/>
          </a:p>
          <a:p>
            <a:r>
              <a:rPr lang="ko-KR" altLang="en-US" sz="3600" dirty="0" err="1" smtClean="0"/>
              <a:t>메인메소드의</a:t>
            </a:r>
            <a:r>
              <a:rPr lang="ko-KR" altLang="en-US" sz="3600" dirty="0" smtClean="0"/>
              <a:t> 내용대로 </a:t>
            </a:r>
            <a:endParaRPr lang="en-US" altLang="ko-KR" sz="3600" dirty="0" smtClean="0"/>
          </a:p>
          <a:p>
            <a:r>
              <a:rPr lang="ko-KR" altLang="en-US" sz="3600" dirty="0" smtClean="0"/>
              <a:t>메모리가 움직인다</a:t>
            </a:r>
            <a:endParaRPr lang="ko-KR" altLang="en-US" sz="3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BC5CD634-611E-4AE2-85A6-8EB48F6C2732}"/>
              </a:ext>
            </a:extLst>
          </p:cNvPr>
          <p:cNvSpPr txBox="1"/>
          <p:nvPr/>
        </p:nvSpPr>
        <p:spPr>
          <a:xfrm>
            <a:off x="16909123" y="973087"/>
            <a:ext cx="206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틀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소품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64" name="직사각형 63"/>
          <p:cNvSpPr/>
          <p:nvPr/>
        </p:nvSpPr>
        <p:spPr>
          <a:xfrm>
            <a:off x="4616296" y="5622816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400000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A9079631-0760-4464-B09C-B4416253F04C}"/>
              </a:ext>
            </a:extLst>
          </p:cNvPr>
          <p:cNvSpPr txBox="1"/>
          <p:nvPr/>
        </p:nvSpPr>
        <p:spPr>
          <a:xfrm>
            <a:off x="7840628" y="4338865"/>
            <a:ext cx="1576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Goods</a:t>
            </a:r>
            <a:endParaRPr lang="ko-KR" altLang="en-US" sz="2800" b="1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C78ED4EC-9EF8-450F-B735-4B6B9F2C00DA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 flipH="1">
            <a:off x="7073901" y="2222500"/>
            <a:ext cx="532408" cy="21702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02FC176B-9E0B-41AF-B577-D03EC2C9B8A7}"/>
              </a:ext>
            </a:extLst>
          </p:cNvPr>
          <p:cNvSpPr/>
          <p:nvPr/>
        </p:nvSpPr>
        <p:spPr>
          <a:xfrm>
            <a:off x="7078268" y="1837386"/>
            <a:ext cx="1056081" cy="38511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0x333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0EF50040-46D7-415F-BEC4-62CF4B66C682}"/>
              </a:ext>
            </a:extLst>
          </p:cNvPr>
          <p:cNvSpPr txBox="1"/>
          <p:nvPr/>
        </p:nvSpPr>
        <p:spPr>
          <a:xfrm>
            <a:off x="6686551" y="4392784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0x333</a:t>
            </a:r>
            <a:endParaRPr lang="ko-KR" altLang="en-US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6504274" y="1536672"/>
            <a:ext cx="254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Goods</a:t>
            </a:r>
            <a:r>
              <a:rPr lang="ko-KR" altLang="en-US" dirty="0" smtClean="0"/>
              <a:t> </a:t>
            </a:r>
            <a:r>
              <a:rPr lang="en-US" altLang="ko-KR" dirty="0" smtClean="0"/>
              <a:t>computer</a:t>
            </a:r>
            <a:endParaRPr lang="ko-KR" altLang="en-US" dirty="0"/>
          </a:p>
        </p:txBody>
      </p:sp>
      <p:sp>
        <p:nvSpPr>
          <p:cNvPr id="84" name="사각형: 둥근 모서리 129">
            <a:extLst>
              <a:ext uri="{FF2B5EF4-FFF2-40B4-BE49-F238E27FC236}">
                <a16:creationId xmlns:a16="http://schemas.microsoft.com/office/drawing/2014/main" xmlns="" id="{7AA90E3F-9787-4E97-B517-53C8687B216C}"/>
              </a:ext>
            </a:extLst>
          </p:cNvPr>
          <p:cNvSpPr/>
          <p:nvPr/>
        </p:nvSpPr>
        <p:spPr>
          <a:xfrm>
            <a:off x="6784344" y="4819064"/>
            <a:ext cx="3959856" cy="8247231"/>
          </a:xfrm>
          <a:prstGeom prst="roundRect">
            <a:avLst>
              <a:gd name="adj" fmla="val 5397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private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String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name </a:t>
            </a:r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private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price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메소드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public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void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setName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(String n){     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 name = n 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public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String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getName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(){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return name;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public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void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setPrice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p){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price = p;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public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getPrice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(){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return price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public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void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showInfo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)(){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println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(“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상품명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:”  + name );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println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(“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가격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“ +  price);  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9245446" y="5165616"/>
            <a:ext cx="10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“LG</a:t>
            </a:r>
            <a:r>
              <a:rPr lang="ko-KR" altLang="en-US" dirty="0" smtClean="0"/>
              <a:t>그램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9245446" y="5622816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900000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A9079631-0760-4464-B09C-B4416253F04C}"/>
              </a:ext>
            </a:extLst>
          </p:cNvPr>
          <p:cNvSpPr txBox="1"/>
          <p:nvPr/>
        </p:nvSpPr>
        <p:spPr>
          <a:xfrm>
            <a:off x="12292312" y="4338865"/>
            <a:ext cx="1576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Goods</a:t>
            </a:r>
            <a:endParaRPr lang="ko-KR" altLang="en-US" sz="2800" b="1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C78ED4EC-9EF8-450F-B735-4B6B9F2C00DA}"/>
              </a:ext>
            </a:extLst>
          </p:cNvPr>
          <p:cNvCxnSpPr>
            <a:cxnSpLocks/>
            <a:stCxn id="102" idx="2"/>
            <a:endCxn id="103" idx="0"/>
          </p:cNvCxnSpPr>
          <p:nvPr/>
        </p:nvCxnSpPr>
        <p:spPr>
          <a:xfrm flipH="1">
            <a:off x="11525585" y="2222500"/>
            <a:ext cx="532408" cy="21702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02FC176B-9E0B-41AF-B577-D03EC2C9B8A7}"/>
              </a:ext>
            </a:extLst>
          </p:cNvPr>
          <p:cNvSpPr/>
          <p:nvPr/>
        </p:nvSpPr>
        <p:spPr>
          <a:xfrm>
            <a:off x="11529952" y="1837386"/>
            <a:ext cx="1056081" cy="38511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0x337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0EF50040-46D7-415F-BEC4-62CF4B66C682}"/>
              </a:ext>
            </a:extLst>
          </p:cNvPr>
          <p:cNvSpPr txBox="1"/>
          <p:nvPr/>
        </p:nvSpPr>
        <p:spPr>
          <a:xfrm>
            <a:off x="11138235" y="4392784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0x337</a:t>
            </a:r>
            <a:endParaRPr lang="ko-KR" altLang="en-US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10955958" y="1536672"/>
            <a:ext cx="254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Goods</a:t>
            </a:r>
            <a:r>
              <a:rPr lang="ko-KR" altLang="en-US" dirty="0" smtClean="0"/>
              <a:t> </a:t>
            </a:r>
            <a:r>
              <a:rPr lang="en-US" altLang="ko-KR" dirty="0" smtClean="0"/>
              <a:t>cup</a:t>
            </a:r>
            <a:endParaRPr lang="ko-KR" altLang="en-US" dirty="0"/>
          </a:p>
        </p:txBody>
      </p:sp>
      <p:sp>
        <p:nvSpPr>
          <p:cNvPr id="105" name="사각형: 둥근 모서리 129">
            <a:extLst>
              <a:ext uri="{FF2B5EF4-FFF2-40B4-BE49-F238E27FC236}">
                <a16:creationId xmlns:a16="http://schemas.microsoft.com/office/drawing/2014/main" xmlns="" id="{7AA90E3F-9787-4E97-B517-53C8687B216C}"/>
              </a:ext>
            </a:extLst>
          </p:cNvPr>
          <p:cNvSpPr/>
          <p:nvPr/>
        </p:nvSpPr>
        <p:spPr>
          <a:xfrm>
            <a:off x="11236028" y="4819064"/>
            <a:ext cx="3959856" cy="8247231"/>
          </a:xfrm>
          <a:prstGeom prst="roundRect">
            <a:avLst>
              <a:gd name="adj" fmla="val 5397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private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String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name </a:t>
            </a:r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private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price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메소드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public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void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setName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(String n){     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 name = n 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public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String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getName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(){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return name;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public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void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setPrice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p){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price = p;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public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getPrice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(){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return price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public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void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showInfo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)(){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println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(“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상품명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:”  + name );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println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(“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가격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“ +  price);  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3697130" y="5165616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“</a:t>
            </a:r>
            <a:r>
              <a:rPr lang="ko-KR" altLang="en-US" dirty="0" err="1" smtClean="0"/>
              <a:t>머그컵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107" name="직사각형 106"/>
          <p:cNvSpPr/>
          <p:nvPr/>
        </p:nvSpPr>
        <p:spPr>
          <a:xfrm>
            <a:off x="13697130" y="562281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6873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7773F267-C960-437B-B22E-12CF51189675}"/>
              </a:ext>
            </a:extLst>
          </p:cNvPr>
          <p:cNvSpPr txBox="1"/>
          <p:nvPr/>
        </p:nvSpPr>
        <p:spPr>
          <a:xfrm>
            <a:off x="1109433" y="757891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스태틱</a:t>
            </a:r>
            <a:endParaRPr lang="ko-KR" altLang="en-US" sz="12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04384326-509D-4CC7-A952-F0B83193D85E}"/>
              </a:ext>
            </a:extLst>
          </p:cNvPr>
          <p:cNvSpPr txBox="1"/>
          <p:nvPr/>
        </p:nvSpPr>
        <p:spPr>
          <a:xfrm>
            <a:off x="1109433" y="2395960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09D6FBA9-C51F-412A-B750-D1D8434A5373}"/>
              </a:ext>
            </a:extLst>
          </p:cNvPr>
          <p:cNvSpPr txBox="1"/>
          <p:nvPr/>
        </p:nvSpPr>
        <p:spPr>
          <a:xfrm>
            <a:off x="1109433" y="4749126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힙</a:t>
            </a:r>
            <a:endParaRPr lang="ko-KR" altLang="en-US" sz="1200" b="1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1180653" y="1141573"/>
            <a:ext cx="4807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1E270FF5-FB54-42FC-AE29-E44BC959F575}"/>
              </a:ext>
            </a:extLst>
          </p:cNvPr>
          <p:cNvCxnSpPr>
            <a:cxnSpLocks/>
          </p:cNvCxnSpPr>
          <p:nvPr/>
        </p:nvCxnSpPr>
        <p:spPr>
          <a:xfrm>
            <a:off x="1148964" y="3780292"/>
            <a:ext cx="48093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62">
            <a:extLst>
              <a:ext uri="{FF2B5EF4-FFF2-40B4-BE49-F238E27FC236}">
                <a16:creationId xmlns:a16="http://schemas.microsoft.com/office/drawing/2014/main" xmlns="" id="{3B5D488B-0853-4A0E-9A65-3DA055A8E6FE}"/>
              </a:ext>
            </a:extLst>
          </p:cNvPr>
          <p:cNvSpPr/>
          <p:nvPr/>
        </p:nvSpPr>
        <p:spPr>
          <a:xfrm>
            <a:off x="18923635" y="9676236"/>
            <a:ext cx="1180530" cy="915629"/>
          </a:xfrm>
          <a:custGeom>
            <a:avLst/>
            <a:gdLst>
              <a:gd name="connsiteX0" fmla="*/ 0 w 672530"/>
              <a:gd name="connsiteY0" fmla="*/ 0 h 277000"/>
              <a:gd name="connsiteX1" fmla="*/ 672530 w 672530"/>
              <a:gd name="connsiteY1" fmla="*/ 0 h 277000"/>
              <a:gd name="connsiteX2" fmla="*/ 672530 w 672530"/>
              <a:gd name="connsiteY2" fmla="*/ 277000 h 277000"/>
              <a:gd name="connsiteX3" fmla="*/ 0 w 672530"/>
              <a:gd name="connsiteY3" fmla="*/ 277000 h 277000"/>
              <a:gd name="connsiteX4" fmla="*/ 0 w 672530"/>
              <a:gd name="connsiteY4" fmla="*/ 0 h 277000"/>
              <a:gd name="connsiteX0" fmla="*/ 0 w 1180530"/>
              <a:gd name="connsiteY0" fmla="*/ 0 h 915629"/>
              <a:gd name="connsiteX1" fmla="*/ 672530 w 1180530"/>
              <a:gd name="connsiteY1" fmla="*/ 0 h 915629"/>
              <a:gd name="connsiteX2" fmla="*/ 1180530 w 1180530"/>
              <a:gd name="connsiteY2" fmla="*/ 915629 h 915629"/>
              <a:gd name="connsiteX3" fmla="*/ 0 w 1180530"/>
              <a:gd name="connsiteY3" fmla="*/ 277000 h 915629"/>
              <a:gd name="connsiteX4" fmla="*/ 0 w 1180530"/>
              <a:gd name="connsiteY4" fmla="*/ 0 h 915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530" h="915629">
                <a:moveTo>
                  <a:pt x="0" y="0"/>
                </a:moveTo>
                <a:lnTo>
                  <a:pt x="672530" y="0"/>
                </a:lnTo>
                <a:lnTo>
                  <a:pt x="1180530" y="915629"/>
                </a:lnTo>
                <a:lnTo>
                  <a:pt x="0" y="277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18" name="표 23">
            <a:extLst>
              <a:ext uri="{FF2B5EF4-FFF2-40B4-BE49-F238E27FC236}">
                <a16:creationId xmlns:a16="http://schemas.microsoft.com/office/drawing/2014/main" xmlns="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7489988"/>
              </p:ext>
            </p:extLst>
          </p:nvPr>
        </p:nvGraphicFramePr>
        <p:xfrm>
          <a:off x="17911858" y="1071880"/>
          <a:ext cx="7119842" cy="305599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119842">
                  <a:extLst>
                    <a:ext uri="{9D8B030D-6E8A-4147-A177-3AD203B41FA5}">
                      <a16:colId xmlns:a16="http://schemas.microsoft.com/office/drawing/2014/main" xmlns="" val="1853464418"/>
                    </a:ext>
                  </a:extLst>
                </a:gridCol>
              </a:tblGrid>
              <a:tr h="1475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Goods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319614"/>
                  </a:ext>
                </a:extLst>
              </a:tr>
              <a:tr h="2537830">
                <a:tc>
                  <a:txBody>
                    <a:bodyPr/>
                    <a:lstStyle/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private</a:t>
                      </a:r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String</a:t>
                      </a:r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name</a:t>
                      </a:r>
                    </a:p>
                    <a:p>
                      <a:r>
                        <a:rPr lang="en-US" altLang="ko-KR" sz="1800" b="1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private</a:t>
                      </a:r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price</a:t>
                      </a:r>
                    </a:p>
                    <a:p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71353195"/>
                  </a:ext>
                </a:extLst>
              </a:tr>
            </a:tbl>
          </a:graphicData>
        </a:graphic>
      </p:graphicFrame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A9079631-0760-4464-B09C-B4416253F04C}"/>
              </a:ext>
            </a:extLst>
          </p:cNvPr>
          <p:cNvSpPr txBox="1"/>
          <p:nvPr/>
        </p:nvSpPr>
        <p:spPr>
          <a:xfrm>
            <a:off x="3211478" y="4338865"/>
            <a:ext cx="1576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Goods</a:t>
            </a:r>
            <a:endParaRPr lang="ko-KR" altLang="en-US" sz="2800" b="1" dirty="0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xmlns="" id="{C78ED4EC-9EF8-450F-B735-4B6B9F2C00DA}"/>
              </a:ext>
            </a:extLst>
          </p:cNvPr>
          <p:cNvCxnSpPr>
            <a:cxnSpLocks/>
            <a:stCxn id="129" idx="2"/>
            <a:endCxn id="131" idx="0"/>
          </p:cNvCxnSpPr>
          <p:nvPr/>
        </p:nvCxnSpPr>
        <p:spPr>
          <a:xfrm flipH="1">
            <a:off x="2444751" y="2222500"/>
            <a:ext cx="532408" cy="21702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xmlns="" id="{02FC176B-9E0B-41AF-B577-D03EC2C9B8A7}"/>
              </a:ext>
            </a:extLst>
          </p:cNvPr>
          <p:cNvSpPr/>
          <p:nvPr/>
        </p:nvSpPr>
        <p:spPr>
          <a:xfrm>
            <a:off x="2449118" y="1837386"/>
            <a:ext cx="1056081" cy="38511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0x222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0EF50040-46D7-415F-BEC4-62CF4B66C682}"/>
              </a:ext>
            </a:extLst>
          </p:cNvPr>
          <p:cNvSpPr txBox="1"/>
          <p:nvPr/>
        </p:nvSpPr>
        <p:spPr>
          <a:xfrm>
            <a:off x="2057401" y="4392784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0x222</a:t>
            </a:r>
            <a:endParaRPr lang="ko-KR" altLang="en-US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1875124" y="1536672"/>
            <a:ext cx="254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Goods</a:t>
            </a:r>
            <a:r>
              <a:rPr lang="ko-KR" altLang="en-US" dirty="0" smtClean="0"/>
              <a:t> </a:t>
            </a:r>
            <a:r>
              <a:rPr lang="en-US" altLang="ko-KR" dirty="0" smtClean="0"/>
              <a:t>camera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17702499" y="0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하드디스</a:t>
            </a:r>
            <a:r>
              <a:rPr lang="ko-KR" altLang="en-US" sz="1400" dirty="0" smtClean="0"/>
              <a:t>크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992474" y="0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메모리</a:t>
            </a:r>
            <a:endParaRPr lang="ko-KR" altLang="en-US" sz="1400" dirty="0"/>
          </a:p>
        </p:txBody>
      </p:sp>
      <p:sp>
        <p:nvSpPr>
          <p:cNvPr id="29" name="사각형: 둥근 모서리 129">
            <a:extLst>
              <a:ext uri="{FF2B5EF4-FFF2-40B4-BE49-F238E27FC236}">
                <a16:creationId xmlns:a16="http://schemas.microsoft.com/office/drawing/2014/main" xmlns="" id="{7AA90E3F-9787-4E97-B517-53C8687B216C}"/>
              </a:ext>
            </a:extLst>
          </p:cNvPr>
          <p:cNvSpPr/>
          <p:nvPr/>
        </p:nvSpPr>
        <p:spPr>
          <a:xfrm>
            <a:off x="2155195" y="4819064"/>
            <a:ext cx="3505376" cy="2800936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private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String name = “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니콘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”</a:t>
            </a:r>
          </a:p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private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price = 400000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메소드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setName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graphicFrame>
        <p:nvGraphicFramePr>
          <p:cNvPr id="36" name="표 23">
            <a:extLst>
              <a:ext uri="{FF2B5EF4-FFF2-40B4-BE49-F238E27FC236}">
                <a16:creationId xmlns:a16="http://schemas.microsoft.com/office/drawing/2014/main" xmlns="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7489988"/>
              </p:ext>
            </p:extLst>
          </p:nvPr>
        </p:nvGraphicFramePr>
        <p:xfrm>
          <a:off x="17997129" y="5973711"/>
          <a:ext cx="7063146" cy="982826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063146">
                  <a:extLst>
                    <a:ext uri="{9D8B030D-6E8A-4147-A177-3AD203B41FA5}">
                      <a16:colId xmlns:a16="http://schemas.microsoft.com/office/drawing/2014/main" xmlns="" val="1853464418"/>
                    </a:ext>
                  </a:extLst>
                </a:gridCol>
              </a:tblGrid>
              <a:tr h="1428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GoodsApp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319614"/>
                  </a:ext>
                </a:extLst>
              </a:tr>
              <a:tr h="8400224">
                <a:tc>
                  <a:txBody>
                    <a:bodyPr/>
                    <a:lstStyle/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1353195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C5CD634-611E-4AE2-85A6-8EB48F6C2732}"/>
              </a:ext>
            </a:extLst>
          </p:cNvPr>
          <p:cNvSpPr txBox="1"/>
          <p:nvPr/>
        </p:nvSpPr>
        <p:spPr>
          <a:xfrm>
            <a:off x="17858901" y="719722"/>
            <a:ext cx="4929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Goods.java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en-US" altLang="ko-KR" sz="2000" dirty="0" err="1" smtClean="0">
                <a:sym typeface="Wingdings" pitchFamily="2" charset="2"/>
              </a:rPr>
              <a:t>Goods.class</a:t>
            </a:r>
            <a:endParaRPr lang="ko-KR" altLang="en-US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C5CD634-611E-4AE2-85A6-8EB48F6C2732}"/>
              </a:ext>
            </a:extLst>
          </p:cNvPr>
          <p:cNvSpPr txBox="1"/>
          <p:nvPr/>
        </p:nvSpPr>
        <p:spPr>
          <a:xfrm>
            <a:off x="17897001" y="5584729"/>
            <a:ext cx="5002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GoodsApp.java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en-US" altLang="ko-KR" sz="2000" dirty="0" err="1" smtClean="0">
                <a:sym typeface="Wingdings" pitchFamily="2" charset="2"/>
              </a:rPr>
              <a:t>GoodsApp.class</a:t>
            </a:r>
            <a:endParaRPr lang="ko-KR" altLang="en-US" sz="2000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16383000" y="0"/>
            <a:ext cx="0" cy="14801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9079631-0760-4464-B09C-B4416253F04C}"/>
              </a:ext>
            </a:extLst>
          </p:cNvPr>
          <p:cNvSpPr txBox="1"/>
          <p:nvPr/>
        </p:nvSpPr>
        <p:spPr>
          <a:xfrm>
            <a:off x="6896787" y="4338865"/>
            <a:ext cx="1576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Goods</a:t>
            </a:r>
            <a:endParaRPr lang="ko-KR" altLang="en-US" sz="280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C78ED4EC-9EF8-450F-B735-4B6B9F2C00DA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 flipH="1">
            <a:off x="6130060" y="2222500"/>
            <a:ext cx="532408" cy="21702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02FC176B-9E0B-41AF-B577-D03EC2C9B8A7}"/>
              </a:ext>
            </a:extLst>
          </p:cNvPr>
          <p:cNvSpPr/>
          <p:nvPr/>
        </p:nvSpPr>
        <p:spPr>
          <a:xfrm>
            <a:off x="6134427" y="1837386"/>
            <a:ext cx="1056081" cy="38511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0x777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0EF50040-46D7-415F-BEC4-62CF4B66C682}"/>
              </a:ext>
            </a:extLst>
          </p:cNvPr>
          <p:cNvSpPr txBox="1"/>
          <p:nvPr/>
        </p:nvSpPr>
        <p:spPr>
          <a:xfrm>
            <a:off x="5742710" y="4392784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0x777</a:t>
            </a:r>
            <a:endParaRPr lang="ko-KR" altLang="en-US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5560433" y="1536672"/>
            <a:ext cx="254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Goods</a:t>
            </a:r>
            <a:r>
              <a:rPr lang="ko-KR" altLang="en-US" dirty="0" smtClean="0"/>
              <a:t> </a:t>
            </a:r>
            <a:r>
              <a:rPr lang="en-US" altLang="ko-KR" dirty="0" smtClean="0"/>
              <a:t>computer</a:t>
            </a:r>
            <a:endParaRPr lang="ko-KR" altLang="en-US" dirty="0"/>
          </a:p>
        </p:txBody>
      </p:sp>
      <p:sp>
        <p:nvSpPr>
          <p:cNvPr id="77" name="사각형: 둥근 모서리 129">
            <a:extLst>
              <a:ext uri="{FF2B5EF4-FFF2-40B4-BE49-F238E27FC236}">
                <a16:creationId xmlns:a16="http://schemas.microsoft.com/office/drawing/2014/main" xmlns="" id="{7AA90E3F-9787-4E97-B517-53C8687B216C}"/>
              </a:ext>
            </a:extLst>
          </p:cNvPr>
          <p:cNvSpPr/>
          <p:nvPr/>
        </p:nvSpPr>
        <p:spPr>
          <a:xfrm>
            <a:off x="5840504" y="4819064"/>
            <a:ext cx="3709896" cy="2800936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private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String name = “LG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그램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”</a:t>
            </a:r>
          </a:p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private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price = 900000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3829050" y="5448300"/>
            <a:ext cx="5391150" cy="609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3695700" y="5734050"/>
            <a:ext cx="5391150" cy="609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8058150" y="5219700"/>
            <a:ext cx="5391150" cy="609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>
            <a:off x="7658100" y="5715000"/>
            <a:ext cx="5391150" cy="609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A9079631-0760-4464-B09C-B4416253F04C}"/>
              </a:ext>
            </a:extLst>
          </p:cNvPr>
          <p:cNvSpPr txBox="1"/>
          <p:nvPr/>
        </p:nvSpPr>
        <p:spPr>
          <a:xfrm>
            <a:off x="10744887" y="4338865"/>
            <a:ext cx="1576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Goods</a:t>
            </a:r>
            <a:endParaRPr lang="ko-KR" altLang="en-US" sz="2800" b="1" dirty="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xmlns="" id="{C78ED4EC-9EF8-450F-B735-4B6B9F2C00DA}"/>
              </a:ext>
            </a:extLst>
          </p:cNvPr>
          <p:cNvCxnSpPr>
            <a:cxnSpLocks/>
            <a:stCxn id="94" idx="2"/>
            <a:endCxn id="95" idx="0"/>
          </p:cNvCxnSpPr>
          <p:nvPr/>
        </p:nvCxnSpPr>
        <p:spPr>
          <a:xfrm flipH="1">
            <a:off x="9978160" y="2222500"/>
            <a:ext cx="532408" cy="21702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02FC176B-9E0B-41AF-B577-D03EC2C9B8A7}"/>
              </a:ext>
            </a:extLst>
          </p:cNvPr>
          <p:cNvSpPr/>
          <p:nvPr/>
        </p:nvSpPr>
        <p:spPr>
          <a:xfrm>
            <a:off x="9982527" y="1837386"/>
            <a:ext cx="1056081" cy="38511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0x777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0EF50040-46D7-415F-BEC4-62CF4B66C682}"/>
              </a:ext>
            </a:extLst>
          </p:cNvPr>
          <p:cNvSpPr txBox="1"/>
          <p:nvPr/>
        </p:nvSpPr>
        <p:spPr>
          <a:xfrm>
            <a:off x="9590810" y="4392784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0x777</a:t>
            </a:r>
            <a:endParaRPr lang="ko-KR" altLang="en-US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9408533" y="1536672"/>
            <a:ext cx="254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Goods</a:t>
            </a:r>
            <a:r>
              <a:rPr lang="ko-KR" altLang="en-US" dirty="0" smtClean="0"/>
              <a:t> </a:t>
            </a:r>
            <a:r>
              <a:rPr lang="en-US" altLang="ko-KR" dirty="0" smtClean="0"/>
              <a:t>cup</a:t>
            </a:r>
            <a:endParaRPr lang="ko-KR" altLang="en-US" dirty="0"/>
          </a:p>
        </p:txBody>
      </p:sp>
      <p:sp>
        <p:nvSpPr>
          <p:cNvPr id="97" name="사각형: 둥근 모서리 129">
            <a:extLst>
              <a:ext uri="{FF2B5EF4-FFF2-40B4-BE49-F238E27FC236}">
                <a16:creationId xmlns:a16="http://schemas.microsoft.com/office/drawing/2014/main" xmlns="" id="{7AA90E3F-9787-4E97-B517-53C8687B216C}"/>
              </a:ext>
            </a:extLst>
          </p:cNvPr>
          <p:cNvSpPr/>
          <p:nvPr/>
        </p:nvSpPr>
        <p:spPr>
          <a:xfrm>
            <a:off x="9688603" y="4819064"/>
            <a:ext cx="3562939" cy="2800936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private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String name = “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머그컵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”</a:t>
            </a:r>
          </a:p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private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price = 2000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메모드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setName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()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51488" y="8861425"/>
            <a:ext cx="4448175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16292" y="0"/>
            <a:ext cx="3411796" cy="4463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9" name="직선 화살표 연결선 98"/>
          <p:cNvCxnSpPr/>
          <p:nvPr/>
        </p:nvCxnSpPr>
        <p:spPr>
          <a:xfrm>
            <a:off x="12115800" y="5314950"/>
            <a:ext cx="5391150" cy="609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11696700" y="5676900"/>
            <a:ext cx="5391150" cy="609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표 23">
            <a:extLst>
              <a:ext uri="{FF2B5EF4-FFF2-40B4-BE49-F238E27FC236}">
                <a16:creationId xmlns:a16="http://schemas.microsoft.com/office/drawing/2014/main" xmlns="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7489988"/>
              </p:ext>
            </p:extLst>
          </p:nvPr>
        </p:nvGraphicFramePr>
        <p:xfrm>
          <a:off x="27817858" y="1185810"/>
          <a:ext cx="7119842" cy="316992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119842">
                  <a:extLst>
                    <a:ext uri="{9D8B030D-6E8A-4147-A177-3AD203B41FA5}">
                      <a16:colId xmlns:a16="http://schemas.microsoft.com/office/drawing/2014/main" xmlns="" val="1853464418"/>
                    </a:ext>
                  </a:extLst>
                </a:gridCol>
              </a:tblGrid>
              <a:tr h="1475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클래스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319614"/>
                  </a:ext>
                </a:extLst>
              </a:tr>
              <a:tr h="2226345">
                <a:tc>
                  <a:txBody>
                    <a:bodyPr/>
                    <a:lstStyle/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</a:p>
                    <a:p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-</a:t>
                      </a:r>
                    </a:p>
                    <a:p>
                      <a:endParaRPr lang="ko-KR" altLang="en-US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71353195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BC5CD634-611E-4AE2-85A6-8EB48F6C2732}"/>
              </a:ext>
            </a:extLst>
          </p:cNvPr>
          <p:cNvSpPr txBox="1"/>
          <p:nvPr/>
        </p:nvSpPr>
        <p:spPr>
          <a:xfrm>
            <a:off x="2314101" y="12479922"/>
            <a:ext cx="492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/>
              <a:t>camera.setName</a:t>
            </a:r>
            <a:r>
              <a:rPr lang="en-US" altLang="ko-KR" sz="3600" dirty="0" smtClean="0"/>
              <a:t>(“</a:t>
            </a:r>
            <a:r>
              <a:rPr lang="ko-KR" altLang="en-US" sz="3600" dirty="0" smtClean="0"/>
              <a:t>니콘</a:t>
            </a:r>
            <a:r>
              <a:rPr lang="en-US" altLang="ko-KR" sz="3600" dirty="0" smtClean="0"/>
              <a:t>”) </a:t>
            </a:r>
            <a:endParaRPr lang="ko-KR" altLang="en-US" sz="3600" dirty="0"/>
          </a:p>
        </p:txBody>
      </p:sp>
      <p:sp>
        <p:nvSpPr>
          <p:cNvPr id="48" name="직사각형 47"/>
          <p:cNvSpPr/>
          <p:nvPr/>
        </p:nvSpPr>
        <p:spPr>
          <a:xfrm>
            <a:off x="6169483" y="6826578"/>
            <a:ext cx="1842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800" dirty="0" err="1" smtClean="0">
                <a:solidFill>
                  <a:prstClr val="black"/>
                </a:solidFill>
                <a:latin typeface="맑은 고딕"/>
              </a:rPr>
              <a:t>setName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xmlns="" val="768733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7773F267-C960-437B-B22E-12CF51189675}"/>
              </a:ext>
            </a:extLst>
          </p:cNvPr>
          <p:cNvSpPr txBox="1"/>
          <p:nvPr/>
        </p:nvSpPr>
        <p:spPr>
          <a:xfrm>
            <a:off x="1109433" y="757891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스태틱</a:t>
            </a:r>
            <a:endParaRPr lang="ko-KR" altLang="en-US" sz="12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04384326-509D-4CC7-A952-F0B83193D85E}"/>
              </a:ext>
            </a:extLst>
          </p:cNvPr>
          <p:cNvSpPr txBox="1"/>
          <p:nvPr/>
        </p:nvSpPr>
        <p:spPr>
          <a:xfrm>
            <a:off x="1109433" y="2395960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09D6FBA9-C51F-412A-B750-D1D8434A5373}"/>
              </a:ext>
            </a:extLst>
          </p:cNvPr>
          <p:cNvSpPr txBox="1"/>
          <p:nvPr/>
        </p:nvSpPr>
        <p:spPr>
          <a:xfrm>
            <a:off x="1109433" y="4749126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힙</a:t>
            </a:r>
            <a:endParaRPr lang="ko-KR" altLang="en-US" sz="1200" b="1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1180653" y="1141573"/>
            <a:ext cx="4807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1E270FF5-FB54-42FC-AE29-E44BC959F575}"/>
              </a:ext>
            </a:extLst>
          </p:cNvPr>
          <p:cNvCxnSpPr>
            <a:cxnSpLocks/>
          </p:cNvCxnSpPr>
          <p:nvPr/>
        </p:nvCxnSpPr>
        <p:spPr>
          <a:xfrm>
            <a:off x="1148964" y="3780292"/>
            <a:ext cx="48093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62">
            <a:extLst>
              <a:ext uri="{FF2B5EF4-FFF2-40B4-BE49-F238E27FC236}">
                <a16:creationId xmlns:a16="http://schemas.microsoft.com/office/drawing/2014/main" xmlns="" id="{3B5D488B-0853-4A0E-9A65-3DA055A8E6FE}"/>
              </a:ext>
            </a:extLst>
          </p:cNvPr>
          <p:cNvSpPr/>
          <p:nvPr/>
        </p:nvSpPr>
        <p:spPr>
          <a:xfrm>
            <a:off x="18923635" y="9676236"/>
            <a:ext cx="1180530" cy="915629"/>
          </a:xfrm>
          <a:custGeom>
            <a:avLst/>
            <a:gdLst>
              <a:gd name="connsiteX0" fmla="*/ 0 w 672530"/>
              <a:gd name="connsiteY0" fmla="*/ 0 h 277000"/>
              <a:gd name="connsiteX1" fmla="*/ 672530 w 672530"/>
              <a:gd name="connsiteY1" fmla="*/ 0 h 277000"/>
              <a:gd name="connsiteX2" fmla="*/ 672530 w 672530"/>
              <a:gd name="connsiteY2" fmla="*/ 277000 h 277000"/>
              <a:gd name="connsiteX3" fmla="*/ 0 w 672530"/>
              <a:gd name="connsiteY3" fmla="*/ 277000 h 277000"/>
              <a:gd name="connsiteX4" fmla="*/ 0 w 672530"/>
              <a:gd name="connsiteY4" fmla="*/ 0 h 277000"/>
              <a:gd name="connsiteX0" fmla="*/ 0 w 1180530"/>
              <a:gd name="connsiteY0" fmla="*/ 0 h 915629"/>
              <a:gd name="connsiteX1" fmla="*/ 672530 w 1180530"/>
              <a:gd name="connsiteY1" fmla="*/ 0 h 915629"/>
              <a:gd name="connsiteX2" fmla="*/ 1180530 w 1180530"/>
              <a:gd name="connsiteY2" fmla="*/ 915629 h 915629"/>
              <a:gd name="connsiteX3" fmla="*/ 0 w 1180530"/>
              <a:gd name="connsiteY3" fmla="*/ 277000 h 915629"/>
              <a:gd name="connsiteX4" fmla="*/ 0 w 1180530"/>
              <a:gd name="connsiteY4" fmla="*/ 0 h 915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530" h="915629">
                <a:moveTo>
                  <a:pt x="0" y="0"/>
                </a:moveTo>
                <a:lnTo>
                  <a:pt x="672530" y="0"/>
                </a:lnTo>
                <a:lnTo>
                  <a:pt x="1180530" y="915629"/>
                </a:lnTo>
                <a:lnTo>
                  <a:pt x="0" y="277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18" name="표 23">
            <a:extLst>
              <a:ext uri="{FF2B5EF4-FFF2-40B4-BE49-F238E27FC236}">
                <a16:creationId xmlns:a16="http://schemas.microsoft.com/office/drawing/2014/main" xmlns="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7489988"/>
              </p:ext>
            </p:extLst>
          </p:nvPr>
        </p:nvGraphicFramePr>
        <p:xfrm>
          <a:off x="17911858" y="1185810"/>
          <a:ext cx="7119842" cy="316992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119842">
                  <a:extLst>
                    <a:ext uri="{9D8B030D-6E8A-4147-A177-3AD203B41FA5}">
                      <a16:colId xmlns:a16="http://schemas.microsoft.com/office/drawing/2014/main" xmlns="" val="1853464418"/>
                    </a:ext>
                  </a:extLst>
                </a:gridCol>
              </a:tblGrid>
              <a:tr h="1475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Goods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319614"/>
                  </a:ext>
                </a:extLst>
              </a:tr>
              <a:tr h="2226345">
                <a:tc>
                  <a:txBody>
                    <a:bodyPr/>
                    <a:lstStyle/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name</a:t>
                      </a:r>
                    </a:p>
                    <a:p>
                      <a:r>
                        <a:rPr lang="en-US" altLang="ko-KR" sz="18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price</a:t>
                      </a:r>
                    </a:p>
                    <a:p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71353195"/>
                  </a:ext>
                </a:extLst>
              </a:tr>
            </a:tbl>
          </a:graphicData>
        </a:graphic>
      </p:graphicFrame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A9079631-0760-4464-B09C-B4416253F04C}"/>
              </a:ext>
            </a:extLst>
          </p:cNvPr>
          <p:cNvSpPr txBox="1"/>
          <p:nvPr/>
        </p:nvSpPr>
        <p:spPr>
          <a:xfrm>
            <a:off x="3211478" y="4338865"/>
            <a:ext cx="1576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Goods</a:t>
            </a:r>
            <a:endParaRPr lang="ko-KR" altLang="en-US" sz="2800" b="1" dirty="0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xmlns="" id="{C78ED4EC-9EF8-450F-B735-4B6B9F2C00DA}"/>
              </a:ext>
            </a:extLst>
          </p:cNvPr>
          <p:cNvCxnSpPr>
            <a:cxnSpLocks/>
            <a:stCxn id="129" idx="2"/>
            <a:endCxn id="131" idx="0"/>
          </p:cNvCxnSpPr>
          <p:nvPr/>
        </p:nvCxnSpPr>
        <p:spPr>
          <a:xfrm flipH="1">
            <a:off x="2444751" y="2222500"/>
            <a:ext cx="532408" cy="21702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xmlns="" id="{02FC176B-9E0B-41AF-B577-D03EC2C9B8A7}"/>
              </a:ext>
            </a:extLst>
          </p:cNvPr>
          <p:cNvSpPr/>
          <p:nvPr/>
        </p:nvSpPr>
        <p:spPr>
          <a:xfrm>
            <a:off x="2449118" y="1837386"/>
            <a:ext cx="1056081" cy="38511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0x222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0EF50040-46D7-415F-BEC4-62CF4B66C682}"/>
              </a:ext>
            </a:extLst>
          </p:cNvPr>
          <p:cNvSpPr txBox="1"/>
          <p:nvPr/>
        </p:nvSpPr>
        <p:spPr>
          <a:xfrm>
            <a:off x="2057401" y="4392784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0x222</a:t>
            </a:r>
            <a:endParaRPr lang="ko-KR" altLang="en-US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1875124" y="1536672"/>
            <a:ext cx="254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Goods</a:t>
            </a:r>
            <a:r>
              <a:rPr lang="ko-KR" altLang="en-US" dirty="0" smtClean="0"/>
              <a:t> </a:t>
            </a:r>
            <a:r>
              <a:rPr lang="en-US" altLang="ko-KR" dirty="0" smtClean="0"/>
              <a:t>camera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17702499" y="0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하드디스</a:t>
            </a:r>
            <a:r>
              <a:rPr lang="ko-KR" altLang="en-US" sz="1400" dirty="0" smtClean="0"/>
              <a:t>크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992474" y="0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메모리</a:t>
            </a:r>
            <a:endParaRPr lang="ko-KR" altLang="en-US" sz="1400" dirty="0"/>
          </a:p>
        </p:txBody>
      </p:sp>
      <p:sp>
        <p:nvSpPr>
          <p:cNvPr id="29" name="사각형: 둥근 모서리 129">
            <a:extLst>
              <a:ext uri="{FF2B5EF4-FFF2-40B4-BE49-F238E27FC236}">
                <a16:creationId xmlns:a16="http://schemas.microsoft.com/office/drawing/2014/main" xmlns="" id="{7AA90E3F-9787-4E97-B517-53C8687B216C}"/>
              </a:ext>
            </a:extLst>
          </p:cNvPr>
          <p:cNvSpPr/>
          <p:nvPr/>
        </p:nvSpPr>
        <p:spPr>
          <a:xfrm>
            <a:off x="2155195" y="4819064"/>
            <a:ext cx="2720658" cy="2800936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String name = “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니콘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”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price = 400000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graphicFrame>
        <p:nvGraphicFramePr>
          <p:cNvPr id="36" name="표 23">
            <a:extLst>
              <a:ext uri="{FF2B5EF4-FFF2-40B4-BE49-F238E27FC236}">
                <a16:creationId xmlns:a16="http://schemas.microsoft.com/office/drawing/2014/main" xmlns="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7489988"/>
              </p:ext>
            </p:extLst>
          </p:nvPr>
        </p:nvGraphicFramePr>
        <p:xfrm>
          <a:off x="17997129" y="5973711"/>
          <a:ext cx="7063146" cy="982826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063146">
                  <a:extLst>
                    <a:ext uri="{9D8B030D-6E8A-4147-A177-3AD203B41FA5}">
                      <a16:colId xmlns:a16="http://schemas.microsoft.com/office/drawing/2014/main" xmlns="" val="1853464418"/>
                    </a:ext>
                  </a:extLst>
                </a:gridCol>
              </a:tblGrid>
              <a:tr h="1428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GoodsApp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319614"/>
                  </a:ext>
                </a:extLst>
              </a:tr>
              <a:tr h="8400224">
                <a:tc>
                  <a:txBody>
                    <a:bodyPr/>
                    <a:lstStyle/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1353195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C5CD634-611E-4AE2-85A6-8EB48F6C2732}"/>
              </a:ext>
            </a:extLst>
          </p:cNvPr>
          <p:cNvSpPr txBox="1"/>
          <p:nvPr/>
        </p:nvSpPr>
        <p:spPr>
          <a:xfrm>
            <a:off x="17858901" y="719722"/>
            <a:ext cx="4929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Goods.java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en-US" altLang="ko-KR" sz="2000" dirty="0" err="1" smtClean="0">
                <a:sym typeface="Wingdings" pitchFamily="2" charset="2"/>
              </a:rPr>
              <a:t>Goods.class</a:t>
            </a:r>
            <a:endParaRPr lang="ko-KR" altLang="en-US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C5CD634-611E-4AE2-85A6-8EB48F6C2732}"/>
              </a:ext>
            </a:extLst>
          </p:cNvPr>
          <p:cNvSpPr txBox="1"/>
          <p:nvPr/>
        </p:nvSpPr>
        <p:spPr>
          <a:xfrm>
            <a:off x="17897001" y="5584729"/>
            <a:ext cx="5002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GoodsApp.java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en-US" altLang="ko-KR" sz="2000" dirty="0" err="1" smtClean="0">
                <a:sym typeface="Wingdings" pitchFamily="2" charset="2"/>
              </a:rPr>
              <a:t>GoodsApp.class</a:t>
            </a:r>
            <a:endParaRPr lang="ko-KR" altLang="en-US" sz="2000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16383000" y="0"/>
            <a:ext cx="0" cy="14801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9079631-0760-4464-B09C-B4416253F04C}"/>
              </a:ext>
            </a:extLst>
          </p:cNvPr>
          <p:cNvSpPr txBox="1"/>
          <p:nvPr/>
        </p:nvSpPr>
        <p:spPr>
          <a:xfrm>
            <a:off x="6896787" y="4338865"/>
            <a:ext cx="1576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Goods</a:t>
            </a:r>
            <a:endParaRPr lang="ko-KR" altLang="en-US" sz="280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C78ED4EC-9EF8-450F-B735-4B6B9F2C00DA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 flipH="1">
            <a:off x="6130060" y="2222500"/>
            <a:ext cx="532408" cy="21702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02FC176B-9E0B-41AF-B577-D03EC2C9B8A7}"/>
              </a:ext>
            </a:extLst>
          </p:cNvPr>
          <p:cNvSpPr/>
          <p:nvPr/>
        </p:nvSpPr>
        <p:spPr>
          <a:xfrm>
            <a:off x="6134427" y="1837386"/>
            <a:ext cx="1056081" cy="38511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0x777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0EF50040-46D7-415F-BEC4-62CF4B66C682}"/>
              </a:ext>
            </a:extLst>
          </p:cNvPr>
          <p:cNvSpPr txBox="1"/>
          <p:nvPr/>
        </p:nvSpPr>
        <p:spPr>
          <a:xfrm>
            <a:off x="5742710" y="4392784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0x777</a:t>
            </a:r>
            <a:endParaRPr lang="ko-KR" altLang="en-US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5560433" y="1536672"/>
            <a:ext cx="254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Goods</a:t>
            </a:r>
            <a:r>
              <a:rPr lang="ko-KR" altLang="en-US" dirty="0" smtClean="0"/>
              <a:t> </a:t>
            </a:r>
            <a:r>
              <a:rPr lang="en-US" altLang="ko-KR" dirty="0" smtClean="0"/>
              <a:t>computer</a:t>
            </a:r>
            <a:endParaRPr lang="ko-KR" altLang="en-US" dirty="0"/>
          </a:p>
        </p:txBody>
      </p:sp>
      <p:sp>
        <p:nvSpPr>
          <p:cNvPr id="77" name="사각형: 둥근 모서리 129">
            <a:extLst>
              <a:ext uri="{FF2B5EF4-FFF2-40B4-BE49-F238E27FC236}">
                <a16:creationId xmlns:a16="http://schemas.microsoft.com/office/drawing/2014/main" xmlns="" id="{7AA90E3F-9787-4E97-B517-53C8687B216C}"/>
              </a:ext>
            </a:extLst>
          </p:cNvPr>
          <p:cNvSpPr/>
          <p:nvPr/>
        </p:nvSpPr>
        <p:spPr>
          <a:xfrm>
            <a:off x="5840504" y="4819064"/>
            <a:ext cx="2720658" cy="2800936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String name = “LG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그램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”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price = 900000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3829050" y="5448300"/>
            <a:ext cx="5391150" cy="609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3695700" y="5734050"/>
            <a:ext cx="5391150" cy="609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8058150" y="5219700"/>
            <a:ext cx="5391150" cy="609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>
            <a:off x="7658100" y="5715000"/>
            <a:ext cx="5391150" cy="609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A9079631-0760-4464-B09C-B4416253F04C}"/>
              </a:ext>
            </a:extLst>
          </p:cNvPr>
          <p:cNvSpPr txBox="1"/>
          <p:nvPr/>
        </p:nvSpPr>
        <p:spPr>
          <a:xfrm>
            <a:off x="10744887" y="4338865"/>
            <a:ext cx="1576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Goods</a:t>
            </a:r>
            <a:endParaRPr lang="ko-KR" altLang="en-US" sz="2800" b="1" dirty="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xmlns="" id="{C78ED4EC-9EF8-450F-B735-4B6B9F2C00DA}"/>
              </a:ext>
            </a:extLst>
          </p:cNvPr>
          <p:cNvCxnSpPr>
            <a:cxnSpLocks/>
            <a:stCxn id="94" idx="2"/>
            <a:endCxn id="95" idx="0"/>
          </p:cNvCxnSpPr>
          <p:nvPr/>
        </p:nvCxnSpPr>
        <p:spPr>
          <a:xfrm flipH="1">
            <a:off x="9978160" y="2222500"/>
            <a:ext cx="532408" cy="21702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02FC176B-9E0B-41AF-B577-D03EC2C9B8A7}"/>
              </a:ext>
            </a:extLst>
          </p:cNvPr>
          <p:cNvSpPr/>
          <p:nvPr/>
        </p:nvSpPr>
        <p:spPr>
          <a:xfrm>
            <a:off x="9982527" y="1837386"/>
            <a:ext cx="1056081" cy="38511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0x777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0EF50040-46D7-415F-BEC4-62CF4B66C682}"/>
              </a:ext>
            </a:extLst>
          </p:cNvPr>
          <p:cNvSpPr txBox="1"/>
          <p:nvPr/>
        </p:nvSpPr>
        <p:spPr>
          <a:xfrm>
            <a:off x="9590810" y="4392784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0x777</a:t>
            </a:r>
            <a:endParaRPr lang="ko-KR" altLang="en-US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4A8D1BF5-4929-47C8-9110-F41C5DBD4F8C}"/>
              </a:ext>
            </a:extLst>
          </p:cNvPr>
          <p:cNvSpPr txBox="1"/>
          <p:nvPr/>
        </p:nvSpPr>
        <p:spPr>
          <a:xfrm>
            <a:off x="9408533" y="1536672"/>
            <a:ext cx="254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Goods</a:t>
            </a:r>
            <a:r>
              <a:rPr lang="ko-KR" altLang="en-US" dirty="0" smtClean="0"/>
              <a:t> </a:t>
            </a:r>
            <a:r>
              <a:rPr lang="en-US" altLang="ko-KR" dirty="0" smtClean="0"/>
              <a:t>cup</a:t>
            </a:r>
            <a:endParaRPr lang="ko-KR" altLang="en-US" dirty="0"/>
          </a:p>
        </p:txBody>
      </p:sp>
      <p:sp>
        <p:nvSpPr>
          <p:cNvPr id="97" name="사각형: 둥근 모서리 129">
            <a:extLst>
              <a:ext uri="{FF2B5EF4-FFF2-40B4-BE49-F238E27FC236}">
                <a16:creationId xmlns:a16="http://schemas.microsoft.com/office/drawing/2014/main" xmlns="" id="{7AA90E3F-9787-4E97-B517-53C8687B216C}"/>
              </a:ext>
            </a:extLst>
          </p:cNvPr>
          <p:cNvSpPr/>
          <p:nvPr/>
        </p:nvSpPr>
        <p:spPr>
          <a:xfrm>
            <a:off x="9688604" y="4819064"/>
            <a:ext cx="2720658" cy="2800936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String name = “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머그컵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”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price = 2000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51488" y="8861425"/>
            <a:ext cx="4448175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11566" y="0"/>
            <a:ext cx="4448175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9" name="직선 화살표 연결선 98"/>
          <p:cNvCxnSpPr/>
          <p:nvPr/>
        </p:nvCxnSpPr>
        <p:spPr>
          <a:xfrm>
            <a:off x="12115800" y="5314950"/>
            <a:ext cx="5391150" cy="609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11696700" y="5676900"/>
            <a:ext cx="5391150" cy="609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68733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3349</TotalTime>
  <Words>563</Words>
  <Application>Microsoft Office PowerPoint</Application>
  <PresentationFormat>사용자 지정</PresentationFormat>
  <Paragraphs>277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y</cp:lastModifiedBy>
  <cp:revision>186</cp:revision>
  <dcterms:created xsi:type="dcterms:W3CDTF">2020-11-23T02:29:11Z</dcterms:created>
  <dcterms:modified xsi:type="dcterms:W3CDTF">2021-11-22T08:56:06Z</dcterms:modified>
</cp:coreProperties>
</file>