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87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Amino Acid Contact Matrix Generation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project focuses on analyzing amino acid interactions within protein complexes. By studying a large database of protein structures, we aim to understand the patterns and frequencies of amino acid contacts, which are crucial for protein folding and function.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836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Insights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29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Our study provides valuable insights into the intricate world of protein-protein interactions through the AAC matrix.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72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Implications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27276" y="3221474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findings have implications in structural biology, drug discovery, and biotechnology.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62990" y="5324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Future Research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629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Future work could explore more complex systems, dynamic aspects, and experimental 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828925"/>
            <a:ext cx="56048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Details of Our Group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1412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4182904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421755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Saikat Moi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697968"/>
            <a:ext cx="26479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20CS10050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41412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83104" y="4182904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4217551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Astitva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4697968"/>
            <a:ext cx="26479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20CS30007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41412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372600" y="4182904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4217551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Rohit Kumar Prajapati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5045154"/>
            <a:ext cx="264795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20CS30041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86" y="3104078"/>
            <a:ext cx="3191828" cy="202144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719042" y="810697"/>
            <a:ext cx="4657844" cy="5822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85"/>
              </a:lnSpc>
              <a:buNone/>
            </a:pPr>
            <a:r>
              <a:rPr lang="en-US" sz="3668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Collection</a:t>
            </a:r>
            <a:endParaRPr lang="en-US" sz="3668" dirty="0"/>
          </a:p>
        </p:txBody>
      </p:sp>
      <p:sp>
        <p:nvSpPr>
          <p:cNvPr id="7" name="Shape 2"/>
          <p:cNvSpPr/>
          <p:nvPr/>
        </p:nvSpPr>
        <p:spPr>
          <a:xfrm>
            <a:off x="4979908" y="1672352"/>
            <a:ext cx="37148" cy="5746433"/>
          </a:xfrm>
          <a:prstGeom prst="roundRect">
            <a:avLst>
              <a:gd name="adj" fmla="val 225698"/>
            </a:avLst>
          </a:prstGeom>
          <a:solidFill>
            <a:srgbClr val="B2D4E5"/>
          </a:solidFill>
          <a:ln/>
        </p:spPr>
      </p:sp>
      <p:sp>
        <p:nvSpPr>
          <p:cNvPr id="8" name="Shape 3"/>
          <p:cNvSpPr/>
          <p:nvPr/>
        </p:nvSpPr>
        <p:spPr>
          <a:xfrm>
            <a:off x="5208032" y="2008823"/>
            <a:ext cx="652105" cy="37148"/>
          </a:xfrm>
          <a:prstGeom prst="roundRect">
            <a:avLst>
              <a:gd name="adj" fmla="val 225698"/>
            </a:avLst>
          </a:prstGeom>
          <a:solidFill>
            <a:srgbClr val="B2D4E5"/>
          </a:solidFill>
          <a:ln/>
        </p:spPr>
      </p:sp>
      <p:sp>
        <p:nvSpPr>
          <p:cNvPr id="9" name="Shape 4"/>
          <p:cNvSpPr/>
          <p:nvPr/>
        </p:nvSpPr>
        <p:spPr>
          <a:xfrm>
            <a:off x="4788932" y="1817965"/>
            <a:ext cx="419100" cy="419100"/>
          </a:xfrm>
          <a:prstGeom prst="roundRect">
            <a:avLst>
              <a:gd name="adj" fmla="val 20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4941689" y="1852851"/>
            <a:ext cx="113467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1"/>
              </a:lnSpc>
              <a:buNone/>
            </a:pPr>
            <a:r>
              <a:rPr lang="en-US" sz="2201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201" dirty="0"/>
          </a:p>
        </p:txBody>
      </p:sp>
      <p:sp>
        <p:nvSpPr>
          <p:cNvPr id="11" name="Text 6"/>
          <p:cNvSpPr/>
          <p:nvPr/>
        </p:nvSpPr>
        <p:spPr>
          <a:xfrm>
            <a:off x="6023134" y="1858566"/>
            <a:ext cx="2328863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2"/>
              </a:lnSpc>
              <a:buNone/>
            </a:pPr>
            <a:r>
              <a:rPr lang="en-US" sz="183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Protein Data Bank</a:t>
            </a:r>
            <a:endParaRPr lang="en-US" sz="1834" dirty="0"/>
          </a:p>
        </p:txBody>
      </p:sp>
      <p:sp>
        <p:nvSpPr>
          <p:cNvPr id="12" name="Text 7"/>
          <p:cNvSpPr/>
          <p:nvPr/>
        </p:nvSpPr>
        <p:spPr>
          <a:xfrm>
            <a:off x="6023134" y="2261354"/>
            <a:ext cx="7545824" cy="596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7"/>
              </a:lnSpc>
              <a:buNone/>
            </a:pPr>
            <a:r>
              <a:rPr lang="en-US" sz="146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obtained 4,172 protein complex structures from the Protein Data Bank (PDB), a vast online repository of protein data.</a:t>
            </a:r>
            <a:endParaRPr lang="en-US" sz="1467" dirty="0"/>
          </a:p>
        </p:txBody>
      </p:sp>
      <p:sp>
        <p:nvSpPr>
          <p:cNvPr id="13" name="Shape 8"/>
          <p:cNvSpPr/>
          <p:nvPr/>
        </p:nvSpPr>
        <p:spPr>
          <a:xfrm>
            <a:off x="5208032" y="3566517"/>
            <a:ext cx="652105" cy="37148"/>
          </a:xfrm>
          <a:prstGeom prst="roundRect">
            <a:avLst>
              <a:gd name="adj" fmla="val 225698"/>
            </a:avLst>
          </a:prstGeom>
          <a:solidFill>
            <a:srgbClr val="B2D4E5"/>
          </a:solidFill>
          <a:ln/>
        </p:spPr>
      </p:sp>
      <p:sp>
        <p:nvSpPr>
          <p:cNvPr id="14" name="Shape 9"/>
          <p:cNvSpPr/>
          <p:nvPr/>
        </p:nvSpPr>
        <p:spPr>
          <a:xfrm>
            <a:off x="4788932" y="3375660"/>
            <a:ext cx="419100" cy="419100"/>
          </a:xfrm>
          <a:prstGeom prst="roundRect">
            <a:avLst>
              <a:gd name="adj" fmla="val 20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4917162" y="3410545"/>
            <a:ext cx="162639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1"/>
              </a:lnSpc>
              <a:buNone/>
            </a:pPr>
            <a:r>
              <a:rPr lang="en-US" sz="2201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201" dirty="0"/>
          </a:p>
        </p:txBody>
      </p:sp>
      <p:sp>
        <p:nvSpPr>
          <p:cNvPr id="16" name="Text 11"/>
          <p:cNvSpPr/>
          <p:nvPr/>
        </p:nvSpPr>
        <p:spPr>
          <a:xfrm>
            <a:off x="6023134" y="3416260"/>
            <a:ext cx="2328863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2"/>
              </a:lnSpc>
              <a:buNone/>
            </a:pPr>
            <a:r>
              <a:rPr lang="en-US" sz="183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Selection Criteria</a:t>
            </a:r>
            <a:endParaRPr lang="en-US" sz="1834" dirty="0"/>
          </a:p>
        </p:txBody>
      </p:sp>
      <p:sp>
        <p:nvSpPr>
          <p:cNvPr id="17" name="Text 12"/>
          <p:cNvSpPr/>
          <p:nvPr/>
        </p:nvSpPr>
        <p:spPr>
          <a:xfrm>
            <a:off x="6023134" y="3819049"/>
            <a:ext cx="7545824" cy="596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7"/>
              </a:lnSpc>
              <a:buNone/>
            </a:pPr>
            <a:r>
              <a:rPr lang="en-US" sz="146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Complexes with at least two protein subunits, determined by X-ray crystallography with a resolution cutoff of 2.2 Å and a sequence identity of 30%.</a:t>
            </a:r>
            <a:endParaRPr lang="en-US" sz="1467" dirty="0"/>
          </a:p>
        </p:txBody>
      </p:sp>
      <p:sp>
        <p:nvSpPr>
          <p:cNvPr id="18" name="Shape 13"/>
          <p:cNvSpPr/>
          <p:nvPr/>
        </p:nvSpPr>
        <p:spPr>
          <a:xfrm>
            <a:off x="5208032" y="5124212"/>
            <a:ext cx="652105" cy="37148"/>
          </a:xfrm>
          <a:prstGeom prst="roundRect">
            <a:avLst>
              <a:gd name="adj" fmla="val 225698"/>
            </a:avLst>
          </a:prstGeom>
          <a:solidFill>
            <a:srgbClr val="B2D4E5"/>
          </a:solidFill>
          <a:ln/>
        </p:spPr>
      </p:sp>
      <p:sp>
        <p:nvSpPr>
          <p:cNvPr id="19" name="Shape 14"/>
          <p:cNvSpPr/>
          <p:nvPr/>
        </p:nvSpPr>
        <p:spPr>
          <a:xfrm>
            <a:off x="4788932" y="4933355"/>
            <a:ext cx="419100" cy="419100"/>
          </a:xfrm>
          <a:prstGeom prst="roundRect">
            <a:avLst>
              <a:gd name="adj" fmla="val 20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4914781" y="4968240"/>
            <a:ext cx="167402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1"/>
              </a:lnSpc>
              <a:buNone/>
            </a:pPr>
            <a:r>
              <a:rPr lang="en-US" sz="2201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201" dirty="0"/>
          </a:p>
        </p:txBody>
      </p:sp>
      <p:sp>
        <p:nvSpPr>
          <p:cNvPr id="21" name="Text 16"/>
          <p:cNvSpPr/>
          <p:nvPr/>
        </p:nvSpPr>
        <p:spPr>
          <a:xfrm>
            <a:off x="6023134" y="4973955"/>
            <a:ext cx="2328863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2"/>
              </a:lnSpc>
              <a:buNone/>
            </a:pPr>
            <a:r>
              <a:rPr lang="en-US" sz="183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Processing</a:t>
            </a:r>
            <a:endParaRPr lang="en-US" sz="1834" dirty="0"/>
          </a:p>
        </p:txBody>
      </p:sp>
      <p:sp>
        <p:nvSpPr>
          <p:cNvPr id="22" name="Text 17"/>
          <p:cNvSpPr/>
          <p:nvPr/>
        </p:nvSpPr>
        <p:spPr>
          <a:xfrm>
            <a:off x="6023134" y="5376743"/>
            <a:ext cx="7545824" cy="2981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7"/>
              </a:lnSpc>
              <a:buNone/>
            </a:pPr>
            <a:r>
              <a:rPr lang="en-US" sz="146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Each amino acid was assigned a unique number for efficient tracking and analysis.</a:t>
            </a:r>
            <a:endParaRPr lang="en-US" sz="1467" dirty="0"/>
          </a:p>
        </p:txBody>
      </p:sp>
      <p:sp>
        <p:nvSpPr>
          <p:cNvPr id="23" name="Shape 18"/>
          <p:cNvSpPr/>
          <p:nvPr/>
        </p:nvSpPr>
        <p:spPr>
          <a:xfrm>
            <a:off x="5208032" y="6383774"/>
            <a:ext cx="652105" cy="37148"/>
          </a:xfrm>
          <a:prstGeom prst="roundRect">
            <a:avLst>
              <a:gd name="adj" fmla="val 225698"/>
            </a:avLst>
          </a:prstGeom>
          <a:solidFill>
            <a:srgbClr val="B2D4E5"/>
          </a:solidFill>
          <a:ln/>
        </p:spPr>
      </p:sp>
      <p:sp>
        <p:nvSpPr>
          <p:cNvPr id="24" name="Shape 19"/>
          <p:cNvSpPr/>
          <p:nvPr/>
        </p:nvSpPr>
        <p:spPr>
          <a:xfrm>
            <a:off x="4788932" y="6192917"/>
            <a:ext cx="419100" cy="419100"/>
          </a:xfrm>
          <a:prstGeom prst="roundRect">
            <a:avLst>
              <a:gd name="adj" fmla="val 2000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4910495" y="6227802"/>
            <a:ext cx="175974" cy="349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1"/>
              </a:lnSpc>
              <a:buNone/>
            </a:pPr>
            <a:r>
              <a:rPr lang="en-US" sz="2201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201" dirty="0"/>
          </a:p>
        </p:txBody>
      </p:sp>
      <p:sp>
        <p:nvSpPr>
          <p:cNvPr id="26" name="Text 21"/>
          <p:cNvSpPr/>
          <p:nvPr/>
        </p:nvSpPr>
        <p:spPr>
          <a:xfrm>
            <a:off x="6023134" y="6233517"/>
            <a:ext cx="3288625" cy="291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2"/>
              </a:lnSpc>
              <a:buNone/>
            </a:pPr>
            <a:r>
              <a:rPr lang="en-US" sz="183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Computational Methodology</a:t>
            </a:r>
            <a:endParaRPr lang="en-US" sz="1834" dirty="0"/>
          </a:p>
        </p:txBody>
      </p:sp>
      <p:sp>
        <p:nvSpPr>
          <p:cNvPr id="27" name="Text 22"/>
          <p:cNvSpPr/>
          <p:nvPr/>
        </p:nvSpPr>
        <p:spPr>
          <a:xfrm>
            <a:off x="6023134" y="6636306"/>
            <a:ext cx="7545824" cy="596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7"/>
              </a:lnSpc>
              <a:buNone/>
            </a:pPr>
            <a:r>
              <a:rPr lang="en-US" sz="146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pair of residues from two subunits is identified as a contact pair, if two atoms (one from each subunit) are within distance 6 Angstrom.</a:t>
            </a:r>
            <a:endParaRPr lang="en-US" sz="146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06629"/>
            <a:ext cx="73783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Amino Acid Index Mapping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45343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4118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Unique Numbers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389227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Each amino acid was assigned a unique number for efficient tracking.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45343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4118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Water Included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389227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Water, which plays a crucial role in protein interactions, was also assigned a number.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45343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4118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Locker Analogy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389227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system is similar to assigning students locker numbers for easy identification.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992" y="5563790"/>
            <a:ext cx="8841289" cy="1607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934760"/>
            <a:ext cx="87379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Amino Acid Contact Calculation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1962388"/>
            <a:ext cx="1110972" cy="17774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82221" y="2184559"/>
            <a:ext cx="281737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Distance Calculation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3482221" y="2664976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calculated the Euclidean distance between atoms using the numpy library's np.linalg.norm() function.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993" y="3739872"/>
            <a:ext cx="1110972" cy="17774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482221" y="3962043"/>
            <a:ext cx="31564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Contact Determination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3482221" y="4442460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If the distance was less than or equal to 6.0 Angstroms, the atoms were considered in contact.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993" y="5517356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3482221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Contact Recording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3482221" y="6219944"/>
            <a:ext cx="911018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Contacts between amino acid pairs were recorded for further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78493"/>
            <a:ext cx="74227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Amino Acid Contact Matrix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417207"/>
            <a:ext cx="813816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6706"/>
            <a:ext cx="74227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Amino Acid Contact Matrix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Observed Contacts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counted the actual interactions between amino acid types i and j, denoted as Ni,j.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Expected Contacts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We calculated the expected contact numbers (Ci,j) based on amino acid fractions within complexes.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AAC Matrix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AAC matrix quantifies the statistical significance of amino acid interactions using observed and expected contact numbers.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97412"/>
            <a:ext cx="73638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Computing the AAC Matrix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336125"/>
            <a:ext cx="10554414" cy="4696063"/>
          </a:xfrm>
          <a:prstGeom prst="roundRect">
            <a:avLst>
              <a:gd name="adj" fmla="val 212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2343745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248459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Step 1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2484596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Obtain the C matrix (expected contact numbers) and C vector (expected solvent contacts).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45613" y="3691652"/>
            <a:ext cx="10539174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Step 2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383250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Iterate over each amino acid pair (i, j).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328755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46960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Step 3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4469606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Compute the AAC value using a formula involving observed and expected contact numbers.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676662"/>
            <a:ext cx="10539174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5817513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Step 4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817513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AAC matrix reflects the likelihood of amino acid interactions within protein complexes.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62363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Results and Discussion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0278" y="2991803"/>
            <a:ext cx="1353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9432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Biophysical Processes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AAC matrix provides insights into protein folding and structure prediction from sequence data.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9162" y="2991803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Drug Design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It can identify critical amino acid interactions for targeting in drug development.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8131" y="5010507"/>
            <a:ext cx="1996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Protein Engineering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Understanding interaction patterns guides the design of new proteins with desired functions.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1184" y="5010507"/>
            <a:ext cx="2100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38219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Protein-Protein Interactions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Frequently contacting amino acid pairs may play key roles in protein-protein interactions.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541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Rohit Kumar Prajapati</cp:lastModifiedBy>
  <cp:revision>2</cp:revision>
  <dcterms:created xsi:type="dcterms:W3CDTF">2024-04-15T17:10:42Z</dcterms:created>
  <dcterms:modified xsi:type="dcterms:W3CDTF">2024-04-15T17:12:11Z</dcterms:modified>
</cp:coreProperties>
</file>