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5" r:id="rId3"/>
    <p:sldId id="257" r:id="rId4"/>
    <p:sldId id="261" r:id="rId5"/>
    <p:sldId id="276" r:id="rId6"/>
    <p:sldId id="263" r:id="rId7"/>
    <p:sldId id="277" r:id="rId8"/>
    <p:sldId id="288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90" r:id="rId17"/>
    <p:sldId id="285" r:id="rId18"/>
    <p:sldId id="286" r:id="rId19"/>
    <p:sldId id="272" r:id="rId20"/>
    <p:sldId id="269" r:id="rId21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Klikk for å redigere tittelstil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Klikk for å redigere undertittelstil i malen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062-2CB6-674C-B16C-2F4CAE30AC50}" type="datetimeFigureOut">
              <a:rPr lang="nb-NO" smtClean="0"/>
              <a:t>6/24/12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C422-8ABA-7F4F-9F49-6B451DAC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Klikk for å redigere tekststiler i malen</a:t>
            </a:r>
          </a:p>
          <a:p>
            <a:pPr lvl="1"/>
            <a:r>
              <a:rPr lang="en-US" smtClean="0"/>
              <a:t>Andre nivå</a:t>
            </a:r>
          </a:p>
          <a:p>
            <a:pPr lvl="2"/>
            <a:r>
              <a:rPr lang="en-US" smtClean="0"/>
              <a:t>Tredje nivå</a:t>
            </a:r>
          </a:p>
          <a:p>
            <a:pPr lvl="3"/>
            <a:r>
              <a:rPr lang="en-US" smtClean="0"/>
              <a:t>Fjerde nivå</a:t>
            </a:r>
          </a:p>
          <a:p>
            <a:pPr lvl="4"/>
            <a:r>
              <a:rPr lang="en-US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062-2CB6-674C-B16C-2F4CAE30AC50}" type="datetimeFigureOut">
              <a:rPr lang="nb-NO" smtClean="0"/>
              <a:t>6/24/12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C422-8ABA-7F4F-9F49-6B451DAC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Klikk for å redigere tekststiler i malen</a:t>
            </a:r>
          </a:p>
          <a:p>
            <a:pPr lvl="1"/>
            <a:r>
              <a:rPr lang="en-US" smtClean="0"/>
              <a:t>Andre nivå</a:t>
            </a:r>
          </a:p>
          <a:p>
            <a:pPr lvl="2"/>
            <a:r>
              <a:rPr lang="en-US" smtClean="0"/>
              <a:t>Tredje nivå</a:t>
            </a:r>
          </a:p>
          <a:p>
            <a:pPr lvl="3"/>
            <a:r>
              <a:rPr lang="en-US" smtClean="0"/>
              <a:t>Fjerde nivå</a:t>
            </a:r>
          </a:p>
          <a:p>
            <a:pPr lvl="4"/>
            <a:r>
              <a:rPr lang="en-US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062-2CB6-674C-B16C-2F4CAE30AC50}" type="datetimeFigureOut">
              <a:rPr lang="nb-NO" smtClean="0"/>
              <a:t>6/24/12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C422-8ABA-7F4F-9F49-6B451DAC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Klikk for å redigere tekststiler i malen</a:t>
            </a:r>
          </a:p>
          <a:p>
            <a:pPr lvl="1"/>
            <a:r>
              <a:rPr lang="en-US" smtClean="0"/>
              <a:t>Andre nivå</a:t>
            </a:r>
          </a:p>
          <a:p>
            <a:pPr lvl="2"/>
            <a:r>
              <a:rPr lang="en-US" smtClean="0"/>
              <a:t>Tredje nivå</a:t>
            </a:r>
          </a:p>
          <a:p>
            <a:pPr lvl="3"/>
            <a:r>
              <a:rPr lang="en-US" smtClean="0"/>
              <a:t>Fjerde nivå</a:t>
            </a:r>
          </a:p>
          <a:p>
            <a:pPr lvl="4"/>
            <a:r>
              <a:rPr lang="en-US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062-2CB6-674C-B16C-2F4CAE30AC50}" type="datetimeFigureOut">
              <a:rPr lang="nb-NO" smtClean="0"/>
              <a:t>6/24/12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C422-8ABA-7F4F-9F49-6B451DAC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062-2CB6-674C-B16C-2F4CAE30AC50}" type="datetimeFigureOut">
              <a:rPr lang="nb-NO" smtClean="0"/>
              <a:t>6/24/12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C422-8ABA-7F4F-9F49-6B451DAC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Klikk for å redigere tekststiler i malen</a:t>
            </a:r>
          </a:p>
          <a:p>
            <a:pPr lvl="1"/>
            <a:r>
              <a:rPr lang="en-US" smtClean="0"/>
              <a:t>Andre nivå</a:t>
            </a:r>
          </a:p>
          <a:p>
            <a:pPr lvl="2"/>
            <a:r>
              <a:rPr lang="en-US" smtClean="0"/>
              <a:t>Tredje nivå</a:t>
            </a:r>
          </a:p>
          <a:p>
            <a:pPr lvl="3"/>
            <a:r>
              <a:rPr lang="en-US" smtClean="0"/>
              <a:t>Fjerde nivå</a:t>
            </a:r>
          </a:p>
          <a:p>
            <a:pPr lvl="4"/>
            <a:r>
              <a:rPr lang="en-US" smtClean="0"/>
              <a:t>Femte nivå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Klikk for å redigere tekststiler i malen</a:t>
            </a:r>
          </a:p>
          <a:p>
            <a:pPr lvl="1"/>
            <a:r>
              <a:rPr lang="en-US" smtClean="0"/>
              <a:t>Andre nivå</a:t>
            </a:r>
          </a:p>
          <a:p>
            <a:pPr lvl="2"/>
            <a:r>
              <a:rPr lang="en-US" smtClean="0"/>
              <a:t>Tredje nivå</a:t>
            </a:r>
          </a:p>
          <a:p>
            <a:pPr lvl="3"/>
            <a:r>
              <a:rPr lang="en-US" smtClean="0"/>
              <a:t>Fjerde nivå</a:t>
            </a:r>
          </a:p>
          <a:p>
            <a:pPr lvl="4"/>
            <a:r>
              <a:rPr lang="en-US" smtClean="0"/>
              <a:t>Femte nivå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062-2CB6-674C-B16C-2F4CAE30AC50}" type="datetimeFigureOut">
              <a:rPr lang="nb-NO" smtClean="0"/>
              <a:t>6/24/12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C422-8ABA-7F4F-9F49-6B451DAC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Klikk for å redigere tekststiler i malen</a:t>
            </a:r>
          </a:p>
          <a:p>
            <a:pPr lvl="1"/>
            <a:r>
              <a:rPr lang="en-US" smtClean="0"/>
              <a:t>Andre nivå</a:t>
            </a:r>
          </a:p>
          <a:p>
            <a:pPr lvl="2"/>
            <a:r>
              <a:rPr lang="en-US" smtClean="0"/>
              <a:t>Tredje nivå</a:t>
            </a:r>
          </a:p>
          <a:p>
            <a:pPr lvl="3"/>
            <a:r>
              <a:rPr lang="en-US" smtClean="0"/>
              <a:t>Fjerde nivå</a:t>
            </a:r>
          </a:p>
          <a:p>
            <a:pPr lvl="4"/>
            <a:r>
              <a:rPr lang="en-US" smtClean="0"/>
              <a:t>Femte nivå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Klikk for å redigere tekststiler i malen</a:t>
            </a:r>
          </a:p>
          <a:p>
            <a:pPr lvl="1"/>
            <a:r>
              <a:rPr lang="en-US" smtClean="0"/>
              <a:t>Andre nivå</a:t>
            </a:r>
          </a:p>
          <a:p>
            <a:pPr lvl="2"/>
            <a:r>
              <a:rPr lang="en-US" smtClean="0"/>
              <a:t>Tredje nivå</a:t>
            </a:r>
          </a:p>
          <a:p>
            <a:pPr lvl="3"/>
            <a:r>
              <a:rPr lang="en-US" smtClean="0"/>
              <a:t>Fjerde nivå</a:t>
            </a:r>
          </a:p>
          <a:p>
            <a:pPr lvl="4"/>
            <a:r>
              <a:rPr lang="en-US" smtClean="0"/>
              <a:t>Femte nivå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062-2CB6-674C-B16C-2F4CAE30AC50}" type="datetimeFigureOut">
              <a:rPr lang="nb-NO" smtClean="0"/>
              <a:t>6/24/12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C422-8ABA-7F4F-9F49-6B451DAC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Klikk for å redigere tittelstil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062-2CB6-674C-B16C-2F4CAE30AC50}" type="datetimeFigureOut">
              <a:rPr lang="nb-NO" smtClean="0"/>
              <a:t>6/24/12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C422-8ABA-7F4F-9F49-6B451DAC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062-2CB6-674C-B16C-2F4CAE30AC50}" type="datetimeFigureOut">
              <a:rPr lang="nb-NO" smtClean="0"/>
              <a:t>6/24/12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C422-8ABA-7F4F-9F49-6B451DAC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Klikk for å redigere tekststiler i malen</a:t>
            </a:r>
          </a:p>
          <a:p>
            <a:pPr lvl="1"/>
            <a:r>
              <a:rPr lang="en-US" smtClean="0"/>
              <a:t>Andre nivå</a:t>
            </a:r>
          </a:p>
          <a:p>
            <a:pPr lvl="2"/>
            <a:r>
              <a:rPr lang="en-US" smtClean="0"/>
              <a:t>Tredje nivå</a:t>
            </a:r>
          </a:p>
          <a:p>
            <a:pPr lvl="3"/>
            <a:r>
              <a:rPr lang="en-US" smtClean="0"/>
              <a:t>Fjerde nivå</a:t>
            </a:r>
          </a:p>
          <a:p>
            <a:pPr lvl="4"/>
            <a:r>
              <a:rPr lang="en-US" smtClean="0"/>
              <a:t>Femte nivå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062-2CB6-674C-B16C-2F4CAE30AC50}" type="datetimeFigureOut">
              <a:rPr lang="nb-NO" smtClean="0"/>
              <a:t>6/24/12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C422-8ABA-7F4F-9F49-6B451DAC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Klikk for å redigere tittelstil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 bildet til plassholderen eller klikk ikonet for å legge til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D062-2CB6-674C-B16C-2F4CAE30AC50}" type="datetimeFigureOut">
              <a:rPr lang="nb-NO" smtClean="0"/>
              <a:t>6/24/12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C422-8ABA-7F4F-9F49-6B451DAC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Klikk for å redigere tekststiler i malen</a:t>
            </a:r>
          </a:p>
          <a:p>
            <a:pPr lvl="1"/>
            <a:r>
              <a:rPr lang="en-US" smtClean="0"/>
              <a:t>Andre nivå</a:t>
            </a:r>
          </a:p>
          <a:p>
            <a:pPr lvl="2"/>
            <a:r>
              <a:rPr lang="en-US" smtClean="0"/>
              <a:t>Tredje nivå</a:t>
            </a:r>
          </a:p>
          <a:p>
            <a:pPr lvl="3"/>
            <a:r>
              <a:rPr lang="en-US" smtClean="0"/>
              <a:t>Fjerde nivå</a:t>
            </a:r>
          </a:p>
          <a:p>
            <a:pPr lvl="4"/>
            <a:r>
              <a:rPr lang="en-US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1D062-2CB6-674C-B16C-2F4CAE30AC50}" type="datetimeFigureOut">
              <a:rPr lang="nb-NO" smtClean="0"/>
              <a:t>6/24/12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C422-8ABA-7F4F-9F49-6B451DAC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unnyjunk.com/funny_pictures/189828/Calisthenics/" TargetMode="External"/><Relationship Id="rId3" Type="http://schemas.openxmlformats.org/officeDocument/2006/relationships/hyperlink" Target="http://www.kidsguideperth.com.au/byford-calisthenic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Dojo</a:t>
            </a:r>
            <a:endParaRPr lang="en-US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Calisthenics</a:t>
            </a:r>
          </a:p>
        </p:txBody>
      </p:sp>
      <p:pic>
        <p:nvPicPr>
          <p:cNvPr id="3" name="Bilde 2" descr="Byford-Calisthenic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91" y="731282"/>
            <a:ext cx="2895122" cy="435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1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/>
              <a:t>Wrap all primitives and Strings</a:t>
            </a:r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public void </a:t>
            </a:r>
            <a:r>
              <a:rPr lang="en-US" sz="2000" dirty="0" err="1" smtClean="0">
                <a:latin typeface="Andale Mono"/>
                <a:cs typeface="Andale Mono"/>
              </a:rPr>
              <a:t>addHours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int</a:t>
            </a:r>
            <a:r>
              <a:rPr lang="en-US" sz="2000" dirty="0" smtClean="0">
                <a:latin typeface="Andale Mono"/>
                <a:cs typeface="Andale Mono"/>
              </a:rPr>
              <a:t> hours);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public void add(</a:t>
            </a:r>
            <a:r>
              <a:rPr lang="en-US" sz="2000" dirty="0" err="1" smtClean="0">
                <a:latin typeface="Andale Mono"/>
                <a:cs typeface="Andale Mono"/>
              </a:rPr>
              <a:t>HourDuration</a:t>
            </a:r>
            <a:r>
              <a:rPr lang="en-US" sz="2000" dirty="0" smtClean="0">
                <a:latin typeface="Andale Mono"/>
                <a:cs typeface="Andale Mono"/>
              </a:rPr>
              <a:t> hours);</a:t>
            </a:r>
          </a:p>
          <a:p>
            <a:pPr marL="0" indent="0">
              <a:buNone/>
            </a:pPr>
            <a:endParaRPr lang="en-US" sz="20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currentTime.addHours</a:t>
            </a:r>
            <a:r>
              <a:rPr lang="en-US" sz="2000" dirty="0" smtClean="0">
                <a:latin typeface="Andale Mono"/>
                <a:cs typeface="Andale Mono"/>
              </a:rPr>
              <a:t>(2);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FF0000"/>
                </a:solidFill>
                <a:latin typeface="Andale Mono"/>
                <a:cs typeface="Andale Mono"/>
              </a:rPr>
              <a:t>vs.</a:t>
            </a:r>
            <a:endParaRPr lang="en-US" sz="2000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 err="1">
                <a:latin typeface="Andale Mono"/>
                <a:cs typeface="Andale Mono"/>
              </a:rPr>
              <a:t>HourDuration</a:t>
            </a: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err="1" smtClean="0">
                <a:latin typeface="Andale Mono"/>
                <a:cs typeface="Andale Mono"/>
              </a:rPr>
              <a:t>twoHours</a:t>
            </a:r>
            <a:r>
              <a:rPr lang="en-US" sz="2000" dirty="0" smtClean="0">
                <a:latin typeface="Andale Mono"/>
                <a:cs typeface="Andale Mono"/>
              </a:rPr>
              <a:t> = new </a:t>
            </a:r>
            <a:r>
              <a:rPr lang="en-US" sz="2000" dirty="0" err="1">
                <a:latin typeface="Andale Mono"/>
                <a:cs typeface="Andale Mono"/>
              </a:rPr>
              <a:t>HourDuration</a:t>
            </a: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(2);</a:t>
            </a:r>
          </a:p>
          <a:p>
            <a:pPr marL="0" indent="0"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currentTime.add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twoHours</a:t>
            </a:r>
            <a:r>
              <a:rPr lang="en-US" sz="2000" dirty="0" smtClean="0">
                <a:latin typeface="Andale Mono"/>
                <a:cs typeface="Andale Mono"/>
              </a:rPr>
              <a:t>);</a:t>
            </a:r>
            <a:endParaRPr lang="en-US" sz="20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74863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/>
              <a:t>First class collections</a:t>
            </a:r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Any </a:t>
            </a:r>
            <a:r>
              <a:rPr lang="en-US" dirty="0"/>
              <a:t>class that contains a collection should contain no </a:t>
            </a:r>
            <a:r>
              <a:rPr lang="en-US" dirty="0" smtClean="0"/>
              <a:t>other member </a:t>
            </a:r>
            <a:r>
              <a:rPr lang="en-US" dirty="0"/>
              <a:t>variables. </a:t>
            </a:r>
          </a:p>
        </p:txBody>
      </p:sp>
    </p:spTree>
    <p:extLst>
      <p:ext uri="{BB962C8B-B14F-4D97-AF65-F5344CB8AC3E}">
        <p14:creationId xmlns:p14="http://schemas.microsoft.com/office/powerpoint/2010/main" val="274863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One dot per line</a:t>
            </a:r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Law of Demeter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game.getRow</a:t>
            </a:r>
            <a:r>
              <a:rPr lang="en-US" dirty="0" smtClean="0">
                <a:latin typeface="Andale Mono"/>
                <a:cs typeface="Andale Mono"/>
              </a:rPr>
              <a:t>(1).</a:t>
            </a:r>
            <a:r>
              <a:rPr lang="en-US" dirty="0" err="1" smtClean="0">
                <a:latin typeface="Andale Mono"/>
                <a:cs typeface="Andale Mono"/>
              </a:rPr>
              <a:t>countCrosses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vs</a:t>
            </a:r>
            <a:endParaRPr lang="en-US" dirty="0">
              <a:solidFill>
                <a:srgbClr val="FF0000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game.crossesForRow</a:t>
            </a:r>
            <a:r>
              <a:rPr lang="en-US" dirty="0" smtClean="0">
                <a:latin typeface="Andale Mono"/>
                <a:cs typeface="Andale Mono"/>
              </a:rPr>
              <a:t>(1);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74863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abbreviate</a:t>
            </a:r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abbreviate in the first place?</a:t>
            </a:r>
          </a:p>
          <a:p>
            <a:pPr lvl="1"/>
            <a:r>
              <a:rPr lang="en-US" dirty="0" smtClean="0"/>
              <a:t>Repetition?</a:t>
            </a:r>
          </a:p>
          <a:p>
            <a:pPr lvl="1"/>
            <a:r>
              <a:rPr lang="en-US" dirty="0" smtClean="0"/>
              <a:t>Names too long?</a:t>
            </a:r>
          </a:p>
          <a:p>
            <a:pPr lvl="1"/>
            <a:r>
              <a:rPr lang="en-US" dirty="0" smtClean="0"/>
              <a:t>Duplication of context?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3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Keep all entities small</a:t>
            </a:r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classes over 50 lines</a:t>
            </a:r>
          </a:p>
          <a:p>
            <a:r>
              <a:rPr lang="en-US" dirty="0" smtClean="0"/>
              <a:t>No packages over 10 files (should be easy)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3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/>
              <a:t>No classes with more than two instance variables</a:t>
            </a:r>
          </a:p>
        </p:txBody>
      </p:sp>
      <p:sp>
        <p:nvSpPr>
          <p:cNvPr id="5" name="Plassholder for innhold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class Name </a:t>
            </a:r>
            <a:r>
              <a:rPr lang="en-US" dirty="0" smtClean="0">
                <a:latin typeface="Andale Mono"/>
                <a:cs typeface="Andale Mono"/>
              </a:rPr>
              <a:t>{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String first</a:t>
            </a:r>
            <a:r>
              <a:rPr lang="en-US" dirty="0" smtClean="0">
                <a:latin typeface="Andale Mono"/>
                <a:cs typeface="Andale Mono"/>
              </a:rPr>
              <a:t>;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String middle</a:t>
            </a:r>
            <a:r>
              <a:rPr lang="en-US" dirty="0" smtClean="0">
                <a:latin typeface="Andale Mono"/>
                <a:cs typeface="Andale Mono"/>
              </a:rPr>
              <a:t>;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String last</a:t>
            </a:r>
            <a:r>
              <a:rPr lang="en-US" dirty="0" smtClean="0">
                <a:latin typeface="Andale Mono"/>
                <a:cs typeface="Andale Mono"/>
              </a:rPr>
              <a:t>;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would be decomposed into two classes </a:t>
            </a:r>
            <a:r>
              <a:rPr lang="en-US" dirty="0" smtClean="0">
                <a:latin typeface="Andale Mono"/>
                <a:cs typeface="Andale Mono"/>
              </a:rPr>
              <a:t>thus=&gt;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6" name="Plassholder for innhold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ndale Mono"/>
                <a:cs typeface="Andale Mono"/>
              </a:rPr>
              <a:t>class Name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ndale Mono"/>
                <a:cs typeface="Andale Mono"/>
              </a:rPr>
              <a:t>    Surname family;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ndale Mono"/>
                <a:cs typeface="Andale Mono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Andale Mono"/>
                <a:cs typeface="Andale Mono"/>
              </a:rPr>
              <a:t>GivenNames</a:t>
            </a:r>
            <a:r>
              <a:rPr lang="en-US" dirty="0" smtClean="0">
                <a:solidFill>
                  <a:schemeClr val="bg1"/>
                </a:solidFill>
                <a:latin typeface="Andale Mono"/>
                <a:cs typeface="Andale Mono"/>
              </a:rPr>
              <a:t> given;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ndale Mono"/>
                <a:cs typeface="Andale Mono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ndale Mono"/>
                <a:cs typeface="Andale Mono"/>
              </a:rPr>
              <a:t>class Surname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ndale Mono"/>
                <a:cs typeface="Andale Mono"/>
              </a:rPr>
              <a:t>    String family;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ndale Mono"/>
                <a:cs typeface="Andale Mono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ndale Mono"/>
                <a:cs typeface="Andale Mono"/>
              </a:rPr>
              <a:t>class </a:t>
            </a:r>
            <a:r>
              <a:rPr lang="en-US" dirty="0" err="1" smtClean="0">
                <a:solidFill>
                  <a:schemeClr val="bg1"/>
                </a:solidFill>
                <a:latin typeface="Andale Mono"/>
                <a:cs typeface="Andale Mono"/>
              </a:rPr>
              <a:t>GivenNames</a:t>
            </a:r>
            <a:r>
              <a:rPr lang="en-US" dirty="0" smtClean="0">
                <a:solidFill>
                  <a:schemeClr val="bg1"/>
                </a:solidFill>
                <a:latin typeface="Andale Mono"/>
                <a:cs typeface="Andale Mono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ndale Mono"/>
                <a:cs typeface="Andale Mono"/>
              </a:rPr>
              <a:t>    List&lt;String&gt; names;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ndale Mono"/>
                <a:cs typeface="Andale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74863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/>
              <a:t>No classes with more than two instance variables</a:t>
            </a:r>
          </a:p>
        </p:txBody>
      </p:sp>
      <p:sp>
        <p:nvSpPr>
          <p:cNvPr id="5" name="Plassholder for innhold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ndale Mono"/>
                <a:cs typeface="Andale Mono"/>
              </a:rPr>
              <a:t>class Name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ndale Mono"/>
                <a:cs typeface="Andale Mono"/>
              </a:rPr>
              <a:t>{</a:t>
            </a:r>
            <a:endParaRPr lang="en-US" dirty="0">
              <a:solidFill>
                <a:schemeClr val="tx1">
                  <a:lumMod val="75000"/>
                </a:schemeClr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ndale Mono"/>
                <a:cs typeface="Andale Mono"/>
              </a:rPr>
              <a:t>    String first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ndale Mono"/>
                <a:cs typeface="Andale Mono"/>
              </a:rPr>
              <a:t>;</a:t>
            </a:r>
            <a:endParaRPr lang="en-US" dirty="0">
              <a:solidFill>
                <a:schemeClr val="tx1">
                  <a:lumMod val="75000"/>
                </a:schemeClr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ndale Mono"/>
                <a:cs typeface="Andale Mono"/>
              </a:rPr>
              <a:t>    String middle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ndale Mono"/>
                <a:cs typeface="Andale Mono"/>
              </a:rPr>
              <a:t>;</a:t>
            </a:r>
            <a:endParaRPr lang="en-US" dirty="0">
              <a:solidFill>
                <a:schemeClr val="tx1">
                  <a:lumMod val="75000"/>
                </a:schemeClr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ndale Mono"/>
                <a:cs typeface="Andale Mono"/>
              </a:rPr>
              <a:t>    String last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ndale Mono"/>
                <a:cs typeface="Andale Mono"/>
              </a:rPr>
              <a:t>;</a:t>
            </a:r>
            <a:endParaRPr lang="en-US" dirty="0">
              <a:solidFill>
                <a:schemeClr val="tx1">
                  <a:lumMod val="75000"/>
                </a:schemeClr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ndale Mono"/>
                <a:cs typeface="Andale Mono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would be decomposed into two classes </a:t>
            </a:r>
            <a:r>
              <a:rPr lang="en-US" dirty="0" smtClean="0">
                <a:latin typeface="Andale Mono"/>
                <a:cs typeface="Andale Mono"/>
              </a:rPr>
              <a:t>thus=&gt;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6" name="Plassholder for innhold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class Name </a:t>
            </a:r>
            <a:r>
              <a:rPr lang="en-US" dirty="0" smtClean="0">
                <a:latin typeface="Andale Mono"/>
                <a:cs typeface="Andale Mono"/>
              </a:rPr>
              <a:t>{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Surname family</a:t>
            </a:r>
            <a:r>
              <a:rPr lang="en-US" dirty="0" smtClean="0">
                <a:latin typeface="Andale Mono"/>
                <a:cs typeface="Andale Mono"/>
              </a:rPr>
              <a:t>;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GivenNames</a:t>
            </a:r>
            <a:r>
              <a:rPr lang="en-US" dirty="0">
                <a:latin typeface="Andale Mono"/>
                <a:cs typeface="Andale Mono"/>
              </a:rPr>
              <a:t> given</a:t>
            </a:r>
            <a:r>
              <a:rPr lang="en-US" dirty="0" smtClean="0">
                <a:latin typeface="Andale Mono"/>
                <a:cs typeface="Andale Mono"/>
              </a:rPr>
              <a:t>;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class Surname </a:t>
            </a:r>
            <a:r>
              <a:rPr lang="en-US" dirty="0" smtClean="0">
                <a:latin typeface="Andale Mono"/>
                <a:cs typeface="Andale Mono"/>
              </a:rPr>
              <a:t>{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String family</a:t>
            </a:r>
            <a:r>
              <a:rPr lang="en-US" dirty="0" smtClean="0">
                <a:latin typeface="Andale Mono"/>
                <a:cs typeface="Andale Mono"/>
              </a:rPr>
              <a:t>;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class </a:t>
            </a:r>
            <a:r>
              <a:rPr lang="en-US" dirty="0" err="1">
                <a:latin typeface="Andale Mono"/>
                <a:cs typeface="Andale Mono"/>
              </a:rPr>
              <a:t>GivenNames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{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    List&lt;String&gt; names</a:t>
            </a:r>
            <a:r>
              <a:rPr lang="en-US" dirty="0" smtClean="0">
                <a:latin typeface="Andale Mono"/>
                <a:cs typeface="Andale Mono"/>
              </a:rPr>
              <a:t>;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13946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No getters/setters/properties</a:t>
            </a:r>
          </a:p>
        </p:txBody>
      </p:sp>
    </p:spTree>
    <p:extLst>
      <p:ext uri="{BB962C8B-B14F-4D97-AF65-F5344CB8AC3E}">
        <p14:creationId xmlns:p14="http://schemas.microsoft.com/office/powerpoint/2010/main" val="274863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Rules!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One </a:t>
            </a:r>
            <a:r>
              <a:rPr lang="en-US" dirty="0"/>
              <a:t>level of indentation per </a:t>
            </a:r>
            <a:r>
              <a:rPr lang="en-US" dirty="0" smtClean="0"/>
              <a:t>method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smtClean="0"/>
              <a:t> Don’t </a:t>
            </a:r>
            <a:r>
              <a:rPr lang="en-US" dirty="0"/>
              <a:t>use the ELSE keyword 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Wrap </a:t>
            </a:r>
            <a:r>
              <a:rPr lang="en-US" dirty="0"/>
              <a:t>all primitives and </a:t>
            </a:r>
            <a:r>
              <a:rPr lang="en-US" dirty="0" smtClean="0"/>
              <a:t>Strings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First </a:t>
            </a:r>
            <a:r>
              <a:rPr lang="en-US" dirty="0"/>
              <a:t>class </a:t>
            </a:r>
            <a:r>
              <a:rPr lang="en-US" dirty="0" smtClean="0"/>
              <a:t>collections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smtClean="0"/>
              <a:t> One </a:t>
            </a:r>
            <a:r>
              <a:rPr lang="en-US" dirty="0"/>
              <a:t>dot per </a:t>
            </a:r>
            <a:r>
              <a:rPr lang="en-US" dirty="0" smtClean="0"/>
              <a:t>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smtClean="0"/>
              <a:t> Don’t abbreviate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 </a:t>
            </a:r>
            <a:r>
              <a:rPr lang="en-US" dirty="0" smtClean="0"/>
              <a:t> Keep </a:t>
            </a:r>
            <a:r>
              <a:rPr lang="en-US" dirty="0"/>
              <a:t>all entities </a:t>
            </a:r>
            <a:r>
              <a:rPr lang="en-US" dirty="0" smtClean="0"/>
              <a:t>small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8. </a:t>
            </a:r>
            <a:r>
              <a:rPr lang="en-US" dirty="0" smtClean="0"/>
              <a:t> No </a:t>
            </a:r>
            <a:r>
              <a:rPr lang="en-US" dirty="0"/>
              <a:t>classes with more than two instance </a:t>
            </a:r>
            <a:r>
              <a:rPr lang="en-US" dirty="0" smtClean="0"/>
              <a:t>variables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9. </a:t>
            </a:r>
            <a:r>
              <a:rPr lang="en-US" dirty="0" smtClean="0"/>
              <a:t> No </a:t>
            </a:r>
            <a:r>
              <a:rPr lang="en-US" dirty="0"/>
              <a:t>getters/setters/properties</a:t>
            </a:r>
          </a:p>
        </p:txBody>
      </p:sp>
    </p:spTree>
    <p:extLst>
      <p:ext uri="{BB962C8B-B14F-4D97-AF65-F5344CB8AC3E}">
        <p14:creationId xmlns:p14="http://schemas.microsoft.com/office/powerpoint/2010/main" val="1888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Screen Shot 2012-06-19 at 4.48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800"/>
            <a:ext cx="9144000" cy="572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4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Calisthenics_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6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6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http://www.funnyjunk.com/funny_pictures/189828/Calisthenics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Kid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http://www.kidsguideperth.com.au/byford-calisthenics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05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Dojo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in pairs</a:t>
            </a:r>
          </a:p>
          <a:p>
            <a:r>
              <a:rPr lang="en-US" dirty="0" smtClean="0"/>
              <a:t>TDD (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, Refactor)</a:t>
            </a:r>
          </a:p>
          <a:p>
            <a:r>
              <a:rPr lang="en-US" dirty="0" smtClean="0"/>
              <a:t>Doing something you can’t comfortably do (yet) </a:t>
            </a:r>
          </a:p>
          <a:p>
            <a:r>
              <a:rPr lang="en-US" dirty="0" smtClean="0"/>
              <a:t>Slowly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3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45 minute session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45 minute session</a:t>
            </a:r>
          </a:p>
          <a:p>
            <a:r>
              <a:rPr lang="en-US" dirty="0" smtClean="0"/>
              <a:t>Retrospective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3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5" name="Bilde 4" descr="Tic_Tac_To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860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3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49721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The Rules…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8618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/>
              <a:t>One level of indentation per method</a:t>
            </a:r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class Board </a:t>
            </a:r>
            <a:r>
              <a:rPr lang="en-US" sz="1800" dirty="0" smtClean="0">
                <a:latin typeface="Andale Mono"/>
                <a:cs typeface="Andale Mono"/>
              </a:rPr>
              <a:t>{</a:t>
            </a:r>
            <a:endParaRPr lang="en-US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...</a:t>
            </a:r>
          </a:p>
          <a:p>
            <a:pPr marL="0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  String </a:t>
            </a:r>
            <a:r>
              <a:rPr lang="en-US" sz="1800" dirty="0">
                <a:latin typeface="Andale Mono"/>
                <a:cs typeface="Andale Mono"/>
              </a:rPr>
              <a:t>board() </a:t>
            </a:r>
            <a:r>
              <a:rPr lang="en-US" sz="1800" dirty="0" smtClean="0">
                <a:latin typeface="Andale Mono"/>
                <a:cs typeface="Andale Mono"/>
              </a:rPr>
              <a:t>{</a:t>
            </a:r>
            <a:endParaRPr lang="en-US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    </a:t>
            </a:r>
            <a:r>
              <a:rPr lang="en-US" sz="1800" dirty="0" err="1" smtClean="0">
                <a:latin typeface="Andale Mono"/>
                <a:cs typeface="Andale Mono"/>
              </a:rPr>
              <a:t>StringBuffer</a:t>
            </a:r>
            <a:r>
              <a:rPr lang="en-US" sz="1800" dirty="0" smtClean="0">
                <a:latin typeface="Andale Mono"/>
                <a:cs typeface="Andale Mono"/>
              </a:rPr>
              <a:t> </a:t>
            </a:r>
            <a:r>
              <a:rPr lang="en-US" sz="1800" dirty="0" err="1">
                <a:latin typeface="Andale Mono"/>
                <a:cs typeface="Andale Mono"/>
              </a:rPr>
              <a:t>buf</a:t>
            </a:r>
            <a:r>
              <a:rPr lang="en-US" sz="1800" dirty="0">
                <a:latin typeface="Andale Mono"/>
                <a:cs typeface="Andale Mono"/>
              </a:rPr>
              <a:t> = new </a:t>
            </a:r>
            <a:r>
              <a:rPr lang="en-US" sz="1800" dirty="0" err="1">
                <a:latin typeface="Andale Mono"/>
                <a:cs typeface="Andale Mono"/>
              </a:rPr>
              <a:t>StringBuffer</a:t>
            </a:r>
            <a:r>
              <a:rPr lang="en-US" sz="1800" dirty="0">
                <a:latin typeface="Andale Mono"/>
                <a:cs typeface="Andale Mono"/>
              </a:rPr>
              <a:t>()</a:t>
            </a:r>
            <a:r>
              <a:rPr lang="en-US" sz="1800" dirty="0" smtClean="0">
                <a:latin typeface="Andale Mono"/>
                <a:cs typeface="Andale Mono"/>
              </a:rPr>
              <a:t>;</a:t>
            </a:r>
            <a:endParaRPr lang="en-US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    for </a:t>
            </a:r>
            <a:r>
              <a:rPr lang="en-US" sz="1800" dirty="0">
                <a:latin typeface="Andale Mono"/>
                <a:cs typeface="Andale Mono"/>
              </a:rPr>
              <a:t>(</a:t>
            </a:r>
            <a:r>
              <a:rPr lang="en-US" sz="1800" dirty="0" err="1">
                <a:latin typeface="Andale Mono"/>
                <a:cs typeface="Andale Mono"/>
              </a:rPr>
              <a:t>int</a:t>
            </a: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err="1">
                <a:latin typeface="Andale Mono"/>
                <a:cs typeface="Andale Mono"/>
              </a:rPr>
              <a:t>i</a:t>
            </a:r>
            <a:r>
              <a:rPr lang="en-US" sz="1800" dirty="0">
                <a:latin typeface="Andale Mono"/>
                <a:cs typeface="Andale Mono"/>
              </a:rPr>
              <a:t> = 0; </a:t>
            </a:r>
            <a:r>
              <a:rPr lang="en-US" sz="1800" dirty="0" err="1">
                <a:latin typeface="Andale Mono"/>
                <a:cs typeface="Andale Mono"/>
              </a:rPr>
              <a:t>i</a:t>
            </a:r>
            <a:r>
              <a:rPr lang="en-US" sz="1800" dirty="0">
                <a:latin typeface="Andale Mono"/>
                <a:cs typeface="Andale Mono"/>
              </a:rPr>
              <a:t> &lt; 10; </a:t>
            </a:r>
            <a:r>
              <a:rPr lang="en-US" sz="1800" dirty="0" err="1">
                <a:latin typeface="Andale Mono"/>
                <a:cs typeface="Andale Mono"/>
              </a:rPr>
              <a:t>i</a:t>
            </a:r>
            <a:r>
              <a:rPr lang="en-US" sz="1800" dirty="0">
                <a:latin typeface="Andale Mono"/>
                <a:cs typeface="Andale Mono"/>
              </a:rPr>
              <a:t>++) </a:t>
            </a:r>
            <a:r>
              <a:rPr lang="en-US" sz="1800" dirty="0" smtClean="0">
                <a:latin typeface="Andale Mono"/>
                <a:cs typeface="Andale Mono"/>
              </a:rPr>
              <a:t>{</a:t>
            </a:r>
            <a:endParaRPr lang="en-US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      for </a:t>
            </a:r>
            <a:r>
              <a:rPr lang="en-US" sz="1800" dirty="0">
                <a:latin typeface="Andale Mono"/>
                <a:cs typeface="Andale Mono"/>
              </a:rPr>
              <a:t>(</a:t>
            </a:r>
            <a:r>
              <a:rPr lang="en-US" sz="1800" dirty="0" err="1">
                <a:latin typeface="Andale Mono"/>
                <a:cs typeface="Andale Mono"/>
              </a:rPr>
              <a:t>int</a:t>
            </a:r>
            <a:r>
              <a:rPr lang="en-US" sz="1800" dirty="0">
                <a:latin typeface="Andale Mono"/>
                <a:cs typeface="Andale Mono"/>
              </a:rPr>
              <a:t> j = 0; j &lt; 10; j++) </a:t>
            </a:r>
          </a:p>
          <a:p>
            <a:pPr marL="0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        </a:t>
            </a:r>
            <a:r>
              <a:rPr lang="en-US" sz="1800" dirty="0" err="1" smtClean="0">
                <a:latin typeface="Andale Mono"/>
                <a:cs typeface="Andale Mono"/>
              </a:rPr>
              <a:t>buf.append</a:t>
            </a:r>
            <a:r>
              <a:rPr lang="en-US" sz="1800" dirty="0">
                <a:latin typeface="Andale Mono"/>
                <a:cs typeface="Andale Mono"/>
              </a:rPr>
              <a:t>(data[</a:t>
            </a:r>
            <a:r>
              <a:rPr lang="en-US" sz="1800" dirty="0" err="1">
                <a:latin typeface="Andale Mono"/>
                <a:cs typeface="Andale Mono"/>
              </a:rPr>
              <a:t>i</a:t>
            </a:r>
            <a:r>
              <a:rPr lang="en-US" sz="1800" dirty="0">
                <a:latin typeface="Andale Mono"/>
                <a:cs typeface="Andale Mono"/>
              </a:rPr>
              <a:t>][j])</a:t>
            </a:r>
            <a:r>
              <a:rPr lang="en-US" sz="1800" dirty="0" smtClean="0">
                <a:latin typeface="Andale Mono"/>
                <a:cs typeface="Andale Mono"/>
              </a:rPr>
              <a:t>;</a:t>
            </a:r>
            <a:endParaRPr lang="en-US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      </a:t>
            </a:r>
            <a:r>
              <a:rPr lang="en-US" sz="1800" dirty="0" err="1" smtClean="0">
                <a:latin typeface="Andale Mono"/>
                <a:cs typeface="Andale Mono"/>
              </a:rPr>
              <a:t>buf.append</a:t>
            </a:r>
            <a:r>
              <a:rPr lang="en-US" sz="1800" dirty="0">
                <a:latin typeface="Andale Mono"/>
                <a:cs typeface="Andale Mono"/>
              </a:rPr>
              <a:t>(“\n”)</a:t>
            </a:r>
            <a:r>
              <a:rPr lang="en-US" sz="1800" dirty="0" smtClean="0">
                <a:latin typeface="Andale Mono"/>
                <a:cs typeface="Andale Mono"/>
              </a:rPr>
              <a:t>;</a:t>
            </a:r>
            <a:endParaRPr lang="en-US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    } </a:t>
            </a:r>
            <a:endParaRPr lang="en-US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    return </a:t>
            </a:r>
            <a:r>
              <a:rPr lang="en-US" sz="1800" dirty="0" err="1">
                <a:latin typeface="Andale Mono"/>
                <a:cs typeface="Andale Mono"/>
              </a:rPr>
              <a:t>buf.toString</a:t>
            </a:r>
            <a:r>
              <a:rPr lang="en-US" sz="1800" dirty="0">
                <a:latin typeface="Andale Mono"/>
                <a:cs typeface="Andale Mono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  }</a:t>
            </a:r>
            <a:endParaRPr lang="en-US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74863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/>
              <a:t>One level of indentation per method</a:t>
            </a:r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class Board </a:t>
            </a:r>
            <a:r>
              <a:rPr lang="en-US" sz="1800" dirty="0" smtClean="0">
                <a:latin typeface="Andale Mono"/>
                <a:cs typeface="Andale Mono"/>
              </a:rPr>
              <a:t>{</a:t>
            </a:r>
            <a:endParaRPr lang="en-US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...</a:t>
            </a:r>
          </a:p>
          <a:p>
            <a:pPr marL="0" indent="0">
              <a:buNone/>
            </a:pPr>
            <a:endParaRPr lang="en-US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  String </a:t>
            </a:r>
            <a:r>
              <a:rPr lang="en-US" sz="1800" dirty="0">
                <a:latin typeface="Andale Mono"/>
                <a:cs typeface="Andale Mono"/>
              </a:rPr>
              <a:t>board() </a:t>
            </a:r>
            <a:r>
              <a:rPr lang="en-US" sz="1800" dirty="0" smtClean="0">
                <a:latin typeface="Andale Mono"/>
                <a:cs typeface="Andale Mono"/>
              </a:rPr>
              <a:t>{</a:t>
            </a:r>
            <a:endParaRPr lang="en-US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    </a:t>
            </a:r>
            <a:r>
              <a:rPr lang="en-US" sz="1800" dirty="0" err="1" smtClean="0">
                <a:latin typeface="Andale Mono"/>
                <a:cs typeface="Andale Mono"/>
              </a:rPr>
              <a:t>StringBuffer</a:t>
            </a:r>
            <a:r>
              <a:rPr lang="en-US" sz="1800" dirty="0" smtClean="0">
                <a:latin typeface="Andale Mono"/>
                <a:cs typeface="Andale Mono"/>
              </a:rPr>
              <a:t> </a:t>
            </a:r>
            <a:r>
              <a:rPr lang="en-US" sz="1800" dirty="0" err="1">
                <a:latin typeface="Andale Mono"/>
                <a:cs typeface="Andale Mono"/>
              </a:rPr>
              <a:t>buf</a:t>
            </a:r>
            <a:r>
              <a:rPr lang="en-US" sz="1800" dirty="0">
                <a:latin typeface="Andale Mono"/>
                <a:cs typeface="Andale Mono"/>
              </a:rPr>
              <a:t> = new </a:t>
            </a:r>
            <a:r>
              <a:rPr lang="en-US" sz="1800" dirty="0" err="1">
                <a:latin typeface="Andale Mono"/>
                <a:cs typeface="Andale Mono"/>
              </a:rPr>
              <a:t>StringBuffer</a:t>
            </a:r>
            <a:r>
              <a:rPr lang="en-US" sz="1800" dirty="0">
                <a:latin typeface="Andale Mono"/>
                <a:cs typeface="Andale Mono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   </a:t>
            </a:r>
            <a:r>
              <a:rPr lang="en-US" sz="1800" dirty="0" err="1">
                <a:latin typeface="Andale Mono"/>
                <a:cs typeface="Andale Mono"/>
              </a:rPr>
              <a:t>collectRows</a:t>
            </a:r>
            <a:r>
              <a:rPr lang="en-US" sz="1800" dirty="0">
                <a:latin typeface="Andale Mono"/>
                <a:cs typeface="Andale Mono"/>
              </a:rPr>
              <a:t>(</a:t>
            </a:r>
            <a:r>
              <a:rPr lang="en-US" sz="1800" dirty="0" err="1">
                <a:latin typeface="Andale Mono"/>
                <a:cs typeface="Andale Mono"/>
              </a:rPr>
              <a:t>buf</a:t>
            </a:r>
            <a:r>
              <a:rPr lang="en-US" sz="1800" dirty="0">
                <a:latin typeface="Andale Mono"/>
                <a:cs typeface="Andale Mon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   return </a:t>
            </a:r>
            <a:r>
              <a:rPr lang="en-US" sz="1800" dirty="0" err="1">
                <a:latin typeface="Andale Mono"/>
                <a:cs typeface="Andale Mono"/>
              </a:rPr>
              <a:t>buf.toString</a:t>
            </a:r>
            <a:r>
              <a:rPr lang="en-US" sz="1800" dirty="0">
                <a:latin typeface="Andale Mono"/>
                <a:cs typeface="Andale Mono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  }</a:t>
            </a:r>
            <a:endParaRPr lang="en-US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54344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use the ELSE keyword </a:t>
            </a:r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if (status == DONE) { 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doSomething</a:t>
            </a:r>
            <a:r>
              <a:rPr lang="en-US" dirty="0">
                <a:latin typeface="Andale Mono"/>
                <a:cs typeface="Andale Mono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} else </a:t>
            </a:r>
            <a:r>
              <a:rPr lang="en-US" dirty="0" smtClean="0">
                <a:latin typeface="Andale Mono"/>
                <a:cs typeface="Andale Mono"/>
              </a:rPr>
              <a:t>{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…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7" name="Knip ett hjørne i rektangel 6"/>
          <p:cNvSpPr/>
          <p:nvPr/>
        </p:nvSpPr>
        <p:spPr>
          <a:xfrm>
            <a:off x="4903623" y="3935923"/>
            <a:ext cx="3547267" cy="2037123"/>
          </a:xfrm>
          <a:prstGeom prst="snip1Rect">
            <a:avLst/>
          </a:prstGeom>
          <a:solidFill>
            <a:srgbClr val="FFF3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Think of polymorphism,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Null objects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63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va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21728</TotalTime>
  <Words>542</Words>
  <Application>Microsoft Macintosh PowerPoint</Application>
  <PresentationFormat>Skjermfremvisning (4:3)</PresentationFormat>
  <Paragraphs>126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20</vt:i4>
      </vt:variant>
    </vt:vector>
  </HeadingPairs>
  <TitlesOfParts>
    <vt:vector size="21" baseType="lpstr">
      <vt:lpstr>Svart</vt:lpstr>
      <vt:lpstr>Coding Dojo</vt:lpstr>
      <vt:lpstr>PowerPoint-presentasjon</vt:lpstr>
      <vt:lpstr>Coding Dojo</vt:lpstr>
      <vt:lpstr>Format</vt:lpstr>
      <vt:lpstr>The Problem</vt:lpstr>
      <vt:lpstr>The Rules…</vt:lpstr>
      <vt:lpstr>One level of indentation per method</vt:lpstr>
      <vt:lpstr>One level of indentation per method</vt:lpstr>
      <vt:lpstr>Don’t use the ELSE keyword </vt:lpstr>
      <vt:lpstr>Wrap all primitives and Strings</vt:lpstr>
      <vt:lpstr>First class collections</vt:lpstr>
      <vt:lpstr>One dot per line</vt:lpstr>
      <vt:lpstr>Don’t abbreviate</vt:lpstr>
      <vt:lpstr>Keep all entities small</vt:lpstr>
      <vt:lpstr>No classes with more than two instance variables</vt:lpstr>
      <vt:lpstr>No classes with more than two instance variables</vt:lpstr>
      <vt:lpstr>No getters/setters/properties</vt:lpstr>
      <vt:lpstr>The Rules!</vt:lpstr>
      <vt:lpstr>PowerPoint-presentasjon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Michael Long</dc:creator>
  <cp:lastModifiedBy>Michael Long</cp:lastModifiedBy>
  <cp:revision>51</cp:revision>
  <dcterms:created xsi:type="dcterms:W3CDTF">2012-04-12T07:56:06Z</dcterms:created>
  <dcterms:modified xsi:type="dcterms:W3CDTF">2012-06-24T13:44:07Z</dcterms:modified>
</cp:coreProperties>
</file>