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59"/>
  </p:notesMasterIdLst>
  <p:sldIdLst>
    <p:sldId id="257" r:id="rId6"/>
    <p:sldId id="261" r:id="rId7"/>
    <p:sldId id="262" r:id="rId8"/>
    <p:sldId id="258" r:id="rId9"/>
    <p:sldId id="263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37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6" r:id="rId53"/>
    <p:sldId id="434" r:id="rId54"/>
    <p:sldId id="435" r:id="rId55"/>
    <p:sldId id="276" r:id="rId56"/>
    <p:sldId id="277" r:id="rId57"/>
    <p:sldId id="39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JX+DEzBpknB8iHvkmhwEg==" hashData="5mgHlsIXfjtc/r+yA1iR8E3HFrTqb0r7VGVUYy9IBv/0kkZrVrczQLmZFKfp1E+wk+5y2AVU0xj+lPq+gcEGi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D56"/>
    <a:srgbClr val="682252"/>
    <a:srgbClr val="933F79"/>
    <a:srgbClr val="A44687"/>
    <a:srgbClr val="008080"/>
    <a:srgbClr val="5E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491" autoAdjust="0"/>
  </p:normalViewPr>
  <p:slideViewPr>
    <p:cSldViewPr>
      <p:cViewPr varScale="1">
        <p:scale>
          <a:sx n="70" d="100"/>
          <a:sy n="70" d="100"/>
        </p:scale>
        <p:origin x="13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5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5D3A61-7261-40F7-9874-2ADCE4CB6691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7</a:t>
            </a:fld>
            <a:endParaRPr lang="en-GB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594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521CF2F-BA0F-4D55-A95F-44E765EA4983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16</a:t>
            </a:fld>
            <a:endParaRPr lang="en-GB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57412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0BA3AFC-4A8D-44D8-8051-1F05CEB2318D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17</a:t>
            </a:fld>
            <a:endParaRPr lang="en-GB" alt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781369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884A7FA-9B11-4C72-A9D2-7D698F035F70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18</a:t>
            </a:fld>
            <a:endParaRPr lang="en-GB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16173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B427629-50DB-40FA-B783-25DFA6B9DACF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19</a:t>
            </a:fld>
            <a:endParaRPr lang="en-GB" alt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63731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7495AB6-1718-4C4C-ACEA-4012A50E4545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20</a:t>
            </a:fld>
            <a:endParaRPr lang="en-GB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54796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4069E88-736B-4195-8FDE-8031ED96B3D5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21</a:t>
            </a:fld>
            <a:endParaRPr lang="en-GB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9174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6674890-A144-43F1-B002-AD539D9FB54E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22</a:t>
            </a:fld>
            <a:endParaRPr lang="en-GB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97506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4F563F4-3725-4DC1-B733-D3861682491E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23</a:t>
            </a:fld>
            <a:endParaRPr lang="en-GB" alt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34060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30DEF3-22C2-4F6F-8656-F5DFCC866475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24</a:t>
            </a:fld>
            <a:endParaRPr lang="en-GB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12717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30684DB-0B08-4CE4-BC6E-93B91D9AAD0C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25</a:t>
            </a:fld>
            <a:endParaRPr lang="en-GB" alt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42601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3601475-EA80-443F-B338-357AEBAB030C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8</a:t>
            </a:fld>
            <a:endParaRPr lang="en-GB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584812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A22AB3-5FCF-494E-8701-17BD126C1AF0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26</a:t>
            </a:fld>
            <a:endParaRPr lang="en-GB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50188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8DC9A9-50AC-4F9C-8888-E5742C8495A0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27</a:t>
            </a:fld>
            <a:endParaRPr lang="en-GB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92511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5760DF3-01AF-4679-81A7-D45288E362D9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28</a:t>
            </a:fld>
            <a:endParaRPr lang="en-GB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06449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8E7B86C-98A2-4891-99A7-B14F35A5C446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29</a:t>
            </a:fld>
            <a:endParaRPr lang="en-GB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76170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175035-33E3-475A-B2D6-D15197E7BEE3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30</a:t>
            </a:fld>
            <a:endParaRPr lang="en-GB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62762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A61B54-CBDB-4BAA-B910-2E74AEF77E9C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31</a:t>
            </a:fld>
            <a:endParaRPr lang="en-GB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936516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21C4A7-89A6-4AA5-BC02-D67A6D70905F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32</a:t>
            </a:fld>
            <a:endParaRPr lang="en-GB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9645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2B4E00-6DE2-43F9-B606-2B62FE302BA4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33</a:t>
            </a:fld>
            <a:endParaRPr lang="en-GB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19767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2D165C4-146C-4411-BB1B-DBF93DC8303D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34</a:t>
            </a:fld>
            <a:endParaRPr lang="en-GB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3618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3D5014-AAC0-4E49-8B5F-DE05570CCCD5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9</a:t>
            </a:fld>
            <a:endParaRPr lang="en-GB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2170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92D387D-EF45-484C-9950-8732E73B0256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10</a:t>
            </a:fld>
            <a:endParaRPr lang="en-GB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968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882685-77BC-4AC6-937A-FB5F653F404E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11</a:t>
            </a:fld>
            <a:endParaRPr lang="en-GB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2183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6C7771A-C3C9-4F10-8B4D-80AD86D31A8C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12</a:t>
            </a:fld>
            <a:endParaRPr lang="en-GB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8333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62EC13-A7C4-484B-8994-E6A2B8B35FD6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13</a:t>
            </a:fld>
            <a:endParaRPr lang="en-GB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67225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18283C5-9617-4BB7-AFBF-4D6A921F81FF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14</a:t>
            </a:fld>
            <a:endParaRPr lang="en-GB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4746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395DBC-F361-4B86-B00A-3586DC5D6406}" type="slidenum">
              <a:rPr lang="en-GB" altLang="en-US" smtClean="0"/>
              <a:pPr algn="r" eaLnBrk="1" hangingPunct="1">
                <a:spcBef>
                  <a:spcPct val="0"/>
                </a:spcBef>
              </a:pPr>
              <a:t>15</a:t>
            </a:fld>
            <a:endParaRPr lang="en-GB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90174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53633D-3362-49F1-8878-60C5DAE5B0B0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55F2AB-9A3E-4257-A3E8-774EC831F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1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 smtClean="0">
                <a:latin typeface="Verdana" pitchFamily="34" charset="0"/>
              </a:rPr>
              <a:t>About the Author</a:t>
            </a:r>
            <a:endParaRPr lang="en-US" sz="3600" b="0" dirty="0">
              <a:latin typeface="Verdana" pitchFamily="34" charset="0"/>
            </a:endParaRPr>
          </a:p>
        </p:txBody>
      </p:sp>
      <p:graphicFrame>
        <p:nvGraphicFramePr>
          <p:cNvPr id="8" name="Group 81"/>
          <p:cNvGraphicFramePr>
            <a:graphicFrameLocks noGrp="1"/>
          </p:cNvGraphicFramePr>
          <p:nvPr userDrawn="1"/>
        </p:nvGraphicFramePr>
        <p:xfrm>
          <a:off x="533400" y="2286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 userDrawn="1"/>
        </p:nvSpPr>
        <p:spPr>
          <a:xfrm>
            <a:off x="1252240" y="4648200"/>
            <a:ext cx="6440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09800" y="2286000"/>
            <a:ext cx="6477000" cy="609600"/>
          </a:xfrm>
        </p:spPr>
        <p:txBody>
          <a:bodyPr/>
          <a:lstStyle>
            <a:lvl1pPr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Created By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209800" y="2895600"/>
            <a:ext cx="6477000" cy="6096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dirty="0" smtClean="0"/>
              <a:t>Click to edit Credentials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209800" y="3505200"/>
            <a:ext cx="6477000" cy="6096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dirty="0" smtClean="0"/>
              <a:t>Click to edit Version and Date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arn_How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/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1157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5" y="6275389"/>
            <a:ext cx="19637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2014,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6428184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45EAB249-3118-4B80-A2F3-26E1ACDD40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1157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5" y="6248401"/>
            <a:ext cx="19637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 Same Side Corner Rectangle 4"/>
          <p:cNvSpPr/>
          <p:nvPr userDrawn="1"/>
        </p:nvSpPr>
        <p:spPr bwMode="auto">
          <a:xfrm rot="5400000">
            <a:off x="2514600" y="-103187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2014,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6442075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F6B0337D-C648-436D-981E-56AD61F63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7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hbase.wordpress.com/2013/03/02/hbase-shell-command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gdatariding.blogspot.in/2013/12/hbase-shell-commands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Big Data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HBase</a:t>
            </a: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 Basics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7544" y="1772816"/>
            <a:ext cx="7797800" cy="4356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Storing large amounts of data(TB/PB)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Storing unstructured or variable column data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Big Data with random read and writes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Horizontally scalable</a:t>
            </a: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Automatic </a:t>
            </a:r>
            <a:r>
              <a:rPr lang="en-US" sz="1800" b="0" kern="0" dirty="0" err="1">
                <a:ea typeface="+mj-ea"/>
                <a:cs typeface="+mj-cs"/>
              </a:rPr>
              <a:t>sharding</a:t>
            </a:r>
            <a:endParaRPr lang="en-US" sz="1800" b="0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Strongly consistent reads and writes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Simple Java API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Integration with Map/Reduce framework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HBase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6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1844824"/>
            <a:ext cx="7429500" cy="4279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Not an SQL database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Not relational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No joins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No fancy query language and no sophisticated query engine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No transactions out-of-the box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No secondary indices out-of-the box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Not a drop-in replacement for your RDBMS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HBase</a:t>
            </a:r>
            <a:r>
              <a:rPr lang="en-US" dirty="0" smtClean="0"/>
              <a:t> is not?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1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95511"/>
              </p:ext>
            </p:extLst>
          </p:nvPr>
        </p:nvGraphicFramePr>
        <p:xfrm>
          <a:off x="25400" y="1556791"/>
          <a:ext cx="9118600" cy="5323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33829"/>
                <a:gridCol w="4584771"/>
              </a:tblGrid>
              <a:tr h="4394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HBase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RDBMS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Column-oriented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Row oriented (mostly)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Flexible schema, add columns on the fly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Fixed schema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Good with sparse tables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 optimized for sparse tables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query language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SQL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Wide tables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Narrow tables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Joins using MR –not optimized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Optimized for joins (small, fast ones too!)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Tight integration with MR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 really...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De-normalize your data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Normalize as you can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Horizontal scalability –just add hardware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Hard to shard and scale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Consistent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Consistent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3837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transactions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Transactional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6624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Good for semi-structured data as well as structured data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Good for structured data</a:t>
                      </a:r>
                      <a:endParaRPr 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vs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5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5900" y="1772816"/>
            <a:ext cx="7404100" cy="4216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endParaRPr lang="en-US" sz="1800" b="0" kern="0" dirty="0">
              <a:latin typeface="Verdana" pitchFamily="34" charset="0"/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latin typeface="Verdana" pitchFamily="34" charset="0"/>
                <a:ea typeface="+mj-ea"/>
                <a:cs typeface="+mj-cs"/>
              </a:rPr>
              <a:t> </a:t>
            </a:r>
            <a:r>
              <a:rPr lang="en-US" sz="1800" b="0" kern="0" dirty="0">
                <a:ea typeface="+mj-ea"/>
                <a:cs typeface="+mj-cs"/>
              </a:rPr>
              <a:t>Every row has a row key (analogous to a primary key)</a:t>
            </a: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Rows are stored by row key for fast lookups</a:t>
            </a: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800" b="0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A table may have 1 or more column families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Common to have a small number of column families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A column family can have number of columns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800" b="0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Each row has a timestamp</a:t>
            </a: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Multiple versions of a row can exist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2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3700" y="1524000"/>
            <a:ext cx="7962900" cy="1003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kern="0" dirty="0">
                <a:solidFill>
                  <a:srgbClr val="002060"/>
                </a:solidFill>
                <a:latin typeface="Verdana" pitchFamily="34" charset="0"/>
                <a:ea typeface="+mj-ea"/>
                <a:cs typeface="+mj-cs"/>
              </a:rPr>
              <a:t> </a:t>
            </a:r>
            <a:r>
              <a:rPr lang="en-US" b="0" kern="0" dirty="0">
                <a:solidFill>
                  <a:srgbClr val="002060"/>
                </a:solidFill>
                <a:ea typeface="+mj-ea"/>
                <a:cs typeface="+mj-cs"/>
              </a:rPr>
              <a:t>Table is a distributed sorted </a:t>
            </a:r>
            <a:r>
              <a:rPr lang="en-US" b="0" kern="0" dirty="0" smtClean="0">
                <a:solidFill>
                  <a:srgbClr val="002060"/>
                </a:solidFill>
                <a:ea typeface="+mj-ea"/>
                <a:cs typeface="+mj-cs"/>
              </a:rPr>
              <a:t>map </a:t>
            </a:r>
          </a:p>
          <a:p>
            <a:pPr algn="l">
              <a:spcBef>
                <a:spcPct val="20000"/>
              </a:spcBef>
              <a:defRPr/>
            </a:pPr>
            <a:r>
              <a:rPr lang="en-US" kern="0" dirty="0">
                <a:solidFill>
                  <a:srgbClr val="002060"/>
                </a:solidFill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rgbClr val="002060"/>
                </a:solidFill>
                <a:ea typeface="+mj-ea"/>
                <a:cs typeface="+mj-cs"/>
              </a:rPr>
              <a:t>        </a:t>
            </a:r>
            <a:r>
              <a:rPr lang="en-US" kern="0" dirty="0" smtClean="0">
                <a:solidFill>
                  <a:srgbClr val="0000FF"/>
                </a:solidFill>
                <a:ea typeface="+mj-ea"/>
                <a:cs typeface="+mj-cs"/>
              </a:rPr>
              <a:t> </a:t>
            </a:r>
            <a:r>
              <a:rPr lang="en-US" kern="0" dirty="0">
                <a:solidFill>
                  <a:srgbClr val="0000FF"/>
                </a:solidFill>
                <a:ea typeface="+mj-ea"/>
                <a:cs typeface="+mj-cs"/>
              </a:rPr>
              <a:t>row key + column family + column + timestamp -&gt; value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616200"/>
            <a:ext cx="7620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Data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3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981200"/>
            <a:ext cx="3168352" cy="4876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0" kern="0" dirty="0">
                <a:solidFill>
                  <a:srgbClr val="002060"/>
                </a:solidFill>
                <a:ea typeface="+mj-ea"/>
                <a:cs typeface="+mj-cs"/>
              </a:rPr>
              <a:t> </a:t>
            </a:r>
            <a:r>
              <a:rPr lang="en-US" b="0" kern="0" dirty="0">
                <a:ea typeface="+mj-ea"/>
                <a:cs typeface="+mj-cs"/>
              </a:rPr>
              <a:t>COMPRESSION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 NONE, GZ, LZO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solidFill>
                  <a:srgbClr val="C00000"/>
                </a:solidFill>
                <a:ea typeface="+mj-ea"/>
                <a:cs typeface="+mj-cs"/>
              </a:rPr>
              <a:t> By Default: NONE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b="0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 VERSIONS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 1+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solidFill>
                  <a:srgbClr val="FF0000"/>
                </a:solidFill>
                <a:ea typeface="+mj-ea"/>
                <a:cs typeface="+mj-cs"/>
              </a:rPr>
              <a:t> </a:t>
            </a:r>
            <a:r>
              <a:rPr lang="en-US" b="0" kern="0" dirty="0">
                <a:solidFill>
                  <a:srgbClr val="C00000"/>
                </a:solidFill>
                <a:ea typeface="+mj-ea"/>
                <a:cs typeface="+mj-cs"/>
              </a:rPr>
              <a:t>By Default: 3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b="0" kern="0" dirty="0">
              <a:solidFill>
                <a:srgbClr val="7030A0"/>
              </a:solidFill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 TTL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 1-2147483647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solidFill>
                  <a:srgbClr val="7030A0"/>
                </a:solidFill>
                <a:ea typeface="+mj-ea"/>
                <a:cs typeface="+mj-cs"/>
              </a:rPr>
              <a:t> </a:t>
            </a:r>
            <a:r>
              <a:rPr lang="en-US" b="0" kern="0" dirty="0">
                <a:solidFill>
                  <a:srgbClr val="C00000"/>
                </a:solidFill>
                <a:ea typeface="+mj-ea"/>
                <a:cs typeface="+mj-cs"/>
              </a:rPr>
              <a:t>By Default: </a:t>
            </a:r>
            <a:r>
              <a:rPr lang="en-US" b="0" kern="0" dirty="0" smtClean="0">
                <a:solidFill>
                  <a:srgbClr val="C00000"/>
                </a:solidFill>
                <a:ea typeface="+mj-ea"/>
                <a:cs typeface="+mj-cs"/>
              </a:rPr>
              <a:t>2147483647</a:t>
            </a:r>
            <a:endParaRPr lang="en-US" b="0" kern="0" dirty="0">
              <a:solidFill>
                <a:srgbClr val="C00000"/>
              </a:solidFill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Family Attributes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499992" y="1772816"/>
            <a:ext cx="3168352" cy="4876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rgbClr val="0067AC"/>
              </a:solidFill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 BLOCKSIZE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 1byte – 2GB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kern="0" dirty="0">
                <a:solidFill>
                  <a:srgbClr val="C00000"/>
                </a:solidFill>
              </a:rPr>
              <a:t>By Default: 64k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rgbClr val="0067AC"/>
              </a:solidFill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 IN_MEMORY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 True, False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kern="0" dirty="0">
                <a:solidFill>
                  <a:srgbClr val="C00000"/>
                </a:solidFill>
              </a:rPr>
              <a:t>By Default: False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kern="0" dirty="0"/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 BLOCKCACHE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 True, False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7030A0"/>
                </a:solidFill>
              </a:rPr>
              <a:t> </a:t>
            </a:r>
            <a:r>
              <a:rPr lang="en-US" kern="0" dirty="0">
                <a:solidFill>
                  <a:srgbClr val="C00000"/>
                </a:solidFill>
              </a:rPr>
              <a:t>By Default: True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92200" y="1913659"/>
            <a:ext cx="8051800" cy="1333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Keeps 3 versions of a row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Sorted by their timestamp (descending order)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08753"/>
            <a:ext cx="730885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of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3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7800" y="1700808"/>
            <a:ext cx="8496300" cy="4813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ea typeface="+mj-ea"/>
                <a:cs typeface="+mj-cs"/>
              </a:rPr>
              <a:t> </a:t>
            </a:r>
            <a:r>
              <a:rPr lang="en-US" b="1" kern="0" dirty="0" err="1" smtClean="0">
                <a:ea typeface="+mj-ea"/>
                <a:cs typeface="+mj-cs"/>
              </a:rPr>
              <a:t>HMaster</a:t>
            </a:r>
            <a:endParaRPr lang="en-US" b="1" kern="0" dirty="0">
              <a:ea typeface="+mj-ea"/>
              <a:cs typeface="+mj-cs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b="1" kern="0" dirty="0">
                <a:ea typeface="+mj-ea"/>
                <a:cs typeface="+mj-cs"/>
              </a:rPr>
              <a:t> </a:t>
            </a:r>
            <a:r>
              <a:rPr lang="en-US" b="1" kern="0" dirty="0" smtClean="0">
                <a:ea typeface="+mj-ea"/>
                <a:cs typeface="+mj-cs"/>
              </a:rPr>
              <a:t>       </a:t>
            </a:r>
            <a:r>
              <a:rPr lang="en-US" kern="0" dirty="0" smtClean="0">
                <a:ea typeface="+mj-ea"/>
                <a:cs typeface="+mj-cs"/>
              </a:rPr>
              <a:t>-</a:t>
            </a:r>
            <a:r>
              <a:rPr lang="en-US" b="0" kern="0" dirty="0" smtClean="0">
                <a:ea typeface="+mj-ea"/>
                <a:cs typeface="+mj-cs"/>
              </a:rPr>
              <a:t>Responsible </a:t>
            </a:r>
            <a:r>
              <a:rPr lang="en-US" b="0" kern="0" dirty="0">
                <a:ea typeface="+mj-ea"/>
                <a:cs typeface="+mj-cs"/>
              </a:rPr>
              <a:t>for coordinating the slaves (</a:t>
            </a:r>
            <a:r>
              <a:rPr lang="en-US" b="0" kern="0" dirty="0" err="1" smtClean="0">
                <a:ea typeface="+mj-ea"/>
                <a:cs typeface="+mj-cs"/>
              </a:rPr>
              <a:t>HRegionServer</a:t>
            </a:r>
            <a:r>
              <a:rPr lang="en-US" b="0" kern="0" dirty="0" smtClean="0">
                <a:ea typeface="+mj-ea"/>
                <a:cs typeface="+mj-cs"/>
              </a:rPr>
              <a:t>)</a:t>
            </a:r>
          </a:p>
          <a:p>
            <a:pPr algn="l">
              <a:spcBef>
                <a:spcPct val="20000"/>
              </a:spcBef>
              <a:defRPr/>
            </a:pPr>
            <a:r>
              <a:rPr lang="en-US" kern="0" dirty="0">
                <a:ea typeface="+mj-ea"/>
                <a:cs typeface="+mj-cs"/>
              </a:rPr>
              <a:t> </a:t>
            </a:r>
            <a:r>
              <a:rPr lang="en-US" kern="0" dirty="0" smtClean="0">
                <a:ea typeface="+mj-ea"/>
                <a:cs typeface="+mj-cs"/>
              </a:rPr>
              <a:t>       -</a:t>
            </a:r>
            <a:r>
              <a:rPr lang="en-US" b="0" kern="0" dirty="0" smtClean="0">
                <a:ea typeface="+mj-ea"/>
                <a:cs typeface="+mj-cs"/>
              </a:rPr>
              <a:t>Assigns </a:t>
            </a:r>
            <a:r>
              <a:rPr lang="en-US" b="0" kern="0" dirty="0">
                <a:ea typeface="+mj-ea"/>
                <a:cs typeface="+mj-cs"/>
              </a:rPr>
              <a:t>regions, detects failures of </a:t>
            </a:r>
            <a:r>
              <a:rPr lang="en-US" b="0" kern="0" dirty="0" err="1">
                <a:ea typeface="+mj-ea"/>
                <a:cs typeface="+mj-cs"/>
              </a:rPr>
              <a:t>HRegionServers</a:t>
            </a:r>
            <a:r>
              <a:rPr lang="en-US" b="0" kern="0" dirty="0">
                <a:ea typeface="+mj-ea"/>
                <a:cs typeface="+mj-cs"/>
              </a:rPr>
              <a:t> and controls some admin </a:t>
            </a:r>
            <a:r>
              <a:rPr lang="en-US" b="0" kern="0" dirty="0" smtClean="0">
                <a:ea typeface="+mj-ea"/>
                <a:cs typeface="+mj-cs"/>
              </a:rPr>
              <a:t>        </a:t>
            </a:r>
          </a:p>
          <a:p>
            <a:pPr algn="l">
              <a:spcBef>
                <a:spcPct val="20000"/>
              </a:spcBef>
              <a:defRPr/>
            </a:pPr>
            <a:r>
              <a:rPr lang="en-US" kern="0" dirty="0">
                <a:ea typeface="+mj-ea"/>
                <a:cs typeface="+mj-cs"/>
              </a:rPr>
              <a:t> </a:t>
            </a:r>
            <a:r>
              <a:rPr lang="en-US" kern="0" dirty="0" smtClean="0">
                <a:ea typeface="+mj-ea"/>
                <a:cs typeface="+mj-cs"/>
              </a:rPr>
              <a:t>        </a:t>
            </a:r>
            <a:r>
              <a:rPr lang="en-US" b="0" kern="0" dirty="0" smtClean="0">
                <a:ea typeface="+mj-ea"/>
                <a:cs typeface="+mj-cs"/>
              </a:rPr>
              <a:t>functions</a:t>
            </a:r>
            <a:endParaRPr lang="en-US" b="0" kern="0" dirty="0">
              <a:ea typeface="+mj-ea"/>
              <a:cs typeface="+mj-cs"/>
            </a:endParaRP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b="0" kern="0" dirty="0">
              <a:ea typeface="+mj-ea"/>
              <a:cs typeface="+mj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>
                <a:ea typeface="+mj-ea"/>
                <a:cs typeface="+mj-cs"/>
              </a:rPr>
              <a:t> </a:t>
            </a:r>
            <a:r>
              <a:rPr lang="en-US" b="1" kern="0" dirty="0" err="1" smtClean="0">
                <a:ea typeface="+mj-ea"/>
                <a:cs typeface="+mj-cs"/>
              </a:rPr>
              <a:t>HRegionServer</a:t>
            </a:r>
            <a:endParaRPr lang="en-US" b="1" kern="0" dirty="0">
              <a:ea typeface="+mj-ea"/>
              <a:cs typeface="+mj-cs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b="1" kern="0" dirty="0">
                <a:ea typeface="+mj-ea"/>
                <a:cs typeface="+mj-cs"/>
              </a:rPr>
              <a:t> </a:t>
            </a:r>
            <a:r>
              <a:rPr lang="en-US" b="1" kern="0" dirty="0" smtClean="0">
                <a:ea typeface="+mj-ea"/>
                <a:cs typeface="+mj-cs"/>
              </a:rPr>
              <a:t>      </a:t>
            </a:r>
            <a:r>
              <a:rPr lang="en-US" kern="0" dirty="0" smtClean="0">
                <a:ea typeface="+mj-ea"/>
                <a:cs typeface="+mj-cs"/>
              </a:rPr>
              <a:t> -</a:t>
            </a:r>
            <a:r>
              <a:rPr lang="en-US" b="0" kern="0" dirty="0" smtClean="0">
                <a:ea typeface="+mj-ea"/>
                <a:cs typeface="+mj-cs"/>
              </a:rPr>
              <a:t>Serves </a:t>
            </a:r>
            <a:r>
              <a:rPr lang="en-US" b="0" kern="0" dirty="0">
                <a:ea typeface="+mj-ea"/>
                <a:cs typeface="+mj-cs"/>
              </a:rPr>
              <a:t>data for reads and writes</a:t>
            </a: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0" kern="0" dirty="0">
              <a:ea typeface="+mj-ea"/>
              <a:cs typeface="+mj-cs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>
                <a:ea typeface="+mj-ea"/>
                <a:cs typeface="+mj-cs"/>
              </a:rPr>
              <a:t> </a:t>
            </a:r>
            <a:r>
              <a:rPr lang="en-US" b="1" kern="0" dirty="0" err="1" smtClean="0">
                <a:ea typeface="+mj-ea"/>
                <a:cs typeface="+mj-cs"/>
              </a:rPr>
              <a:t>HQuorumPeer</a:t>
            </a:r>
            <a:endParaRPr lang="en-US" b="1" kern="0" dirty="0">
              <a:ea typeface="+mj-ea"/>
              <a:cs typeface="+mj-cs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b="1" kern="0" dirty="0">
                <a:ea typeface="+mj-ea"/>
                <a:cs typeface="+mj-cs"/>
              </a:rPr>
              <a:t> </a:t>
            </a:r>
            <a:r>
              <a:rPr lang="en-US" b="1" kern="0" dirty="0" smtClean="0">
                <a:ea typeface="+mj-ea"/>
                <a:cs typeface="+mj-cs"/>
              </a:rPr>
              <a:t>      </a:t>
            </a:r>
            <a:r>
              <a:rPr lang="en-US" b="0" kern="0" dirty="0" smtClean="0">
                <a:ea typeface="+mj-ea"/>
                <a:cs typeface="+mj-cs"/>
              </a:rPr>
              <a:t> -It </a:t>
            </a:r>
            <a:r>
              <a:rPr lang="en-US" b="0" kern="0" dirty="0">
                <a:ea typeface="+mj-ea"/>
                <a:cs typeface="+mj-cs"/>
              </a:rPr>
              <a:t>is known as </a:t>
            </a:r>
            <a:r>
              <a:rPr lang="en-US" b="0" kern="0" dirty="0" err="1">
                <a:ea typeface="+mj-ea"/>
                <a:cs typeface="+mj-cs"/>
              </a:rPr>
              <a:t>ZooKeeper</a:t>
            </a:r>
            <a:r>
              <a:rPr lang="en-US" b="0" kern="0" dirty="0">
                <a:ea typeface="+mj-ea"/>
                <a:cs typeface="+mj-cs"/>
              </a:rPr>
              <a:t>.</a:t>
            </a:r>
          </a:p>
          <a:p>
            <a:pPr marL="114300" lvl="1" algn="l">
              <a:spcBef>
                <a:spcPct val="20000"/>
              </a:spcBef>
              <a:defRPr/>
            </a:pPr>
            <a:r>
              <a:rPr lang="en-US" kern="0" dirty="0">
                <a:ea typeface="+mj-ea"/>
                <a:cs typeface="+mj-cs"/>
              </a:rPr>
              <a:t> </a:t>
            </a:r>
            <a:r>
              <a:rPr lang="en-US" kern="0" dirty="0" smtClean="0">
                <a:ea typeface="+mj-ea"/>
                <a:cs typeface="+mj-cs"/>
              </a:rPr>
              <a:t>    </a:t>
            </a:r>
            <a:r>
              <a:rPr lang="en-US" b="0" kern="0" dirty="0" smtClean="0">
                <a:ea typeface="+mj-ea"/>
                <a:cs typeface="+mj-cs"/>
              </a:rPr>
              <a:t> -In </a:t>
            </a:r>
            <a:r>
              <a:rPr lang="en-US" b="0" kern="0" dirty="0">
                <a:ea typeface="+mj-ea"/>
                <a:cs typeface="+mj-cs"/>
              </a:rPr>
              <a:t>HBase, </a:t>
            </a:r>
            <a:r>
              <a:rPr lang="en-US" b="0" kern="0" dirty="0" err="1">
                <a:ea typeface="+mj-ea"/>
                <a:cs typeface="+mj-cs"/>
              </a:rPr>
              <a:t>ZooKeeper</a:t>
            </a:r>
            <a:r>
              <a:rPr lang="en-US" b="0" kern="0" dirty="0">
                <a:ea typeface="+mj-ea"/>
                <a:cs typeface="+mj-cs"/>
              </a:rPr>
              <a:t> coordinates, communicates, and shares state between </a:t>
            </a:r>
            <a:r>
              <a:rPr lang="en-US" b="0" kern="0" dirty="0" smtClean="0">
                <a:ea typeface="+mj-ea"/>
                <a:cs typeface="+mj-cs"/>
              </a:rPr>
              <a:t>the           </a:t>
            </a:r>
          </a:p>
          <a:p>
            <a:pPr marL="114300" lvl="1" algn="l">
              <a:spcBef>
                <a:spcPct val="20000"/>
              </a:spcBef>
              <a:defRPr/>
            </a:pPr>
            <a:r>
              <a:rPr lang="en-US" kern="0" dirty="0" smtClean="0">
                <a:ea typeface="+mj-ea"/>
                <a:cs typeface="+mj-cs"/>
              </a:rPr>
              <a:t>       </a:t>
            </a:r>
            <a:r>
              <a:rPr lang="en-US" b="0" kern="0" dirty="0" smtClean="0">
                <a:ea typeface="+mj-ea"/>
                <a:cs typeface="+mj-cs"/>
              </a:rPr>
              <a:t>Masters and </a:t>
            </a:r>
            <a:r>
              <a:rPr lang="en-US" b="0" kern="0" dirty="0" err="1" smtClean="0">
                <a:ea typeface="+mj-ea"/>
                <a:cs typeface="+mj-cs"/>
              </a:rPr>
              <a:t>RegionServers</a:t>
            </a:r>
            <a:r>
              <a:rPr lang="en-US" b="0" kern="0" dirty="0" smtClean="0">
                <a:ea typeface="+mj-ea"/>
                <a:cs typeface="+mj-cs"/>
              </a:rPr>
              <a:t>. </a:t>
            </a:r>
          </a:p>
          <a:p>
            <a:pPr lvl="1" indent="-342900" algn="l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800" b="0" kern="0" dirty="0">
              <a:solidFill>
                <a:srgbClr val="002060"/>
              </a:solidFill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Daemons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0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3" descr="hbase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556792"/>
            <a:ext cx="77343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High Level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1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5692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Rows Distribution Between Region Servers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53879"/>
              </p:ext>
            </p:extLst>
          </p:nvPr>
        </p:nvGraphicFramePr>
        <p:xfrm>
          <a:off x="2209800" y="2286000"/>
          <a:ext cx="6477000" cy="1828800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Madhura Verma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PA-Big Data 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</p:spPr>
        <p:txBody>
          <a:bodyPr/>
          <a:lstStyle/>
          <a:p>
            <a:pPr>
              <a:defRPr/>
            </a:pPr>
            <a:fld id="{ACB22A88-73BA-4B00-905C-A309951F5147}" type="slidenum">
              <a:rPr lang="en-US" sz="1400" smtClean="0"/>
              <a:pPr>
                <a:defRPr/>
              </a:pPr>
              <a:t>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7000" y="1778000"/>
            <a:ext cx="8839200" cy="2946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ea typeface="+mj-ea"/>
                <a:cs typeface="+mj-cs"/>
              </a:rPr>
              <a:t>Table </a:t>
            </a:r>
            <a:r>
              <a:rPr lang="en-US" b="0" kern="0" dirty="0">
                <a:ea typeface="+mj-ea"/>
                <a:cs typeface="+mj-cs"/>
              </a:rPr>
              <a:t>  </a:t>
            </a:r>
            <a:r>
              <a:rPr lang="en-US" b="0" kern="0" dirty="0" smtClean="0">
                <a:ea typeface="+mj-ea"/>
                <a:cs typeface="+mj-cs"/>
              </a:rPr>
              <a:t>        -</a:t>
            </a:r>
            <a:r>
              <a:rPr lang="en-US" b="0" kern="0" dirty="0" err="1" smtClean="0">
                <a:ea typeface="+mj-ea"/>
                <a:cs typeface="+mj-cs"/>
              </a:rPr>
              <a:t>HBase</a:t>
            </a:r>
            <a:r>
              <a:rPr lang="en-US" b="0" kern="0" dirty="0" smtClean="0">
                <a:ea typeface="+mj-ea"/>
                <a:cs typeface="+mj-cs"/>
              </a:rPr>
              <a:t> table</a:t>
            </a:r>
            <a:endParaRPr lang="en-US" b="0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ea typeface="+mj-ea"/>
                <a:cs typeface="+mj-cs"/>
              </a:rPr>
              <a:t>Region</a:t>
            </a:r>
            <a:r>
              <a:rPr lang="en-US" b="0" kern="0" dirty="0">
                <a:ea typeface="+mj-ea"/>
                <a:cs typeface="+mj-cs"/>
              </a:rPr>
              <a:t> </a:t>
            </a:r>
            <a:r>
              <a:rPr lang="en-US" b="0" kern="0" dirty="0" smtClean="0">
                <a:ea typeface="+mj-ea"/>
                <a:cs typeface="+mj-cs"/>
              </a:rPr>
              <a:t>        -Regions </a:t>
            </a:r>
            <a:r>
              <a:rPr lang="en-US" b="0" kern="0" dirty="0">
                <a:ea typeface="+mj-ea"/>
                <a:cs typeface="+mj-cs"/>
              </a:rPr>
              <a:t>for the </a:t>
            </a:r>
            <a:r>
              <a:rPr lang="en-US" b="0" kern="0" dirty="0" smtClean="0">
                <a:ea typeface="+mj-ea"/>
                <a:cs typeface="+mj-cs"/>
              </a:rPr>
              <a:t>table</a:t>
            </a:r>
            <a:endParaRPr lang="en-US" b="0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ea typeface="+mj-ea"/>
                <a:cs typeface="+mj-cs"/>
              </a:rPr>
              <a:t>Store </a:t>
            </a:r>
            <a:r>
              <a:rPr lang="en-US" b="0" kern="0" dirty="0">
                <a:ea typeface="+mj-ea"/>
                <a:cs typeface="+mj-cs"/>
              </a:rPr>
              <a:t> </a:t>
            </a:r>
            <a:r>
              <a:rPr lang="en-US" b="0" kern="0" dirty="0" smtClean="0">
                <a:ea typeface="+mj-ea"/>
                <a:cs typeface="+mj-cs"/>
              </a:rPr>
              <a:t>          -Store </a:t>
            </a:r>
            <a:r>
              <a:rPr lang="en-US" b="0" kern="0" dirty="0">
                <a:ea typeface="+mj-ea"/>
                <a:cs typeface="+mj-cs"/>
              </a:rPr>
              <a:t>per ColumnFamily for each Region for the </a:t>
            </a:r>
            <a:r>
              <a:rPr lang="en-US" b="0" kern="0" dirty="0" smtClean="0">
                <a:ea typeface="+mj-ea"/>
                <a:cs typeface="+mj-cs"/>
              </a:rPr>
              <a:t>table</a:t>
            </a:r>
            <a:endParaRPr lang="en-US" b="0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 err="1">
                <a:ea typeface="+mj-ea"/>
                <a:cs typeface="+mj-cs"/>
              </a:rPr>
              <a:t>MemStore</a:t>
            </a:r>
            <a:r>
              <a:rPr lang="en-US" b="0" kern="0" dirty="0">
                <a:ea typeface="+mj-ea"/>
                <a:cs typeface="+mj-cs"/>
              </a:rPr>
              <a:t> </a:t>
            </a:r>
            <a:r>
              <a:rPr lang="en-US" b="0" kern="0" dirty="0" smtClean="0">
                <a:ea typeface="+mj-ea"/>
                <a:cs typeface="+mj-cs"/>
              </a:rPr>
              <a:t> -</a:t>
            </a:r>
            <a:r>
              <a:rPr lang="en-US" b="0" kern="0" dirty="0" err="1" smtClean="0">
                <a:ea typeface="+mj-ea"/>
                <a:cs typeface="+mj-cs"/>
              </a:rPr>
              <a:t>MemStore</a:t>
            </a:r>
            <a:r>
              <a:rPr lang="en-US" b="0" kern="0" dirty="0" smtClean="0">
                <a:ea typeface="+mj-ea"/>
                <a:cs typeface="+mj-cs"/>
              </a:rPr>
              <a:t> </a:t>
            </a:r>
            <a:r>
              <a:rPr lang="en-US" b="0" kern="0" dirty="0">
                <a:ea typeface="+mj-ea"/>
                <a:cs typeface="+mj-cs"/>
              </a:rPr>
              <a:t>for each Store for each Region for the </a:t>
            </a:r>
            <a:r>
              <a:rPr lang="en-US" b="0" kern="0" dirty="0" smtClean="0">
                <a:ea typeface="+mj-ea"/>
                <a:cs typeface="+mj-cs"/>
              </a:rPr>
              <a:t>table</a:t>
            </a:r>
            <a:endParaRPr lang="en-US" b="0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 err="1">
                <a:ea typeface="+mj-ea"/>
                <a:cs typeface="+mj-cs"/>
              </a:rPr>
              <a:t>StoreFile</a:t>
            </a:r>
            <a:r>
              <a:rPr lang="en-US" b="0" kern="0" dirty="0">
                <a:ea typeface="+mj-ea"/>
                <a:cs typeface="+mj-cs"/>
              </a:rPr>
              <a:t> </a:t>
            </a:r>
            <a:r>
              <a:rPr lang="en-US" b="0" kern="0" dirty="0" smtClean="0">
                <a:ea typeface="+mj-ea"/>
                <a:cs typeface="+mj-cs"/>
              </a:rPr>
              <a:t>     -</a:t>
            </a:r>
            <a:r>
              <a:rPr lang="en-US" b="0" kern="0" dirty="0" err="1" smtClean="0">
                <a:ea typeface="+mj-ea"/>
                <a:cs typeface="+mj-cs"/>
              </a:rPr>
              <a:t>StoreFiles</a:t>
            </a:r>
            <a:r>
              <a:rPr lang="en-US" b="0" kern="0" dirty="0" smtClean="0">
                <a:ea typeface="+mj-ea"/>
                <a:cs typeface="+mj-cs"/>
              </a:rPr>
              <a:t> </a:t>
            </a:r>
            <a:r>
              <a:rPr lang="en-US" b="0" kern="0" dirty="0">
                <a:ea typeface="+mj-ea"/>
                <a:cs typeface="+mj-cs"/>
              </a:rPr>
              <a:t>for each Store for each Region for the </a:t>
            </a:r>
            <a:r>
              <a:rPr lang="en-US" b="0" kern="0" dirty="0" smtClean="0">
                <a:ea typeface="+mj-ea"/>
                <a:cs typeface="+mj-cs"/>
              </a:rPr>
              <a:t>table</a:t>
            </a:r>
            <a:endParaRPr lang="en-US" b="0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ea typeface="+mj-ea"/>
                <a:cs typeface="+mj-cs"/>
              </a:rPr>
              <a:t>Block </a:t>
            </a:r>
            <a:r>
              <a:rPr lang="en-US" b="0" kern="0" dirty="0">
                <a:ea typeface="+mj-ea"/>
                <a:cs typeface="+mj-cs"/>
              </a:rPr>
              <a:t>   </a:t>
            </a:r>
            <a:r>
              <a:rPr lang="en-US" b="0" kern="0" dirty="0" smtClean="0">
                <a:ea typeface="+mj-ea"/>
                <a:cs typeface="+mj-cs"/>
              </a:rPr>
              <a:t>         -Blocks </a:t>
            </a:r>
            <a:r>
              <a:rPr lang="en-US" b="0" kern="0" dirty="0">
                <a:ea typeface="+mj-ea"/>
                <a:cs typeface="+mj-cs"/>
              </a:rPr>
              <a:t>within a StoreFile within a Store for each Region </a:t>
            </a:r>
            <a:r>
              <a:rPr lang="en-US" b="0" kern="0" dirty="0" smtClean="0">
                <a:ea typeface="+mj-ea"/>
                <a:cs typeface="+mj-cs"/>
              </a:rPr>
              <a:t> for </a:t>
            </a:r>
            <a:r>
              <a:rPr lang="en-US" b="0" kern="0" dirty="0">
                <a:ea typeface="+mj-ea"/>
                <a:cs typeface="+mj-cs"/>
              </a:rPr>
              <a:t>the </a:t>
            </a:r>
            <a:r>
              <a:rPr lang="en-US" b="0" kern="0" dirty="0" smtClean="0">
                <a:ea typeface="+mj-ea"/>
                <a:cs typeface="+mj-cs"/>
              </a:rPr>
              <a:t>table</a:t>
            </a:r>
            <a:endParaRPr lang="en-US" b="0" kern="0" dirty="0"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</a:t>
            </a:r>
            <a:r>
              <a:rPr lang="en-US" dirty="0" err="1" smtClean="0"/>
              <a:t>HBase</a:t>
            </a:r>
            <a:r>
              <a:rPr lang="en-US" dirty="0" smtClean="0"/>
              <a:t> Terminology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0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1628800"/>
            <a:ext cx="8763000" cy="4394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>
                <a:ea typeface="+mj-ea"/>
                <a:cs typeface="+mj-cs"/>
              </a:rPr>
              <a:t>Zookeeper</a:t>
            </a: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Stores global information about the cluster</a:t>
            </a: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0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>
                <a:ea typeface="+mj-ea"/>
                <a:cs typeface="+mj-cs"/>
              </a:rPr>
              <a:t>-ROOT-</a:t>
            </a: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A table that lists the .META. Tables</a:t>
            </a: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b="0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>
                <a:ea typeface="+mj-ea"/>
                <a:cs typeface="+mj-cs"/>
              </a:rPr>
              <a:t>.META.</a:t>
            </a: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A table that lists all the regions and their locations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Internals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4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80069"/>
            <a:ext cx="8258175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Path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4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1587500"/>
            <a:ext cx="8826500" cy="4368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endParaRPr lang="en-US" sz="2400" kern="0" dirty="0">
              <a:solidFill>
                <a:srgbClr val="7030A0"/>
              </a:solidFill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651000"/>
            <a:ext cx="8026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6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9248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4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8957" y="1955272"/>
            <a:ext cx="8223250" cy="4546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endParaRPr lang="en-US" sz="2400" kern="0" dirty="0">
              <a:solidFill>
                <a:srgbClr val="7030A0"/>
              </a:solidFill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628800"/>
            <a:ext cx="79883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/>
              <a:t>Path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8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8613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69008" y="1772816"/>
            <a:ext cx="7708900" cy="4787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Download recent version of hbase-X.XX.X.tar.gz from hbase.apche.org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hbase-env.sh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export JAVA_HOME=/</a:t>
            </a:r>
            <a:r>
              <a:rPr lang="en-US" sz="1800" b="0" kern="0" dirty="0" err="1">
                <a:ea typeface="+mj-ea"/>
                <a:cs typeface="+mj-cs"/>
              </a:rPr>
              <a:t>usr</a:t>
            </a:r>
            <a:r>
              <a:rPr lang="en-US" sz="1800" b="0" kern="0" dirty="0">
                <a:ea typeface="+mj-ea"/>
                <a:cs typeface="+mj-cs"/>
              </a:rPr>
              <a:t>/jdk1.6.0_32/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export HBASE_HEAPSIZE=1000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export HBASE_MANAGES_ZK=true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hbase-site.xml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hbase.rootdir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hbase.zookeeper.property.datadir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fs.default.name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hbase.zookeeper.quorum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regionservers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bin/start-hbase.sh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5241" y="1844824"/>
            <a:ext cx="7937500" cy="4724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ea typeface="+mj-ea"/>
                <a:cs typeface="+mj-cs"/>
              </a:rPr>
              <a:t> master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 RPC - 60000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 UI – 60010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b="0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ea typeface="+mj-ea"/>
                <a:cs typeface="+mj-cs"/>
              </a:rPr>
              <a:t> regionservers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 RPC - 60020</a:t>
            </a:r>
          </a:p>
          <a:p>
            <a:pPr marL="742950" lvl="1" indent="-28575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 UI - 60030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kern="0" dirty="0">
              <a:solidFill>
                <a:srgbClr val="0067AC"/>
              </a:solidFill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Default Ports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7544" y="1844824"/>
            <a:ext cx="8318500" cy="4165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ea typeface="+mj-ea"/>
                <a:cs typeface="+mj-cs"/>
              </a:rPr>
              <a:t> help</a:t>
            </a: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Lists all the shell commands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ea typeface="+mj-ea"/>
                <a:cs typeface="+mj-cs"/>
              </a:rPr>
              <a:t> status</a:t>
            </a: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Shows basic status about the cluster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 smtClean="0">
                <a:ea typeface="+mj-ea"/>
                <a:cs typeface="+mj-cs"/>
              </a:rPr>
              <a:t> list</a:t>
            </a:r>
            <a:endParaRPr lang="en-US" b="1" kern="0" dirty="0">
              <a:ea typeface="+mj-ea"/>
              <a:cs typeface="+mj-cs"/>
            </a:endParaRP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Lists all user tables in HBase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 smtClean="0">
                <a:ea typeface="+mj-ea"/>
                <a:cs typeface="+mj-cs"/>
              </a:rPr>
              <a:t> describe </a:t>
            </a:r>
            <a:r>
              <a:rPr lang="en-US" b="1" kern="0" dirty="0">
                <a:ea typeface="+mj-ea"/>
                <a:cs typeface="+mj-cs"/>
              </a:rPr>
              <a:t>&lt;table name&gt;</a:t>
            </a:r>
          </a:p>
          <a:p>
            <a:pPr marL="742950" lvl="1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0" kern="0" dirty="0">
                <a:ea typeface="+mj-ea"/>
                <a:cs typeface="+mj-cs"/>
              </a:rPr>
              <a:t>Returns the structure of the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Shell Commands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1520" y="2204864"/>
            <a:ext cx="8534400" cy="3606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create 't1', {NAME =&gt; 'cf1', VERSIONS =&gt; 5}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create 't1', {NAME =&gt; 'cf1'}, {NAME =&gt; 'cf2'}, {NAME =&gt; 'cf3'}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create 't1', 'cf1', 'cf2', 'cf3'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create 't1', {NAME =&gt; 'cf1', VERSIONS =&gt; 1, TTL =&gt; 2592000, BLOCKCACHE =&gt; true}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Command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2237" y="1844824"/>
            <a:ext cx="7912100" cy="266429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get 't1', 'r1'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get 't1', 'r1', {TIMERANGE =&gt; [ts1, ts2]}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get 't1', 'r1', {COLUMN =&gt; 'c1'}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get 't1', 'r1', {COLUMN =&gt; ['c1', 'c2', 'c3']}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put 't1', 'r1', 'c1', 'value', ts1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&amp; Put </a:t>
            </a:r>
            <a:r>
              <a:rPr lang="en-US" dirty="0"/>
              <a:t>Command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1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1697507"/>
            <a:ext cx="9017000" cy="28116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scan 't1'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scan 't1', {COLUMNS =&gt; ''}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scan 't1', {COLUMNS =&gt; ['c1', 'c2'], LIMIT =&gt; 10, STARTROW =&gt; 'xyz'}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scan 't1', {COLUMNS =&gt; 'c1', TIMERANGE =&gt; [1303668804, 1303668904]}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scan 't1', {COLUMNS =&gt; ['c1', 'c2'], CACHE_BLOCKS =&gt; false}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</a:t>
            </a:r>
            <a:r>
              <a:rPr lang="en-US" dirty="0"/>
              <a:t>Command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1700808"/>
            <a:ext cx="8051800" cy="37444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count 't1'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count 't1', INTERVAL =&gt; 100000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count 't1', CACHE =&gt; 1000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rgbClr val="002060"/>
                </a:solidFill>
                <a:ea typeface="+mj-ea"/>
                <a:cs typeface="+mj-cs"/>
              </a:rPr>
              <a:t> count 't1', INTERVAL =&gt; 10, CACHE =&gt; 1000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</a:t>
            </a:r>
            <a:r>
              <a:rPr lang="en-US" dirty="0"/>
              <a:t>Command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6559" y="1772816"/>
            <a:ext cx="8826500" cy="4686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r>
              <a:rPr lang="en-US" kern="0" dirty="0" smtClean="0">
                <a:ea typeface="+mj-ea"/>
                <a:cs typeface="+mj-cs"/>
              </a:rPr>
              <a:t>Refer </a:t>
            </a:r>
            <a:r>
              <a:rPr lang="en-US" kern="0" dirty="0">
                <a:ea typeface="+mj-ea"/>
                <a:cs typeface="+mj-cs"/>
              </a:rPr>
              <a:t>in the following </a:t>
            </a:r>
            <a:r>
              <a:rPr lang="en-US" kern="0" dirty="0" smtClean="0">
                <a:ea typeface="+mj-ea"/>
                <a:cs typeface="+mj-cs"/>
              </a:rPr>
              <a:t>links:</a:t>
            </a:r>
            <a:endParaRPr lang="en-US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rgbClr val="0067AC"/>
              </a:solidFill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002060"/>
                </a:solidFill>
                <a:ea typeface="+mj-ea"/>
                <a:cs typeface="+mj-cs"/>
                <a:hlinkClick r:id="rId3"/>
              </a:rPr>
              <a:t>http://learnhbase.wordpress.com/2013/03/02/hbase-shell-commands/</a:t>
            </a:r>
            <a:endParaRPr lang="en-US" kern="0" dirty="0">
              <a:solidFill>
                <a:srgbClr val="002060"/>
              </a:solidFill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rgbClr val="0067AC"/>
              </a:solidFill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002060"/>
                </a:solidFill>
                <a:ea typeface="+mj-ea"/>
                <a:cs typeface="+mj-cs"/>
                <a:hlinkClick r:id="rId4"/>
              </a:rPr>
              <a:t>http://bigdatariding.blogspot.in/2013/12/hbase-shell-commands.html</a:t>
            </a:r>
            <a:endParaRPr lang="en-US" kern="0" dirty="0">
              <a:solidFill>
                <a:srgbClr val="002060"/>
              </a:solidFill>
              <a:ea typeface="+mj-ea"/>
              <a:cs typeface="+mj-cs"/>
            </a:endParaRPr>
          </a:p>
          <a:p>
            <a:pPr algn="l">
              <a:spcBef>
                <a:spcPct val="20000"/>
              </a:spcBef>
              <a:defRPr/>
            </a:pPr>
            <a:endParaRPr lang="en-US" sz="2400" kern="0" dirty="0">
              <a:solidFill>
                <a:srgbClr val="0067AC"/>
              </a:solidFill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Shell Commands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9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What is CAP theorem?</a:t>
            </a:r>
            <a:endParaRPr lang="en-US" sz="1800" dirty="0"/>
          </a:p>
          <a:p>
            <a:r>
              <a:rPr lang="en-US" sz="1800" dirty="0"/>
              <a:t>What </a:t>
            </a:r>
            <a:r>
              <a:rPr lang="en-US" sz="1800" dirty="0" smtClean="0"/>
              <a:t>are the differences between RDBMS and </a:t>
            </a:r>
            <a:r>
              <a:rPr lang="en-US" sz="1800" dirty="0" err="1" smtClean="0"/>
              <a:t>HBase</a:t>
            </a:r>
            <a:r>
              <a:rPr lang="en-US" sz="1800" dirty="0" smtClean="0"/>
              <a:t>?</a:t>
            </a:r>
            <a:endParaRPr lang="en-US" sz="1800" dirty="0"/>
          </a:p>
          <a:p>
            <a:r>
              <a:rPr lang="en-US" sz="1800" dirty="0"/>
              <a:t>What </a:t>
            </a:r>
            <a:r>
              <a:rPr lang="en-US" sz="1800" dirty="0" smtClean="0"/>
              <a:t>are column family attributes?</a:t>
            </a:r>
            <a:endParaRPr lang="en-US" sz="1800" dirty="0"/>
          </a:p>
          <a:p>
            <a:r>
              <a:rPr lang="en-US" sz="1800" dirty="0" smtClean="0"/>
              <a:t>What are </a:t>
            </a:r>
            <a:r>
              <a:rPr lang="en-US" sz="1800" dirty="0" err="1" smtClean="0"/>
              <a:t>MemStore</a:t>
            </a:r>
            <a:r>
              <a:rPr lang="en-US" sz="1800" dirty="0" smtClean="0"/>
              <a:t> and </a:t>
            </a:r>
            <a:r>
              <a:rPr lang="en-US" sz="1800" dirty="0" err="1" smtClean="0"/>
              <a:t>StoreFile</a:t>
            </a:r>
            <a:r>
              <a:rPr lang="en-US" sz="1800" dirty="0" smtClean="0"/>
              <a:t>?</a:t>
            </a:r>
            <a:endParaRPr lang="en-US" sz="1800" dirty="0"/>
          </a:p>
          <a:p>
            <a:r>
              <a:rPr lang="en-US" sz="1800" dirty="0" smtClean="0"/>
              <a:t>What are Default Ports for </a:t>
            </a:r>
            <a:r>
              <a:rPr lang="en-US" sz="1800" dirty="0" err="1" smtClean="0"/>
              <a:t>HBase</a:t>
            </a:r>
            <a:r>
              <a:rPr lang="en-US" sz="1800" dirty="0" smtClean="0"/>
              <a:t>?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4825" y="762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83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5F2AB-9A3E-4257-A3E8-774EC831F5A8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HBase Java Client API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Basic CRUD operations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6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HBase Java Client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11350"/>
            <a:ext cx="8686800" cy="49466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   You must: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Create your own connections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Keep track of the type of data in a column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Give each row a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Access a row by its key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867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Types of Access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/>
              <a:t>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Gets a row’s data based on the row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/>
              <a:t>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Insert &amp; Update a row with data based on the row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/>
              <a:t>Scans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Finds all matching rows based on the row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Scan logic can be increased by using filters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192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 HBase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Configuration conf = </a:t>
            </a:r>
            <a:r>
              <a:rPr lang="en-US" sz="1600" dirty="0" err="1" smtClean="0"/>
              <a:t>HBaseConfiguration.create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err="1" smtClean="0"/>
              <a:t>conf.set</a:t>
            </a:r>
            <a:r>
              <a:rPr lang="en-US" sz="1600" dirty="0" smtClean="0"/>
              <a:t>("</a:t>
            </a:r>
            <a:r>
              <a:rPr lang="en-US" sz="1600" dirty="0" err="1" smtClean="0"/>
              <a:t>hbase.zookeeper.quorum</a:t>
            </a:r>
            <a:r>
              <a:rPr lang="en-US" sz="1600" dirty="0" smtClean="0"/>
              <a:t>", "127.0.0.1");</a:t>
            </a:r>
          </a:p>
          <a:p>
            <a:pPr>
              <a:buNone/>
            </a:pPr>
            <a:r>
              <a:rPr lang="en-US" sz="1600" dirty="0" err="1" smtClean="0"/>
              <a:t>conf.set</a:t>
            </a:r>
            <a:r>
              <a:rPr lang="en-US" sz="1600" dirty="0" smtClean="0"/>
              <a:t>("</a:t>
            </a:r>
            <a:r>
              <a:rPr lang="en-US" sz="1600" dirty="0" err="1" smtClean="0"/>
              <a:t>hbase.zookeeper.property.clientPort</a:t>
            </a:r>
            <a:r>
              <a:rPr lang="en-US" sz="1600" dirty="0" smtClean="0"/>
              <a:t>", "2181");</a:t>
            </a:r>
          </a:p>
          <a:p>
            <a:pPr>
              <a:buNone/>
            </a:pPr>
            <a:r>
              <a:rPr lang="en-US" sz="1600" dirty="0" err="1" smtClean="0"/>
              <a:t>HBaseAdmin</a:t>
            </a:r>
            <a:r>
              <a:rPr lang="en-US" sz="1600" dirty="0" smtClean="0"/>
              <a:t> admin = new </a:t>
            </a:r>
            <a:r>
              <a:rPr lang="en-US" sz="1600" dirty="0" err="1" smtClean="0"/>
              <a:t>HBaseAdmin</a:t>
            </a:r>
            <a:r>
              <a:rPr lang="en-US" sz="1600" dirty="0" smtClean="0"/>
              <a:t>(conf);</a:t>
            </a:r>
          </a:p>
          <a:p>
            <a:pPr>
              <a:buNone/>
            </a:pPr>
            <a:r>
              <a:rPr lang="en-US" sz="1600" dirty="0" smtClean="0"/>
              <a:t>String name = "</a:t>
            </a:r>
            <a:r>
              <a:rPr lang="en-US" sz="1600" dirty="0" err="1" smtClean="0"/>
              <a:t>NewTable</a:t>
            </a:r>
            <a:r>
              <a:rPr lang="en-US" sz="1600" dirty="0" smtClean="0"/>
              <a:t>";</a:t>
            </a:r>
          </a:p>
          <a:p>
            <a:pPr>
              <a:buNone/>
            </a:pPr>
            <a:r>
              <a:rPr lang="en-US" sz="1600" dirty="0" smtClean="0"/>
              <a:t>byte [] </a:t>
            </a:r>
            <a:r>
              <a:rPr lang="en-US" sz="1600" dirty="0" err="1" smtClean="0"/>
              <a:t>tableName</a:t>
            </a:r>
            <a:r>
              <a:rPr lang="en-US" sz="1600" dirty="0" smtClean="0"/>
              <a:t> = </a:t>
            </a:r>
            <a:r>
              <a:rPr lang="en-US" sz="1600" dirty="0" err="1" smtClean="0"/>
              <a:t>Bytes.toBytes</a:t>
            </a:r>
            <a:r>
              <a:rPr lang="en-US" sz="1600" dirty="0" smtClean="0"/>
              <a:t>(name);</a:t>
            </a:r>
          </a:p>
          <a:p>
            <a:pPr>
              <a:buNone/>
            </a:pPr>
            <a:r>
              <a:rPr lang="en-US" sz="1600" dirty="0" err="1" smtClean="0"/>
              <a:t>HTableDescriptor</a:t>
            </a:r>
            <a:r>
              <a:rPr lang="en-US" sz="1600" dirty="0" smtClean="0"/>
              <a:t> table = new </a:t>
            </a:r>
            <a:r>
              <a:rPr lang="en-US" sz="1600" dirty="0" err="1" smtClean="0"/>
              <a:t>HTableDescriptor</a:t>
            </a:r>
            <a:r>
              <a:rPr lang="en-US" sz="1600" dirty="0" smtClean="0"/>
              <a:t>(</a:t>
            </a:r>
            <a:r>
              <a:rPr lang="en-US" sz="1600" dirty="0" err="1" smtClean="0"/>
              <a:t>tableName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err="1" smtClean="0"/>
              <a:t>HColumnDescriptor</a:t>
            </a:r>
            <a:r>
              <a:rPr lang="en-US" sz="1600" dirty="0" smtClean="0"/>
              <a:t> family =</a:t>
            </a:r>
          </a:p>
          <a:p>
            <a:pPr>
              <a:buNone/>
            </a:pPr>
            <a:r>
              <a:rPr lang="en-US" sz="1600" dirty="0" smtClean="0"/>
              <a:t>new </a:t>
            </a:r>
            <a:r>
              <a:rPr lang="en-US" sz="1600" dirty="0" err="1" smtClean="0"/>
              <a:t>HColumnDescriptor</a:t>
            </a:r>
            <a:r>
              <a:rPr lang="en-US" sz="1600" dirty="0" smtClean="0"/>
              <a:t>(</a:t>
            </a:r>
            <a:r>
              <a:rPr lang="en-US" sz="1600" dirty="0" err="1" smtClean="0"/>
              <a:t>Bytes.toBytes</a:t>
            </a:r>
            <a:r>
              <a:rPr lang="en-US" sz="1600" dirty="0" smtClean="0"/>
              <a:t>("</a:t>
            </a:r>
            <a:r>
              <a:rPr lang="en-US" sz="1600" dirty="0" err="1" smtClean="0"/>
              <a:t>new_family</a:t>
            </a:r>
            <a:r>
              <a:rPr lang="en-US" sz="1600" dirty="0" smtClean="0"/>
              <a:t>"));</a:t>
            </a:r>
          </a:p>
          <a:p>
            <a:pPr>
              <a:buNone/>
            </a:pPr>
            <a:r>
              <a:rPr lang="en-US" sz="1600" dirty="0" err="1" smtClean="0"/>
              <a:t>table.addFamily</a:t>
            </a:r>
            <a:r>
              <a:rPr lang="en-US" sz="1600" dirty="0" smtClean="0"/>
              <a:t>(family);</a:t>
            </a:r>
          </a:p>
          <a:p>
            <a:pPr>
              <a:buNone/>
            </a:pPr>
            <a:r>
              <a:rPr lang="en-US" sz="1600" dirty="0" err="1" smtClean="0"/>
              <a:t>System.out.println</a:t>
            </a:r>
            <a:r>
              <a:rPr lang="en-US" sz="1600" dirty="0" smtClean="0"/>
              <a:t>("Table "+name+" exist: " +</a:t>
            </a:r>
          </a:p>
          <a:p>
            <a:pPr>
              <a:buNone/>
            </a:pPr>
            <a:r>
              <a:rPr lang="en-US" sz="1600" dirty="0" err="1" smtClean="0"/>
              <a:t>admin.tableExists</a:t>
            </a:r>
            <a:r>
              <a:rPr lang="en-US" sz="1600" dirty="0" smtClean="0"/>
              <a:t>(</a:t>
            </a:r>
            <a:r>
              <a:rPr lang="en-US" sz="1600" dirty="0" err="1" smtClean="0"/>
              <a:t>tableName</a:t>
            </a:r>
            <a:r>
              <a:rPr lang="en-US" sz="1600" dirty="0" smtClean="0"/>
              <a:t>)) ;</a:t>
            </a:r>
          </a:p>
          <a:p>
            <a:pPr>
              <a:buNone/>
            </a:pPr>
            <a:r>
              <a:rPr lang="en-US" sz="1600" dirty="0" err="1" smtClean="0"/>
              <a:t>System.out.println</a:t>
            </a:r>
            <a:r>
              <a:rPr lang="en-US" sz="1600" dirty="0" smtClean="0"/>
              <a:t>("Creating "+name+" table...");</a:t>
            </a:r>
          </a:p>
          <a:p>
            <a:pPr>
              <a:buNone/>
            </a:pPr>
            <a:r>
              <a:rPr lang="en-US" sz="1600" dirty="0" err="1" smtClean="0"/>
              <a:t>admin.createTable</a:t>
            </a:r>
            <a:r>
              <a:rPr lang="en-US" sz="1600" dirty="0" smtClean="0"/>
              <a:t>(table);</a:t>
            </a:r>
          </a:p>
          <a:p>
            <a:pPr>
              <a:buNone/>
            </a:pPr>
            <a:r>
              <a:rPr lang="en-US" sz="1600" dirty="0" err="1" smtClean="0"/>
              <a:t>System.out.println</a:t>
            </a:r>
            <a:r>
              <a:rPr lang="en-US" sz="1600" dirty="0" smtClean="0"/>
              <a:t>("Table "+name+" exist: " +</a:t>
            </a:r>
          </a:p>
          <a:p>
            <a:pPr>
              <a:buNone/>
            </a:pPr>
            <a:r>
              <a:rPr lang="en-US" sz="1600" dirty="0" err="1" smtClean="0"/>
              <a:t>admin.tableExists</a:t>
            </a:r>
            <a:r>
              <a:rPr lang="en-US" sz="1600" dirty="0" smtClean="0"/>
              <a:t>(</a:t>
            </a:r>
            <a:r>
              <a:rPr lang="en-US" sz="1600" dirty="0" err="1" smtClean="0"/>
              <a:t>tableName</a:t>
            </a:r>
            <a:r>
              <a:rPr lang="en-US" sz="1600" dirty="0" smtClean="0"/>
              <a:t>)) ;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21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800" dirty="0" smtClean="0"/>
              <a:t>This chapter will cover the concepts of </a:t>
            </a:r>
            <a:r>
              <a:rPr lang="en-US" sz="1800" dirty="0" err="1" smtClean="0"/>
              <a:t>HBase</a:t>
            </a:r>
            <a:r>
              <a:rPr lang="en-US" sz="1800" dirty="0" smtClean="0"/>
              <a:t> and </a:t>
            </a:r>
            <a:r>
              <a:rPr lang="en-US" sz="1800" dirty="0" err="1" smtClean="0"/>
              <a:t>HBase</a:t>
            </a:r>
            <a:r>
              <a:rPr lang="en-US" sz="1800" dirty="0" smtClean="0"/>
              <a:t> Java Client API in detail</a:t>
            </a:r>
            <a:r>
              <a:rPr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cs typeface="Courier New"/>
              </a:rPr>
              <a:t>Get g = </a:t>
            </a:r>
            <a:r>
              <a:rPr lang="en-US" sz="1600" b="1" dirty="0" smtClean="0">
                <a:cs typeface="Courier New"/>
              </a:rPr>
              <a:t>new</a:t>
            </a:r>
            <a:r>
              <a:rPr lang="en-US" sz="1600" dirty="0" smtClean="0">
                <a:cs typeface="Courier New"/>
              </a:rPr>
              <a:t> Get(ROW_KEY_BYTES);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cs typeface="Courier New"/>
              </a:rPr>
              <a:t/>
            </a:r>
            <a:br>
              <a:rPr lang="en-US" sz="1600" dirty="0" smtClean="0">
                <a:cs typeface="Courier New"/>
              </a:rPr>
            </a:br>
            <a:r>
              <a:rPr lang="en-US" sz="1600" dirty="0" smtClean="0">
                <a:cs typeface="Courier New"/>
              </a:rPr>
              <a:t>Result r= </a:t>
            </a:r>
            <a:r>
              <a:rPr lang="en-US" sz="1600" dirty="0" err="1" smtClean="0">
                <a:cs typeface="Courier New"/>
              </a:rPr>
              <a:t>table.get</a:t>
            </a:r>
            <a:r>
              <a:rPr lang="en-US" sz="1600" dirty="0" smtClean="0">
                <a:cs typeface="Courier New"/>
              </a:rPr>
              <a:t>(g);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cs typeface="Courier New"/>
              </a:rPr>
              <a:t/>
            </a:r>
            <a:br>
              <a:rPr lang="en-US" sz="1600" dirty="0" smtClean="0">
                <a:cs typeface="Courier New"/>
              </a:rPr>
            </a:br>
            <a:r>
              <a:rPr lang="en-US" sz="1600" b="1" dirty="0" smtClean="0">
                <a:cs typeface="Courier New"/>
              </a:rPr>
              <a:t>byte</a:t>
            </a:r>
            <a:r>
              <a:rPr lang="en-US" sz="1600" dirty="0" smtClean="0">
                <a:cs typeface="Courier New"/>
              </a:rPr>
              <a:t>[] </a:t>
            </a:r>
            <a:r>
              <a:rPr lang="en-US" sz="1600" dirty="0" err="1" smtClean="0">
                <a:cs typeface="Courier New"/>
              </a:rPr>
              <a:t>byteArray</a:t>
            </a:r>
            <a:r>
              <a:rPr lang="en-US" sz="1600" dirty="0" smtClean="0">
                <a:cs typeface="Courier New"/>
              </a:rPr>
              <a:t> 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err="1" smtClean="0">
                <a:cs typeface="Courier New"/>
              </a:rPr>
              <a:t>r.getValue</a:t>
            </a:r>
            <a:r>
              <a:rPr lang="en-US" sz="1600" dirty="0" smtClean="0">
                <a:cs typeface="Courier New"/>
              </a:rPr>
              <a:t>(COLFAM_BYTS,COLDESC_BYTS);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cs typeface="Courier New"/>
              </a:rPr>
              <a:t>String </a:t>
            </a:r>
            <a:r>
              <a:rPr lang="en-US" sz="1600" dirty="0" err="1" smtClean="0">
                <a:cs typeface="Courier New"/>
              </a:rPr>
              <a:t>columnValue</a:t>
            </a:r>
            <a:r>
              <a:rPr lang="en-US" sz="1600" dirty="0" smtClean="0">
                <a:cs typeface="Courier New"/>
              </a:rPr>
              <a:t> = </a:t>
            </a:r>
            <a:r>
              <a:rPr lang="en-US" sz="1600" dirty="0" err="1" smtClean="0">
                <a:cs typeface="Courier New"/>
              </a:rPr>
              <a:t>Bytes.toString</a:t>
            </a:r>
            <a:r>
              <a:rPr lang="en-US" sz="1600" dirty="0" smtClean="0">
                <a:cs typeface="Courier New"/>
              </a:rPr>
              <a:t>(</a:t>
            </a:r>
            <a:r>
              <a:rPr lang="en-US" sz="1600" dirty="0" err="1" smtClean="0">
                <a:cs typeface="Courier New"/>
              </a:rPr>
              <a:t>byteArray</a:t>
            </a:r>
            <a:r>
              <a:rPr lang="en-US" sz="1600" dirty="0" smtClean="0">
                <a:cs typeface="Courier New"/>
              </a:rPr>
              <a:t>);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522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cs typeface="Courier New"/>
              </a:rPr>
              <a:t>Put p = </a:t>
            </a:r>
            <a:r>
              <a:rPr lang="en-US" sz="1600" b="1" dirty="0" smtClean="0">
                <a:cs typeface="Courier New"/>
              </a:rPr>
              <a:t>new</a:t>
            </a:r>
            <a:r>
              <a:rPr lang="en-US" sz="1600" dirty="0" smtClean="0">
                <a:cs typeface="Courier New"/>
              </a:rPr>
              <a:t> Put(</a:t>
            </a:r>
            <a:r>
              <a:rPr lang="en-US" sz="1600" dirty="0" err="1" smtClean="0">
                <a:cs typeface="Courier New"/>
              </a:rPr>
              <a:t>Bytes.toBytes</a:t>
            </a:r>
            <a:r>
              <a:rPr lang="en-US" sz="1600" dirty="0" smtClean="0">
                <a:cs typeface="Courier New"/>
              </a:rPr>
              <a:t>(ROW_KEY_BYTES);</a:t>
            </a:r>
            <a:br>
              <a:rPr lang="en-US" sz="1600" dirty="0" smtClean="0">
                <a:cs typeface="Courier New"/>
              </a:rPr>
            </a:br>
            <a:endParaRPr lang="en-US" sz="1600" dirty="0" smtClean="0">
              <a:cs typeface="Courier New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err="1" smtClean="0">
                <a:cs typeface="Courier New"/>
              </a:rPr>
              <a:t>p.add</a:t>
            </a:r>
            <a:r>
              <a:rPr lang="en-US" sz="1600" dirty="0" smtClean="0">
                <a:cs typeface="Courier New"/>
              </a:rPr>
              <a:t>(COLFAM_BYTES, COLDESC_BYTES, </a:t>
            </a:r>
            <a:r>
              <a:rPr lang="en-US" sz="1600" dirty="0" err="1" smtClean="0">
                <a:cs typeface="Courier New"/>
              </a:rPr>
              <a:t>Bytes.toBytes</a:t>
            </a:r>
            <a:r>
              <a:rPr lang="en-US" sz="1600" dirty="0" smtClean="0">
                <a:cs typeface="Courier New"/>
              </a:rPr>
              <a:t>("value"));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 smtClean="0">
              <a:cs typeface="Courier New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err="1" smtClean="0">
                <a:cs typeface="Courier New"/>
              </a:rPr>
              <a:t>table.put</a:t>
            </a:r>
            <a:r>
              <a:rPr lang="en-US" sz="1600" dirty="0" smtClean="0">
                <a:cs typeface="Courier New"/>
              </a:rPr>
              <a:t>(p); </a:t>
            </a:r>
            <a:endParaRPr lang="en-US" sz="1600" b="1" dirty="0"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311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Scans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700" dirty="0" smtClean="0"/>
              <a:t>Scan s = new Scan();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err="1" smtClean="0"/>
              <a:t>s.addColumn</a:t>
            </a:r>
            <a:r>
              <a:rPr lang="en-US" sz="1700" dirty="0" smtClean="0"/>
              <a:t>(</a:t>
            </a:r>
            <a:r>
              <a:rPr lang="en-US" sz="1700" dirty="0" err="1" smtClean="0"/>
              <a:t>Bytes.toBytes</a:t>
            </a:r>
            <a:r>
              <a:rPr lang="en-US" sz="1700" dirty="0" smtClean="0"/>
              <a:t>("</a:t>
            </a:r>
            <a:r>
              <a:rPr lang="en-US" sz="1700" dirty="0" err="1" smtClean="0"/>
              <a:t>new_family</a:t>
            </a:r>
            <a:r>
              <a:rPr lang="en-US" sz="1700" dirty="0" smtClean="0"/>
              <a:t>"), </a:t>
            </a:r>
            <a:r>
              <a:rPr lang="en-US" sz="1700" dirty="0" err="1" smtClean="0"/>
              <a:t>Bytes.toBytes</a:t>
            </a:r>
            <a:r>
              <a:rPr lang="en-US" sz="1700" dirty="0" smtClean="0"/>
              <a:t>("Id"));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err="1" smtClean="0"/>
              <a:t>s.addColumn</a:t>
            </a:r>
            <a:r>
              <a:rPr lang="en-US" sz="1700" dirty="0" smtClean="0"/>
              <a:t>(</a:t>
            </a:r>
            <a:r>
              <a:rPr lang="en-US" sz="1700" dirty="0" err="1" smtClean="0"/>
              <a:t>Bytes.toBytes</a:t>
            </a:r>
            <a:r>
              <a:rPr lang="en-US" sz="1700" dirty="0" smtClean="0"/>
              <a:t>("</a:t>
            </a:r>
            <a:r>
              <a:rPr lang="en-US" sz="1700" dirty="0" err="1" smtClean="0"/>
              <a:t>new_family</a:t>
            </a:r>
            <a:r>
              <a:rPr lang="en-US" sz="1700" dirty="0" smtClean="0"/>
              <a:t>"), </a:t>
            </a:r>
            <a:r>
              <a:rPr lang="en-US" sz="1700" dirty="0" err="1" smtClean="0"/>
              <a:t>Bytes.toBytes</a:t>
            </a:r>
            <a:r>
              <a:rPr lang="en-US" sz="1700" dirty="0" smtClean="0"/>
              <a:t>("Name"));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err="1" smtClean="0"/>
              <a:t>ResultScanner</a:t>
            </a:r>
            <a:r>
              <a:rPr lang="en-US" sz="1700" dirty="0" smtClean="0"/>
              <a:t> scanner = </a:t>
            </a:r>
            <a:r>
              <a:rPr lang="en-US" sz="1700" dirty="0" err="1" smtClean="0"/>
              <a:t>table.getScanner</a:t>
            </a:r>
            <a:r>
              <a:rPr lang="en-US" sz="1700" dirty="0" smtClean="0"/>
              <a:t>(s);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try {</a:t>
            </a:r>
          </a:p>
          <a:p>
            <a:pPr>
              <a:buNone/>
            </a:pPr>
            <a:r>
              <a:rPr lang="en-US" sz="1700" dirty="0" smtClean="0"/>
              <a:t>            for (Result </a:t>
            </a:r>
            <a:r>
              <a:rPr lang="en-US" sz="1700" dirty="0" err="1" smtClean="0"/>
              <a:t>rr</a:t>
            </a:r>
            <a:r>
              <a:rPr lang="en-US" sz="1700" dirty="0" smtClean="0"/>
              <a:t> = </a:t>
            </a:r>
            <a:r>
              <a:rPr lang="en-US" sz="1700" dirty="0" err="1" smtClean="0"/>
              <a:t>scanner.next</a:t>
            </a:r>
            <a:r>
              <a:rPr lang="en-US" sz="1700" dirty="0" smtClean="0"/>
              <a:t>(); </a:t>
            </a:r>
            <a:r>
              <a:rPr lang="en-US" sz="1700" dirty="0" err="1" smtClean="0"/>
              <a:t>rr</a:t>
            </a:r>
            <a:r>
              <a:rPr lang="en-US" sz="1700" dirty="0" smtClean="0"/>
              <a:t> != null; </a:t>
            </a:r>
            <a:r>
              <a:rPr lang="en-US" sz="1700" dirty="0" err="1" smtClean="0"/>
              <a:t>rr</a:t>
            </a:r>
            <a:r>
              <a:rPr lang="en-US" sz="1700" dirty="0" smtClean="0"/>
              <a:t> = </a:t>
            </a:r>
            <a:r>
              <a:rPr lang="en-US" sz="1700" dirty="0" err="1" smtClean="0"/>
              <a:t>scanner.next</a:t>
            </a:r>
            <a:r>
              <a:rPr lang="en-US" sz="1700" dirty="0" smtClean="0"/>
              <a:t>()) {</a:t>
            </a:r>
          </a:p>
          <a:p>
            <a:pPr>
              <a:buNone/>
            </a:pPr>
            <a:r>
              <a:rPr lang="en-US" sz="1700" dirty="0" smtClean="0"/>
              <a:t>        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("Found row : " + </a:t>
            </a:r>
            <a:r>
              <a:rPr lang="en-US" sz="1700" dirty="0" err="1" smtClean="0"/>
              <a:t>rr</a:t>
            </a:r>
            <a:r>
              <a:rPr lang="en-US" sz="1700" dirty="0" smtClean="0"/>
              <a:t>);</a:t>
            </a:r>
          </a:p>
          <a:p>
            <a:pPr>
              <a:buNone/>
            </a:pPr>
            <a:r>
              <a:rPr lang="en-US" sz="1700" dirty="0" smtClean="0"/>
              <a:t>            }</a:t>
            </a:r>
          </a:p>
          <a:p>
            <a:pPr>
              <a:buNone/>
            </a:pPr>
            <a:r>
              <a:rPr lang="en-US" sz="1700" dirty="0" smtClean="0"/>
              <a:t>} finally {</a:t>
            </a:r>
          </a:p>
          <a:p>
            <a:pPr>
              <a:buNone/>
            </a:pPr>
            <a:r>
              <a:rPr lang="en-US" sz="1700" dirty="0" smtClean="0"/>
              <a:t>            // Make sure you close your scanners when you are done!</a:t>
            </a:r>
          </a:p>
          <a:p>
            <a:pPr>
              <a:buNone/>
            </a:pPr>
            <a:r>
              <a:rPr lang="en-US" sz="1700" dirty="0" smtClean="0"/>
              <a:t>            </a:t>
            </a:r>
            <a:r>
              <a:rPr lang="en-US" sz="1700" dirty="0" err="1" smtClean="0"/>
              <a:t>scanner.close</a:t>
            </a:r>
            <a:r>
              <a:rPr lang="en-US" sz="17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262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16632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Drop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1350"/>
            <a:ext cx="8686800" cy="49466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throws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Configuration conf = </a:t>
            </a:r>
            <a:r>
              <a:rPr lang="en-US" sz="1600" dirty="0" err="1" smtClean="0"/>
              <a:t>HBaseConfiguration.create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err="1" smtClean="0"/>
              <a:t>HBaseAdmin</a:t>
            </a:r>
            <a:r>
              <a:rPr lang="en-US" sz="1600" dirty="0" smtClean="0"/>
              <a:t> admin = new </a:t>
            </a:r>
            <a:r>
              <a:rPr lang="en-US" sz="1600" dirty="0" err="1" smtClean="0"/>
              <a:t>HBaseAdmin</a:t>
            </a:r>
            <a:r>
              <a:rPr lang="en-US" sz="1600" dirty="0" smtClean="0"/>
              <a:t>(conf);</a:t>
            </a:r>
          </a:p>
          <a:p>
            <a:pPr>
              <a:buNone/>
            </a:pPr>
            <a:r>
              <a:rPr lang="en-US" sz="1600" dirty="0" smtClean="0"/>
              <a:t>byte [] </a:t>
            </a:r>
            <a:r>
              <a:rPr lang="en-US" sz="1600" dirty="0" err="1" smtClean="0"/>
              <a:t>tableName</a:t>
            </a:r>
            <a:r>
              <a:rPr lang="en-US" sz="1600" dirty="0" smtClean="0"/>
              <a:t> = </a:t>
            </a:r>
            <a:r>
              <a:rPr lang="en-US" sz="1600" dirty="0" err="1" smtClean="0"/>
              <a:t>Bytes.toBytes</a:t>
            </a:r>
            <a:r>
              <a:rPr lang="en-US" sz="1600" dirty="0" smtClean="0"/>
              <a:t>("</a:t>
            </a:r>
            <a:r>
              <a:rPr lang="en-US" sz="1600" dirty="0" err="1" smtClean="0"/>
              <a:t>NewTable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err="1" smtClean="0"/>
              <a:t>admin.disableTable</a:t>
            </a:r>
            <a:r>
              <a:rPr lang="en-US" sz="1600" dirty="0" smtClean="0"/>
              <a:t>(</a:t>
            </a:r>
            <a:r>
              <a:rPr lang="en-US" sz="1600" dirty="0" err="1" smtClean="0"/>
              <a:t>tableName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err="1" smtClean="0"/>
              <a:t>admin.deleteTable</a:t>
            </a:r>
            <a:r>
              <a:rPr lang="en-US" sz="1600" dirty="0" smtClean="0"/>
              <a:t>(</a:t>
            </a:r>
            <a:r>
              <a:rPr lang="en-US" sz="1600" dirty="0" err="1" smtClean="0"/>
              <a:t>tableName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294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Filters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• get() and scan() can limit the data retrieved/transferred back to the client</a:t>
            </a:r>
          </a:p>
          <a:p>
            <a:pPr lvl="1">
              <a:buNone/>
            </a:pPr>
            <a:r>
              <a:rPr lang="en-US" sz="1800" dirty="0" smtClean="0"/>
              <a:t>– via Column families, columns, timestamps, row ranges, etc...</a:t>
            </a:r>
          </a:p>
          <a:p>
            <a:pPr>
              <a:buNone/>
            </a:pPr>
            <a:r>
              <a:rPr lang="en-US" sz="1800" dirty="0" smtClean="0"/>
              <a:t>• Filters add further control to limit the data returned</a:t>
            </a:r>
          </a:p>
          <a:p>
            <a:pPr lvl="1">
              <a:buNone/>
            </a:pPr>
            <a:r>
              <a:rPr lang="en-US" sz="1800" dirty="0" smtClean="0"/>
              <a:t>– For example: select by key or values via regular expressions</a:t>
            </a:r>
          </a:p>
          <a:p>
            <a:pPr lvl="1">
              <a:buNone/>
            </a:pPr>
            <a:r>
              <a:rPr lang="en-US" sz="1800" dirty="0" smtClean="0"/>
              <a:t>– Optionally added to Get and Scan parameter</a:t>
            </a:r>
          </a:p>
          <a:p>
            <a:pPr>
              <a:buNone/>
            </a:pPr>
            <a:r>
              <a:rPr lang="en-US" sz="1800" dirty="0" smtClean="0"/>
              <a:t>• Implemented by:</a:t>
            </a:r>
          </a:p>
          <a:p>
            <a:pPr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org.apache.hadoop.hbase.filter.Filter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– Use </a:t>
            </a:r>
            <a:r>
              <a:rPr lang="en-US" sz="1800" dirty="0" err="1" smtClean="0"/>
              <a:t>HBase’s</a:t>
            </a:r>
            <a:r>
              <a:rPr lang="en-US" sz="1800" dirty="0" smtClean="0"/>
              <a:t> provided concrete implementations</a:t>
            </a:r>
          </a:p>
          <a:p>
            <a:pPr lvl="1">
              <a:buNone/>
            </a:pPr>
            <a:r>
              <a:rPr lang="en-US" sz="1800" dirty="0" smtClean="0"/>
              <a:t>– Can implement your own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700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Filter Usage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Create/initialize an instance of a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Add it to Scan or Get instance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Use Scan or Get as before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573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Create/Initialize an Instance of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 Filter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686800" cy="49466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err="1" smtClean="0"/>
              <a:t>SingleColumnValueFilter</a:t>
            </a:r>
            <a:r>
              <a:rPr lang="en-US" sz="1600" dirty="0" smtClean="0"/>
              <a:t> filter=new </a:t>
            </a:r>
            <a:r>
              <a:rPr lang="en-US" sz="1600" dirty="0" err="1" smtClean="0"/>
              <a:t>SingleColumnValueFilter</a:t>
            </a:r>
            <a:r>
              <a:rPr lang="en-US" sz="1600" dirty="0" smtClean="0"/>
              <a:t>(</a:t>
            </a:r>
            <a:r>
              <a:rPr lang="en-US" sz="1600" dirty="0" err="1" smtClean="0"/>
              <a:t>Bytes.toBytes</a:t>
            </a:r>
            <a:r>
              <a:rPr lang="en-US" sz="1600" dirty="0" smtClean="0"/>
              <a:t>("trans-tags"),</a:t>
            </a:r>
            <a:r>
              <a:rPr lang="en-US" sz="1600" dirty="0" err="1" smtClean="0"/>
              <a:t>Bytes.toBytes</a:t>
            </a:r>
            <a:r>
              <a:rPr lang="en-US" sz="1600" dirty="0" smtClean="0"/>
              <a:t>("qual2"),</a:t>
            </a:r>
            <a:r>
              <a:rPr lang="en-US" sz="1600" dirty="0" err="1" smtClean="0"/>
              <a:t>CompareOp.EQUAL,Bytes.toBytes</a:t>
            </a:r>
            <a:r>
              <a:rPr lang="en-US" sz="1600" dirty="0" smtClean="0"/>
              <a:t>(value));</a:t>
            </a:r>
          </a:p>
          <a:p>
            <a:pPr>
              <a:buNone/>
            </a:pPr>
            <a:r>
              <a:rPr lang="en-US" sz="1600" dirty="0" smtClean="0"/>
              <a:t>Scan s = new Scan();  </a:t>
            </a:r>
          </a:p>
          <a:p>
            <a:pPr>
              <a:buNone/>
            </a:pPr>
            <a:r>
              <a:rPr lang="en-US" sz="1600" dirty="0" err="1" smtClean="0"/>
              <a:t>s.setFilter</a:t>
            </a:r>
            <a:r>
              <a:rPr lang="en-US" sz="1600" dirty="0" smtClean="0"/>
              <a:t>(filter);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664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16632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Single Column Value Filter Example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public static void </a:t>
            </a:r>
            <a:r>
              <a:rPr lang="en-US" sz="1600" dirty="0" err="1" smtClean="0"/>
              <a:t>QueryByCondition</a:t>
            </a:r>
            <a:r>
              <a:rPr lang="en-US" sz="1600" dirty="0" smtClean="0"/>
              <a:t>(String </a:t>
            </a:r>
            <a:r>
              <a:rPr lang="en-US" sz="1600" dirty="0" err="1" smtClean="0"/>
              <a:t>tableName</a:t>
            </a:r>
            <a:r>
              <a:rPr lang="en-US" sz="1600" dirty="0" smtClean="0"/>
              <a:t>) {  </a:t>
            </a:r>
          </a:p>
          <a:p>
            <a:pPr>
              <a:buNone/>
            </a:pPr>
            <a:r>
              <a:rPr lang="en-US" sz="1600" dirty="0" smtClean="0"/>
              <a:t>try {  </a:t>
            </a:r>
          </a:p>
          <a:p>
            <a:pPr>
              <a:buNone/>
            </a:pPr>
            <a:r>
              <a:rPr lang="en-US" sz="1600" dirty="0" smtClean="0"/>
              <a:t>           Configuration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= </a:t>
            </a:r>
            <a:r>
              <a:rPr lang="en-US" sz="1600" dirty="0" err="1" smtClean="0"/>
              <a:t>HBaseConfiguration.create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</a:t>
            </a:r>
            <a:r>
              <a:rPr lang="en-US" sz="1600" dirty="0" err="1" smtClean="0"/>
              <a:t>HTable</a:t>
            </a:r>
            <a:r>
              <a:rPr lang="en-US" sz="1600" dirty="0" smtClean="0"/>
              <a:t> table = new </a:t>
            </a:r>
            <a:r>
              <a:rPr lang="en-US" sz="1600" dirty="0" err="1" smtClean="0"/>
              <a:t>HTable</a:t>
            </a:r>
            <a:r>
              <a:rPr lang="en-US" sz="1600" dirty="0" smtClean="0"/>
              <a:t>(</a:t>
            </a:r>
            <a:r>
              <a:rPr lang="en-US" sz="1600" dirty="0" err="1" smtClean="0"/>
              <a:t>config</a:t>
            </a:r>
            <a:r>
              <a:rPr lang="en-US" sz="1600" dirty="0" smtClean="0"/>
              <a:t>, "User");</a:t>
            </a:r>
          </a:p>
          <a:p>
            <a:pPr>
              <a:buNone/>
            </a:pPr>
            <a:r>
              <a:rPr lang="en-US" sz="1600" dirty="0" smtClean="0"/>
              <a:t>            Filter </a:t>
            </a:r>
            <a:r>
              <a:rPr lang="en-US" sz="1600" dirty="0" err="1" smtClean="0"/>
              <a:t>filter</a:t>
            </a:r>
            <a:r>
              <a:rPr lang="en-US" sz="1600" dirty="0" smtClean="0"/>
              <a:t> = new </a:t>
            </a:r>
            <a:r>
              <a:rPr lang="en-US" sz="1600" dirty="0" err="1" smtClean="0"/>
              <a:t>SingleColumnValueFilter</a:t>
            </a:r>
            <a:r>
              <a:rPr lang="en-US" sz="1600" dirty="0" smtClean="0"/>
              <a:t>(Bytes  </a:t>
            </a:r>
          </a:p>
          <a:p>
            <a:pPr>
              <a:buNone/>
            </a:pPr>
            <a:r>
              <a:rPr lang="en-US" sz="1600" dirty="0" smtClean="0"/>
              <a:t>                    .</a:t>
            </a:r>
            <a:r>
              <a:rPr lang="en-US" sz="1600" dirty="0" err="1" smtClean="0"/>
              <a:t>toBytes</a:t>
            </a:r>
            <a:r>
              <a:rPr lang="en-US" sz="1600" dirty="0" smtClean="0"/>
              <a:t>("columnfam1"), </a:t>
            </a:r>
            <a:r>
              <a:rPr lang="en-US" sz="1600" dirty="0" err="1" smtClean="0"/>
              <a:t>Bytes.toBytes</a:t>
            </a:r>
            <a:r>
              <a:rPr lang="en-US" sz="1600" dirty="0" smtClean="0"/>
              <a:t>("qual1"), </a:t>
            </a:r>
            <a:r>
              <a:rPr lang="en-US" sz="1600" dirty="0" err="1" smtClean="0"/>
              <a:t>CompareOp.EQUAL</a:t>
            </a:r>
            <a:r>
              <a:rPr lang="en-US" sz="1600" dirty="0" smtClean="0"/>
              <a:t>, Bytes  </a:t>
            </a:r>
          </a:p>
          <a:p>
            <a:pPr>
              <a:buNone/>
            </a:pPr>
            <a:r>
              <a:rPr lang="en-US" sz="1600" dirty="0" smtClean="0"/>
              <a:t>                    .</a:t>
            </a:r>
            <a:r>
              <a:rPr lang="en-US" sz="1600" dirty="0" err="1" smtClean="0"/>
              <a:t>toBytes</a:t>
            </a:r>
            <a:r>
              <a:rPr lang="en-US" sz="1600" dirty="0" smtClean="0"/>
              <a:t>("</a:t>
            </a:r>
            <a:r>
              <a:rPr lang="en-US" sz="1600" dirty="0" err="1" smtClean="0"/>
              <a:t>aaa</a:t>
            </a:r>
            <a:r>
              <a:rPr lang="en-US" sz="1600" dirty="0" smtClean="0"/>
              <a:t>")); // ??column1???</a:t>
            </a:r>
            <a:r>
              <a:rPr lang="en-US" sz="1600" dirty="0" err="1" smtClean="0"/>
              <a:t>aaa</a:t>
            </a:r>
            <a:r>
              <a:rPr lang="en-US" sz="1600" dirty="0" smtClean="0"/>
              <a:t>?????  </a:t>
            </a:r>
          </a:p>
          <a:p>
            <a:pPr>
              <a:buNone/>
            </a:pPr>
            <a:r>
              <a:rPr lang="en-US" sz="1600" dirty="0" smtClean="0"/>
              <a:t>            Scan s = new Scan();  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s.setFilter</a:t>
            </a:r>
            <a:r>
              <a:rPr lang="en-US" sz="1600" dirty="0" smtClean="0"/>
              <a:t>(filter);  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ResultScanner</a:t>
            </a:r>
            <a:r>
              <a:rPr lang="en-US" sz="1600" dirty="0" smtClean="0"/>
              <a:t> </a:t>
            </a:r>
            <a:r>
              <a:rPr lang="en-US" sz="1600" dirty="0" err="1" smtClean="0"/>
              <a:t>rs</a:t>
            </a:r>
            <a:r>
              <a:rPr lang="en-US" sz="1600" dirty="0" smtClean="0"/>
              <a:t> = </a:t>
            </a:r>
            <a:r>
              <a:rPr lang="en-US" sz="1600" dirty="0" err="1" smtClean="0"/>
              <a:t>table.getScanner</a:t>
            </a:r>
            <a:r>
              <a:rPr lang="en-US" sz="1600" dirty="0" smtClean="0"/>
              <a:t>(s);  </a:t>
            </a:r>
          </a:p>
          <a:p>
            <a:pPr>
              <a:buNone/>
            </a:pPr>
            <a:r>
              <a:rPr lang="en-US" sz="1600" dirty="0" smtClean="0"/>
              <a:t>            for (Result r : </a:t>
            </a:r>
            <a:r>
              <a:rPr lang="en-US" sz="1600" dirty="0" err="1" smtClean="0"/>
              <a:t>rs</a:t>
            </a:r>
            <a:r>
              <a:rPr lang="en-US" sz="1600" dirty="0" smtClean="0"/>
              <a:t>) {  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("???</a:t>
            </a:r>
            <a:r>
              <a:rPr lang="en-US" sz="1600" dirty="0" err="1" smtClean="0"/>
              <a:t>rowkey</a:t>
            </a:r>
            <a:r>
              <a:rPr lang="en-US" sz="1600" dirty="0" smtClean="0"/>
              <a:t>:" + new String(</a:t>
            </a:r>
            <a:r>
              <a:rPr lang="en-US" sz="1600" dirty="0" err="1" smtClean="0"/>
              <a:t>r.getRow</a:t>
            </a:r>
            <a:r>
              <a:rPr lang="en-US" sz="1600" dirty="0" smtClean="0"/>
              <a:t>()));  </a:t>
            </a:r>
          </a:p>
          <a:p>
            <a:pPr>
              <a:buNone/>
            </a:pPr>
            <a:r>
              <a:rPr lang="en-US" sz="1600" dirty="0" smtClean="0"/>
              <a:t>                for (</a:t>
            </a:r>
            <a:r>
              <a:rPr lang="en-US" sz="1600" dirty="0" err="1" smtClean="0"/>
              <a:t>KeyValue</a:t>
            </a:r>
            <a:r>
              <a:rPr lang="en-US" sz="1600" dirty="0" smtClean="0"/>
              <a:t> </a:t>
            </a:r>
            <a:r>
              <a:rPr lang="en-US" sz="1600" dirty="0" err="1" smtClean="0"/>
              <a:t>keyValue</a:t>
            </a:r>
            <a:r>
              <a:rPr lang="en-US" sz="1600" dirty="0" smtClean="0"/>
              <a:t> : r.raw()) {  </a:t>
            </a:r>
          </a:p>
          <a:p>
            <a:pPr>
              <a:buNone/>
            </a:pPr>
            <a:r>
              <a:rPr lang="en-US" sz="1600" dirty="0" smtClean="0"/>
              <a:t>        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("??" + new String(</a:t>
            </a:r>
            <a:r>
              <a:rPr lang="en-US" sz="1600" dirty="0" err="1" smtClean="0"/>
              <a:t>keyValue.getFamily</a:t>
            </a:r>
            <a:r>
              <a:rPr lang="en-US" sz="1600" dirty="0" smtClean="0"/>
              <a:t>())  </a:t>
            </a:r>
          </a:p>
          <a:p>
            <a:pPr>
              <a:buNone/>
            </a:pPr>
            <a:r>
              <a:rPr lang="en-US" sz="1600" dirty="0" smtClean="0"/>
              <a:t>                            + "====?:" + new String(</a:t>
            </a:r>
            <a:r>
              <a:rPr lang="en-US" sz="1600" dirty="0" err="1" smtClean="0"/>
              <a:t>keyValue.getValue</a:t>
            </a:r>
            <a:r>
              <a:rPr lang="en-US" sz="1600" dirty="0" smtClean="0"/>
              <a:t>()));  </a:t>
            </a:r>
          </a:p>
          <a:p>
            <a:pPr>
              <a:buNone/>
            </a:pPr>
            <a:r>
              <a:rPr lang="en-US" sz="1600" dirty="0" smtClean="0"/>
              <a:t>                }  </a:t>
            </a:r>
          </a:p>
          <a:p>
            <a:pPr>
              <a:buNone/>
            </a:pPr>
            <a:r>
              <a:rPr lang="en-US" sz="1600" dirty="0" smtClean="0"/>
              <a:t>            }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158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Single Column Value Filter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/>
              <a:t> } catch (Exception e) {  </a:t>
            </a:r>
          </a:p>
          <a:p>
            <a:pPr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e.printStackTrace</a:t>
            </a:r>
            <a:r>
              <a:rPr lang="en-US" sz="1600" dirty="0"/>
              <a:t>();  </a:t>
            </a:r>
          </a:p>
          <a:p>
            <a:pPr>
              <a:buNone/>
            </a:pPr>
            <a:r>
              <a:rPr lang="en-US" sz="1600" dirty="0"/>
              <a:t>        }  </a:t>
            </a:r>
          </a:p>
          <a:p>
            <a:pPr>
              <a:buNone/>
            </a:pPr>
            <a:r>
              <a:rPr lang="en-US" sz="1600" dirty="0"/>
              <a:t>  </a:t>
            </a:r>
          </a:p>
          <a:p>
            <a:pPr>
              <a:buNone/>
            </a:pPr>
            <a:r>
              <a:rPr lang="en-US" sz="1600" dirty="0"/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316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 1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536" y="1600200"/>
            <a:ext cx="8610600" cy="47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13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4819671"/>
          </a:xfrm>
        </p:spPr>
        <p:txBody>
          <a:bodyPr/>
          <a:lstStyle/>
          <a:p>
            <a:pPr marL="457200" lvl="1" indent="0">
              <a:buNone/>
            </a:pPr>
            <a:r>
              <a:rPr dirty="0" smtClean="0"/>
              <a:t>After completing this chapter you will be able to:</a:t>
            </a:r>
          </a:p>
          <a:p>
            <a:pPr lvl="1"/>
            <a:r>
              <a:rPr dirty="0" smtClean="0"/>
              <a:t>Describe what is </a:t>
            </a:r>
            <a:r>
              <a:rPr dirty="0" err="1" smtClean="0"/>
              <a:t>HBase</a:t>
            </a:r>
            <a:endParaRPr dirty="0" smtClean="0"/>
          </a:p>
          <a:p>
            <a:pPr lvl="1"/>
            <a:r>
              <a:rPr dirty="0" smtClean="0"/>
              <a:t>Understand Difference between RDBMS and </a:t>
            </a:r>
            <a:r>
              <a:rPr dirty="0" err="1" smtClean="0"/>
              <a:t>HBase</a:t>
            </a:r>
            <a:r>
              <a:rPr dirty="0" smtClean="0"/>
              <a:t> </a:t>
            </a:r>
          </a:p>
          <a:p>
            <a:pPr lvl="1"/>
            <a:r>
              <a:rPr dirty="0" smtClean="0"/>
              <a:t>Describe </a:t>
            </a:r>
            <a:r>
              <a:rPr dirty="0" err="1" smtClean="0"/>
              <a:t>H</a:t>
            </a:r>
            <a:r>
              <a:rPr lang="en-US" dirty="0" err="1"/>
              <a:t>B</a:t>
            </a:r>
            <a:r>
              <a:rPr dirty="0" err="1" smtClean="0"/>
              <a:t>ase</a:t>
            </a:r>
            <a:r>
              <a:rPr dirty="0" smtClean="0"/>
              <a:t> Data Model</a:t>
            </a:r>
          </a:p>
          <a:p>
            <a:pPr lvl="1"/>
            <a:r>
              <a:rPr dirty="0" smtClean="0"/>
              <a:t>Describe High Level Architecture of </a:t>
            </a:r>
            <a:r>
              <a:rPr dirty="0" err="1" smtClean="0"/>
              <a:t>HBase</a:t>
            </a:r>
            <a:endParaRPr dirty="0" smtClean="0"/>
          </a:p>
          <a:p>
            <a:pPr lvl="1"/>
            <a:r>
              <a:rPr dirty="0" smtClean="0"/>
              <a:t>Understand Basic </a:t>
            </a:r>
            <a:r>
              <a:rPr dirty="0" err="1" smtClean="0"/>
              <a:t>H</a:t>
            </a:r>
            <a:r>
              <a:rPr lang="en-US" dirty="0" err="1"/>
              <a:t>B</a:t>
            </a:r>
            <a:r>
              <a:rPr dirty="0" err="1" smtClean="0"/>
              <a:t>ase</a:t>
            </a:r>
            <a:r>
              <a:rPr dirty="0" smtClean="0"/>
              <a:t> Terminology</a:t>
            </a:r>
          </a:p>
          <a:p>
            <a:pPr lvl="1"/>
            <a:r>
              <a:rPr dirty="0" smtClean="0"/>
              <a:t>Explain Write Path and Read Path</a:t>
            </a:r>
          </a:p>
          <a:p>
            <a:pPr lvl="1"/>
            <a:r>
              <a:rPr lang="en-US" dirty="0" smtClean="0"/>
              <a:t>Describe </a:t>
            </a:r>
            <a:r>
              <a:rPr lang="en-US" dirty="0" err="1" smtClean="0"/>
              <a:t>HBase</a:t>
            </a:r>
            <a:r>
              <a:rPr lang="en-US" dirty="0" smtClean="0"/>
              <a:t>  Installation</a:t>
            </a:r>
            <a:endParaRPr lang="en-US" dirty="0"/>
          </a:p>
          <a:p>
            <a:pPr lvl="1"/>
            <a:r>
              <a:rPr lang="en-US" dirty="0" smtClean="0"/>
              <a:t>Explain </a:t>
            </a:r>
            <a:r>
              <a:rPr lang="en-US" dirty="0"/>
              <a:t>S</a:t>
            </a:r>
            <a:r>
              <a:rPr lang="en-US" dirty="0" smtClean="0"/>
              <a:t>hell Commands for </a:t>
            </a:r>
            <a:r>
              <a:rPr lang="en-US" dirty="0" err="1" smtClean="0"/>
              <a:t>HBase</a:t>
            </a:r>
            <a:endParaRPr dirty="0" smtClean="0"/>
          </a:p>
          <a:p>
            <a:pPr lvl="1"/>
            <a:r>
              <a:rPr dirty="0" smtClean="0"/>
              <a:t>Understand Java Client API for </a:t>
            </a:r>
            <a:r>
              <a:rPr dirty="0" err="1" smtClean="0"/>
              <a:t>HBase</a:t>
            </a:r>
            <a:endParaRPr dirty="0" smtClean="0"/>
          </a:p>
          <a:p>
            <a:pPr lvl="1"/>
            <a:r>
              <a:rPr dirty="0" smtClean="0"/>
              <a:t>Describe Types of Access</a:t>
            </a:r>
          </a:p>
          <a:p>
            <a:pPr lvl="1"/>
            <a:endParaRPr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16632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9248" y="1556792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Provided: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Perform: 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Display all the records to screen for Book table (hint: Scan through records)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Display title and description for the first 2 records (hint: Scan through records)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Display cells which contain “Emily” word using Filters.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Retrieve row ids only using Filters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29600" cy="143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8702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What are types of access?</a:t>
            </a:r>
            <a:endParaRPr lang="en-US" sz="1800" dirty="0"/>
          </a:p>
          <a:p>
            <a:r>
              <a:rPr lang="en-US" sz="1800" dirty="0" smtClean="0"/>
              <a:t>Why are filters used?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4825" y="762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8382000" cy="682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  <a:tabLst>
                <a:tab pos="1022350" algn="l"/>
              </a:tabLst>
              <a:defRPr/>
            </a:pPr>
            <a:r>
              <a:rPr lang="en-US" dirty="0" err="1" smtClean="0"/>
              <a:t>HBase</a:t>
            </a:r>
            <a:r>
              <a:rPr lang="en-US" dirty="0" smtClean="0"/>
              <a:t> is Column‐Oriented, Multi‐Dimensional, High </a:t>
            </a:r>
            <a:r>
              <a:rPr lang="en-US" dirty="0"/>
              <a:t>Availability </a:t>
            </a:r>
            <a:r>
              <a:rPr lang="en-US" dirty="0" smtClean="0"/>
              <a:t>, High </a:t>
            </a:r>
            <a:r>
              <a:rPr lang="en-US" dirty="0"/>
              <a:t>Performance</a:t>
            </a:r>
          </a:p>
          <a:p>
            <a:pPr lvl="0">
              <a:lnSpc>
                <a:spcPct val="90000"/>
              </a:lnSpc>
              <a:tabLst>
                <a:tab pos="1022350" algn="l"/>
              </a:tabLst>
              <a:defRPr/>
            </a:pPr>
            <a:r>
              <a:rPr lang="en-US" dirty="0" smtClean="0"/>
              <a:t>      Non-relational</a:t>
            </a:r>
            <a:r>
              <a:rPr lang="en-US" dirty="0"/>
              <a:t>, </a:t>
            </a:r>
            <a:r>
              <a:rPr lang="en-US" dirty="0" smtClean="0"/>
              <a:t>Distributed Database.</a:t>
            </a:r>
          </a:p>
          <a:p>
            <a:pPr marL="285750" lvl="0" indent="-285750">
              <a:lnSpc>
                <a:spcPct val="90000"/>
              </a:lnSpc>
              <a:buFont typeface="Arial" pitchFamily="34" charset="0"/>
              <a:buChar char="•"/>
              <a:tabLst>
                <a:tab pos="1022350" algn="l"/>
              </a:tabLst>
              <a:defRPr/>
            </a:pPr>
            <a:r>
              <a:rPr lang="en-US" dirty="0" smtClean="0"/>
              <a:t>It runs </a:t>
            </a:r>
            <a:r>
              <a:rPr lang="en-US" dirty="0"/>
              <a:t>on top of HDFS. It is well suited for sparse data sets, which are common in many big data use cases</a:t>
            </a:r>
            <a:r>
              <a:rPr lang="en-US" dirty="0" smtClean="0"/>
              <a:t>.</a:t>
            </a:r>
          </a:p>
          <a:p>
            <a:pPr marL="285750" lvl="0" indent="-285750">
              <a:lnSpc>
                <a:spcPct val="90000"/>
              </a:lnSpc>
              <a:buFont typeface="Arial" pitchFamily="34" charset="0"/>
              <a:buChar char="•"/>
              <a:tabLst>
                <a:tab pos="1022350" algn="l"/>
              </a:tabLst>
              <a:defRPr/>
            </a:pPr>
            <a:r>
              <a:rPr lang="en-US" dirty="0"/>
              <a:t>An </a:t>
            </a:r>
            <a:r>
              <a:rPr lang="en-US" dirty="0" err="1"/>
              <a:t>HBase</a:t>
            </a:r>
            <a:r>
              <a:rPr lang="en-US" dirty="0"/>
              <a:t> system comprises a set of tables. Each table contains rows and columns, much like a traditional database. </a:t>
            </a:r>
            <a:endParaRPr lang="en-US" dirty="0" smtClean="0"/>
          </a:p>
          <a:p>
            <a:pPr marL="285750" lvl="0" indent="-285750">
              <a:lnSpc>
                <a:spcPct val="90000"/>
              </a:lnSpc>
              <a:buFont typeface="Arial" pitchFamily="34" charset="0"/>
              <a:buChar char="•"/>
              <a:tabLst>
                <a:tab pos="1022350" algn="l"/>
              </a:tabLst>
              <a:defRPr/>
            </a:pPr>
            <a:r>
              <a:rPr lang="en-US" dirty="0"/>
              <a:t>Apache </a:t>
            </a:r>
            <a:r>
              <a:rPr lang="en-US" dirty="0" err="1"/>
              <a:t>HBase</a:t>
            </a:r>
            <a:r>
              <a:rPr lang="en-US" dirty="0"/>
              <a:t> scales linearly to handle huge data sets with billions of rows and millions of columns, and it easily combines data sources that use a wide variety of different structures and schemas. </a:t>
            </a:r>
            <a:endParaRPr lang="en-US" dirty="0" smtClean="0"/>
          </a:p>
          <a:p>
            <a:pPr marL="285750" lvl="0" indent="-285750">
              <a:lnSpc>
                <a:spcPct val="90000"/>
              </a:lnSpc>
              <a:buFont typeface="Arial" pitchFamily="34" charset="0"/>
              <a:buChar char="•"/>
              <a:tabLst>
                <a:tab pos="1022350" algn="l"/>
              </a:tabLst>
              <a:defRPr/>
            </a:pPr>
            <a:r>
              <a:rPr lang="en-US" dirty="0" smtClean="0"/>
              <a:t>It </a:t>
            </a:r>
            <a:r>
              <a:rPr lang="en-US" dirty="0"/>
              <a:t>provides a </a:t>
            </a:r>
            <a:r>
              <a:rPr lang="en-US" dirty="0" smtClean="0"/>
              <a:t>fault-tolerant</a:t>
            </a:r>
            <a:r>
              <a:rPr lang="en-US" dirty="0"/>
              <a:t> </a:t>
            </a:r>
            <a:r>
              <a:rPr lang="en-US" dirty="0" smtClean="0"/>
              <a:t>way </a:t>
            </a:r>
            <a:r>
              <a:rPr lang="en-US" dirty="0"/>
              <a:t>of storing large quantities of sparse </a:t>
            </a:r>
            <a:r>
              <a:rPr lang="en-US" dirty="0" smtClean="0"/>
              <a:t>data.</a:t>
            </a:r>
          </a:p>
          <a:p>
            <a:pPr marL="285750" lvl="0" indent="-285750">
              <a:lnSpc>
                <a:spcPct val="90000"/>
              </a:lnSpc>
              <a:buFont typeface="Arial" pitchFamily="34" charset="0"/>
              <a:buChar char="•"/>
              <a:tabLst>
                <a:tab pos="1022350" algn="l"/>
              </a:tabLst>
              <a:defRPr/>
            </a:pPr>
            <a:r>
              <a:rPr lang="en-US" dirty="0" err="1"/>
              <a:t>HBase</a:t>
            </a:r>
            <a:r>
              <a:rPr lang="en-US" dirty="0"/>
              <a:t> is not a direct replacement for a classic SQL </a:t>
            </a:r>
            <a:r>
              <a:rPr lang="en-US" dirty="0" smtClean="0"/>
              <a:t>database.</a:t>
            </a:r>
            <a:endParaRPr lang="en-US" dirty="0"/>
          </a:p>
          <a:p>
            <a:pPr marL="285750" lvl="0" indent="-285750">
              <a:lnSpc>
                <a:spcPct val="90000"/>
              </a:lnSpc>
              <a:buClr>
                <a:srgbClr val="6DB33F"/>
              </a:buClr>
              <a:buFont typeface="Arial" pitchFamily="34" charset="0"/>
              <a:buChar char="•"/>
              <a:tabLst>
                <a:tab pos="1022350" algn="l"/>
              </a:tabLst>
              <a:defRPr/>
            </a:pPr>
            <a:endParaRPr lang="en-US" dirty="0" smtClean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 smtClean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 smtClean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 smtClean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 smtClean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 smtClean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 smtClean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 smtClean="0"/>
          </a:p>
          <a:p>
            <a:pPr marL="228600" lvl="0" indent="-228600">
              <a:lnSpc>
                <a:spcPct val="90000"/>
              </a:lnSpc>
              <a:buClr>
                <a:srgbClr val="6DB33F"/>
              </a:buClr>
              <a:buNone/>
              <a:tabLst>
                <a:tab pos="1022350" algn="l"/>
              </a:tabLs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Big Data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HBase</a:t>
            </a: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 Basics Course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52400" y="3265488"/>
            <a:ext cx="5230813" cy="5270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4080"/>
              </a:lnSpc>
              <a:defRPr/>
            </a:pPr>
            <a:r>
              <a:rPr lang="en-CA" sz="3570" dirty="0">
                <a:solidFill>
                  <a:srgbClr val="0070C0"/>
                </a:solidFill>
                <a:latin typeface="Arial Bold"/>
                <a:cs typeface="Arial Bold"/>
              </a:rPr>
              <a:t>HBASE INTRODUCTION</a:t>
            </a:r>
            <a:endParaRPr lang="en-CA" sz="356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0337D-C648-436D-981E-56AD61F63D5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28700" y="1844824"/>
            <a:ext cx="7429500" cy="4648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SimHei" panose="02010609060101010101" pitchFamily="49" charset="-122"/>
                <a:cs typeface="+mj-cs"/>
              </a:rPr>
              <a:t>HBase is an open source, non-relational, distributed database modeled after Google's </a:t>
            </a:r>
            <a:r>
              <a:rPr lang="en-US" sz="1800" b="0" kern="0" dirty="0" err="1">
                <a:ea typeface="SimHei" panose="02010609060101010101" pitchFamily="49" charset="-122"/>
                <a:cs typeface="+mj-cs"/>
              </a:rPr>
              <a:t>BigTable</a:t>
            </a:r>
            <a:r>
              <a:rPr lang="en-US" sz="1800" b="0" kern="0" dirty="0">
                <a:ea typeface="SimHei" panose="02010609060101010101" pitchFamily="49" charset="-122"/>
                <a:cs typeface="+mj-cs"/>
              </a:rPr>
              <a:t> and written in Java.</a:t>
            </a:r>
          </a:p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800" b="0" kern="0" dirty="0">
              <a:ea typeface="SimHei" panose="02010609060101010101" pitchFamily="49" charset="-122"/>
              <a:cs typeface="+mj-cs"/>
            </a:endParaRPr>
          </a:p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SimHei" panose="02010609060101010101" pitchFamily="49" charset="-122"/>
                <a:cs typeface="+mj-cs"/>
              </a:rPr>
              <a:t>Think of it as a sparse, consistent, distributed, multidimensional, sorted map:</a:t>
            </a:r>
          </a:p>
          <a:p>
            <a:pPr marL="914400" lvl="1" indent="-4572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kern="0" dirty="0">
                <a:ea typeface="SimHei" panose="02010609060101010101" pitchFamily="49" charset="-122"/>
                <a:cs typeface="+mj-cs"/>
              </a:rPr>
              <a:t>labeled tables of rows</a:t>
            </a:r>
          </a:p>
          <a:p>
            <a:pPr marL="914400" lvl="1" indent="-4572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kern="0" dirty="0">
                <a:ea typeface="SimHei" panose="02010609060101010101" pitchFamily="49" charset="-122"/>
                <a:cs typeface="+mj-cs"/>
              </a:rPr>
              <a:t>row consist of key-value cells:</a:t>
            </a:r>
          </a:p>
          <a:p>
            <a:pPr marL="914400" lvl="1" indent="-457200" algn="l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800" b="0" kern="0" dirty="0">
              <a:solidFill>
                <a:srgbClr val="0070C0"/>
              </a:solidFill>
              <a:ea typeface="SimHei" panose="02010609060101010101" pitchFamily="49" charset="-122"/>
              <a:cs typeface="+mj-cs"/>
            </a:endParaRPr>
          </a:p>
          <a:p>
            <a:pPr marL="914400" lvl="1" indent="-4572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kern="0" dirty="0">
                <a:solidFill>
                  <a:srgbClr val="FF0000"/>
                </a:solidFill>
                <a:ea typeface="SimHei" panose="02010609060101010101" pitchFamily="49" charset="-122"/>
                <a:cs typeface="+mj-cs"/>
              </a:rPr>
              <a:t>(row key, column family, column, timestamp) -&gt;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HBase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Picture 6" descr="hbase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529" y="4835613"/>
            <a:ext cx="2667842" cy="14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1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9400" y="1628800"/>
            <a:ext cx="8648700" cy="4686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solidFill>
                  <a:srgbClr val="000000"/>
                </a:solidFill>
                <a:latin typeface="Verdana" pitchFamily="34" charset="0"/>
                <a:ea typeface="+mj-ea"/>
                <a:cs typeface="+mj-cs"/>
              </a:rPr>
              <a:t> </a:t>
            </a:r>
            <a:r>
              <a:rPr lang="en-US" sz="1800" b="0" kern="0" dirty="0">
                <a:ea typeface="+mj-ea"/>
                <a:cs typeface="+mj-cs"/>
              </a:rPr>
              <a:t>HBase is a type of "</a:t>
            </a:r>
            <a:r>
              <a:rPr lang="en-US" sz="1800" b="0" kern="0" dirty="0" err="1">
                <a:ea typeface="+mj-ea"/>
                <a:cs typeface="+mj-cs"/>
              </a:rPr>
              <a:t>NoSQL</a:t>
            </a:r>
            <a:r>
              <a:rPr lang="en-US" sz="1800" b="0" kern="0" dirty="0">
                <a:ea typeface="+mj-ea"/>
                <a:cs typeface="+mj-cs"/>
              </a:rPr>
              <a:t>" database.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800" b="0" kern="0" dirty="0">
              <a:ea typeface="+mj-ea"/>
              <a:cs typeface="+mj-cs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ea typeface="+mj-ea"/>
                <a:cs typeface="+mj-cs"/>
              </a:rPr>
              <a:t> "NoSQL" is a general term meaning that the database isn't an RDBMS which supports </a:t>
            </a:r>
            <a:r>
              <a:rPr lang="en-US" sz="1800" b="0" kern="0" dirty="0" smtClean="0">
                <a:ea typeface="+mj-ea"/>
                <a:cs typeface="+mj-cs"/>
              </a:rPr>
              <a:t>    </a:t>
            </a:r>
          </a:p>
          <a:p>
            <a:pPr algn="l">
              <a:spcBef>
                <a:spcPct val="20000"/>
              </a:spcBef>
              <a:defRPr/>
            </a:pPr>
            <a:r>
              <a:rPr lang="en-US" kern="0" dirty="0" smtClean="0">
                <a:ea typeface="+mj-ea"/>
                <a:cs typeface="+mj-cs"/>
              </a:rPr>
              <a:t>        </a:t>
            </a:r>
            <a:r>
              <a:rPr lang="en-US" sz="1800" b="0" kern="0" dirty="0" smtClean="0">
                <a:ea typeface="+mj-ea"/>
                <a:cs typeface="+mj-cs"/>
              </a:rPr>
              <a:t>SQL </a:t>
            </a:r>
            <a:r>
              <a:rPr lang="en-US" sz="1800" b="0" kern="0" dirty="0">
                <a:ea typeface="+mj-ea"/>
                <a:cs typeface="+mj-cs"/>
              </a:rPr>
              <a:t>as its primary access language, but there are many types of NoSQL databases: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800" b="0" kern="0" dirty="0">
              <a:ea typeface="+mj-ea"/>
              <a:cs typeface="+mj-cs"/>
            </a:endParaRPr>
          </a:p>
          <a:p>
            <a:pPr marL="914400" lvl="1" indent="-4572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solidFill>
                  <a:srgbClr val="FF0000"/>
                </a:solidFill>
                <a:ea typeface="+mj-ea"/>
                <a:cs typeface="+mj-cs"/>
              </a:rPr>
              <a:t>Key-Value Store </a:t>
            </a:r>
            <a:r>
              <a:rPr lang="en-US" sz="1800" b="0" kern="0" dirty="0">
                <a:ea typeface="+mj-ea"/>
                <a:cs typeface="+mj-cs"/>
              </a:rPr>
              <a:t>– It has a Big Hash Table of keys &amp; values {Example- </a:t>
            </a:r>
            <a:r>
              <a:rPr lang="en-US" sz="1800" b="0" kern="0" dirty="0" err="1">
                <a:ea typeface="+mj-ea"/>
                <a:cs typeface="+mj-cs"/>
              </a:rPr>
              <a:t>Riak</a:t>
            </a:r>
            <a:r>
              <a:rPr lang="en-US" sz="1800" b="0" kern="0" dirty="0">
                <a:ea typeface="+mj-ea"/>
                <a:cs typeface="+mj-cs"/>
              </a:rPr>
              <a:t>, Amazon S3 (Dynamo)}</a:t>
            </a:r>
          </a:p>
          <a:p>
            <a:pPr marL="914400" lvl="1" indent="-4572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solidFill>
                  <a:srgbClr val="FF0000"/>
                </a:solidFill>
                <a:ea typeface="+mj-ea"/>
                <a:cs typeface="+mj-cs"/>
              </a:rPr>
              <a:t>Document-based Store </a:t>
            </a:r>
            <a:r>
              <a:rPr lang="en-US" sz="1800" b="0" kern="0" dirty="0">
                <a:ea typeface="+mj-ea"/>
                <a:cs typeface="+mj-cs"/>
              </a:rPr>
              <a:t>- It stores documents made up of tagged elements. {Example- </a:t>
            </a:r>
            <a:r>
              <a:rPr lang="en-US" sz="1800" b="0" kern="0" dirty="0" err="1">
                <a:ea typeface="+mj-ea"/>
                <a:cs typeface="+mj-cs"/>
              </a:rPr>
              <a:t>CouchDB</a:t>
            </a:r>
            <a:r>
              <a:rPr lang="en-US" sz="1800" b="0" kern="0" dirty="0">
                <a:ea typeface="+mj-ea"/>
                <a:cs typeface="+mj-cs"/>
              </a:rPr>
              <a:t>}</a:t>
            </a:r>
          </a:p>
          <a:p>
            <a:pPr marL="914400" lvl="1" indent="-4572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solidFill>
                  <a:srgbClr val="FF0000"/>
                </a:solidFill>
                <a:ea typeface="+mj-ea"/>
                <a:cs typeface="+mj-cs"/>
              </a:rPr>
              <a:t>Column-based Store </a:t>
            </a:r>
            <a:r>
              <a:rPr lang="en-US" sz="1800" b="0" kern="0" dirty="0">
                <a:ea typeface="+mj-ea"/>
                <a:cs typeface="+mj-cs"/>
              </a:rPr>
              <a:t>- Each storage block contains data from only one column, {Example- HBase, Cassandra}</a:t>
            </a:r>
          </a:p>
          <a:p>
            <a:pPr marL="914400" lvl="1" indent="-4572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kern="0" dirty="0">
                <a:solidFill>
                  <a:srgbClr val="FF0000"/>
                </a:solidFill>
                <a:ea typeface="+mj-ea"/>
                <a:cs typeface="+mj-cs"/>
              </a:rPr>
              <a:t>Graph-based</a:t>
            </a:r>
            <a:r>
              <a:rPr lang="en-US" sz="1800" b="0" kern="0" dirty="0">
                <a:ea typeface="+mj-ea"/>
                <a:cs typeface="+mj-cs"/>
              </a:rPr>
              <a:t>-A network database that uses edges and nodes to represent and store data. {Example- Neo4J}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kern="0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HBase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6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3" descr="CAP_Theore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4" y="1675408"/>
            <a:ext cx="87122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CAP Theorem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8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A4BBA70732834387F4513C63EE2D4A" ma:contentTypeVersion="0" ma:contentTypeDescription="Create a new document." ma:contentTypeScope="" ma:versionID="65d9acbcacecfbfa25cc7291d0d022ca">
  <xsd:schema xmlns:xsd="http://www.w3.org/2001/XMLSchema" xmlns:xs="http://www.w3.org/2001/XMLSchema" xmlns:p="http://schemas.microsoft.com/office/2006/metadata/properties" xmlns:ns2="22ac1d2b-d6f7-4687-a5f3-99b1afaab72b" targetNamespace="http://schemas.microsoft.com/office/2006/metadata/properties" ma:root="true" ma:fieldsID="2265d4a5c32dfd9ba42e6c372bb0f29f" ns2:_="">
    <xsd:import namespace="22ac1d2b-d6f7-4687-a5f3-99b1afaab72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c1d2b-d6f7-4687-a5f3-99b1afaab72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_dlc_DocId xmlns="22ac1d2b-d6f7-4687-a5f3-99b1afaab72b">UEYCS6Y52P7K-362-7</_dlc_DocId>
    <_dlc_DocIdUrl xmlns="22ac1d2b-d6f7-4687-a5f3-99b1afaab72b">
      <Url>https://ch1hub.cognizant.com/sites/SC37/EIM-BigData/_layouts/DocIdRedir.aspx?ID=UEYCS6Y52P7K-362-7</Url>
      <Description>UEYCS6Y52P7K-362-7</Description>
    </_dlc_DocIdUrl>
  </documentManagement>
</p:properties>
</file>

<file path=customXml/itemProps1.xml><?xml version="1.0" encoding="utf-8"?>
<ds:datastoreItem xmlns:ds="http://schemas.openxmlformats.org/officeDocument/2006/customXml" ds:itemID="{300D1A3E-0BC9-451F-8DA6-F4D93437922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AAEEA49-3EED-4488-A043-7D1DC7843D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B3718E-8F30-4530-A7C7-4C9A532591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ac1d2b-d6f7-4687-a5f3-99b1afaab7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78FCE96-C8A4-4E92-8467-18B7198B1C7C}">
  <ds:schemaRefs>
    <ds:schemaRef ds:uri="http://www.w3.org/XML/1998/namespace"/>
    <ds:schemaRef ds:uri="22ac1d2b-d6f7-4687-a5f3-99b1afaab72b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3847</TotalTime>
  <Words>1988</Words>
  <Application>Microsoft Office PowerPoint</Application>
  <PresentationFormat>On-screen Show (4:3)</PresentationFormat>
  <Paragraphs>474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ＭＳ Ｐゴシック</vt:lpstr>
      <vt:lpstr>SimHei</vt:lpstr>
      <vt:lpstr>Arial</vt:lpstr>
      <vt:lpstr>Arial Bold</vt:lpstr>
      <vt:lpstr>Arial Narrow</vt:lpstr>
      <vt:lpstr>Calibri</vt:lpstr>
      <vt:lpstr>Cambria</vt:lpstr>
      <vt:lpstr>Courier New</vt:lpstr>
      <vt:lpstr>Monotype Corsiva</vt:lpstr>
      <vt:lpstr>Myriad Pro</vt:lpstr>
      <vt:lpstr>Tw Cen MT Condensed</vt:lpstr>
      <vt:lpstr>Verdana</vt:lpstr>
      <vt:lpstr>Wingdings</vt:lpstr>
      <vt:lpstr>Theme_3</vt:lpstr>
      <vt:lpstr>PowerPoint Presentation</vt:lpstr>
      <vt:lpstr>PowerPoint Presentation</vt:lpstr>
      <vt:lpstr>PowerPoint Presentation</vt:lpstr>
      <vt:lpstr>Overview</vt:lpstr>
      <vt:lpstr>Objectives</vt:lpstr>
      <vt:lpstr>PowerPoint Presentation</vt:lpstr>
      <vt:lpstr>What is HBase?</vt:lpstr>
      <vt:lpstr>What is HBase?</vt:lpstr>
      <vt:lpstr>What is CAP Theorem</vt:lpstr>
      <vt:lpstr>Why use HBase?</vt:lpstr>
      <vt:lpstr>What HBase is not?</vt:lpstr>
      <vt:lpstr>RDBMS vs HBase</vt:lpstr>
      <vt:lpstr>HBase Data Model</vt:lpstr>
      <vt:lpstr>HBase Data Model</vt:lpstr>
      <vt:lpstr>Column Family Attributes</vt:lpstr>
      <vt:lpstr>Versions of Data</vt:lpstr>
      <vt:lpstr>HBase Daemons</vt:lpstr>
      <vt:lpstr>HBase High Level Architecture</vt:lpstr>
      <vt:lpstr>Rows Distribution Between Region Servers</vt:lpstr>
      <vt:lpstr>Few HBase Terminology</vt:lpstr>
      <vt:lpstr>HBase Internals</vt:lpstr>
      <vt:lpstr>Write Path</vt:lpstr>
      <vt:lpstr>Write Path</vt:lpstr>
      <vt:lpstr>Write Path</vt:lpstr>
      <vt:lpstr>Read Path</vt:lpstr>
      <vt:lpstr>Read Path</vt:lpstr>
      <vt:lpstr>HBase Installation</vt:lpstr>
      <vt:lpstr>HBase Default Ports</vt:lpstr>
      <vt:lpstr>Hbase Shell Commands</vt:lpstr>
      <vt:lpstr>Create Command</vt:lpstr>
      <vt:lpstr>Get &amp; Put Command</vt:lpstr>
      <vt:lpstr>Scan Command</vt:lpstr>
      <vt:lpstr>Count Command</vt:lpstr>
      <vt:lpstr>For More Shell Commands</vt:lpstr>
      <vt:lpstr>Test Your Understanding</vt:lpstr>
      <vt:lpstr>HBase Java Client API</vt:lpstr>
      <vt:lpstr>HBase Java Client API</vt:lpstr>
      <vt:lpstr>Types of Access</vt:lpstr>
      <vt:lpstr>Create HBase Table</vt:lpstr>
      <vt:lpstr>Gets</vt:lpstr>
      <vt:lpstr>Puts</vt:lpstr>
      <vt:lpstr>Scans</vt:lpstr>
      <vt:lpstr>Drop Table</vt:lpstr>
      <vt:lpstr>Filters</vt:lpstr>
      <vt:lpstr>Filter Usage</vt:lpstr>
      <vt:lpstr>Create/Initialize an Instance of a Filter</vt:lpstr>
      <vt:lpstr>Single Column Value Filter Example</vt:lpstr>
      <vt:lpstr>Single Column Value Filter Example</vt:lpstr>
      <vt:lpstr>Exercise 1 </vt:lpstr>
      <vt:lpstr>Exercise 2</vt:lpstr>
      <vt:lpstr>Test Your Understanding</vt:lpstr>
      <vt:lpstr>Summary</vt:lpstr>
      <vt:lpstr>PowerPoint Presentation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Content_Development_Template_Practitioner</dc:title>
  <dc:creator>AssetDevelopmentTeam@cognizant.com</dc:creator>
  <cp:lastModifiedBy>V, Sri devi (Cognizant)</cp:lastModifiedBy>
  <cp:revision>263</cp:revision>
  <dcterms:created xsi:type="dcterms:W3CDTF">2011-06-15T11:24:59Z</dcterms:created>
  <dcterms:modified xsi:type="dcterms:W3CDTF">2015-10-06T11:12:29Z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0x0101003CA4BBA70732834387F4513C63EE2D4A</vt:lpwstr>
  </property>
  <property fmtid="{D5CDD505-2E9C-101B-9397-08002B2CF9AE}" pid="3" name="_dlc_DocIdItemGuid">
    <vt:lpwstr>43019030-7708-4311-a615-6beee5c4ef5d</vt:lpwstr>
  </property>
</Properties>
</file>