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4"/>
  </p:notesMasterIdLst>
  <p:sldIdLst>
    <p:sldId id="257" r:id="rId6"/>
    <p:sldId id="261" r:id="rId7"/>
    <p:sldId id="262" r:id="rId8"/>
    <p:sldId id="258" r:id="rId9"/>
    <p:sldId id="263" r:id="rId10"/>
    <p:sldId id="264" r:id="rId11"/>
    <p:sldId id="265" r:id="rId12"/>
    <p:sldId id="386" r:id="rId13"/>
    <p:sldId id="382" r:id="rId14"/>
    <p:sldId id="266" r:id="rId15"/>
    <p:sldId id="282" r:id="rId16"/>
    <p:sldId id="288" r:id="rId17"/>
    <p:sldId id="283" r:id="rId18"/>
    <p:sldId id="287" r:id="rId19"/>
    <p:sldId id="383" r:id="rId20"/>
    <p:sldId id="286" r:id="rId21"/>
    <p:sldId id="285" r:id="rId22"/>
    <p:sldId id="284" r:id="rId23"/>
    <p:sldId id="289" r:id="rId24"/>
    <p:sldId id="290" r:id="rId25"/>
    <p:sldId id="292" r:id="rId26"/>
    <p:sldId id="291" r:id="rId27"/>
    <p:sldId id="293" r:id="rId28"/>
    <p:sldId id="296" r:id="rId29"/>
    <p:sldId id="381" r:id="rId30"/>
    <p:sldId id="379" r:id="rId31"/>
    <p:sldId id="380" r:id="rId32"/>
    <p:sldId id="388" r:id="rId33"/>
    <p:sldId id="297" r:id="rId34"/>
    <p:sldId id="390" r:id="rId35"/>
    <p:sldId id="298" r:id="rId36"/>
    <p:sldId id="389" r:id="rId37"/>
    <p:sldId id="300" r:id="rId38"/>
    <p:sldId id="301" r:id="rId39"/>
    <p:sldId id="302" r:id="rId40"/>
    <p:sldId id="305" r:id="rId41"/>
    <p:sldId id="306" r:id="rId42"/>
    <p:sldId id="307" r:id="rId43"/>
    <p:sldId id="308" r:id="rId44"/>
    <p:sldId id="303" r:id="rId45"/>
    <p:sldId id="304" r:id="rId46"/>
    <p:sldId id="310" r:id="rId47"/>
    <p:sldId id="311" r:id="rId48"/>
    <p:sldId id="312" r:id="rId49"/>
    <p:sldId id="313" r:id="rId50"/>
    <p:sldId id="314" r:id="rId51"/>
    <p:sldId id="315" r:id="rId52"/>
    <p:sldId id="316" r:id="rId53"/>
    <p:sldId id="317" r:id="rId54"/>
    <p:sldId id="309" r:id="rId55"/>
    <p:sldId id="319" r:id="rId56"/>
    <p:sldId id="320" r:id="rId57"/>
    <p:sldId id="321" r:id="rId58"/>
    <p:sldId id="322" r:id="rId59"/>
    <p:sldId id="280" r:id="rId60"/>
    <p:sldId id="276" r:id="rId61"/>
    <p:sldId id="277" r:id="rId62"/>
    <p:sldId id="39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ZN2OXgujfE9Q61eSXU/3zw==" hashData="rJc9Z4Hnz4BrkPDJhRQmdqgHjVMCXWyeSJ0u/7r7Adw+J3ZtHisBkhwi3DjUoiY82PmNuuQJ8PJgQjqHqykba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491" autoAdjust="0"/>
  </p:normalViewPr>
  <p:slideViewPr>
    <p:cSldViewPr>
      <p:cViewPr varScale="1">
        <p:scale>
          <a:sx n="70" d="100"/>
          <a:sy n="70" d="100"/>
        </p:scale>
        <p:origin x="136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160175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283457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bradhedlund.s3.amazonaws.com/2011/hadoop-network-intro/Client-Read-from-HDFS.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bradhedlund.s3.amazonaws.com/2011/hadoop-network-intro/HDFS-Pipleline-Write-Success.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bradhedlund.s3.amazonaws.com/2011/hadoop-network-intro/Client-Writes-Span-Cluster.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bradhedlund.s3.amazonaws.com/2011/hadoop-network-intro/Multi-bock-Replication-Pipeline.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bradhedlund.s3.amazonaws.com/2011/hadoop-network-intro/Hadoop-Cluster.P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master:5007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Big Data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Hadoop Basics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buNone/>
              <a:tabLst>
                <a:tab pos="1022350" algn="l"/>
              </a:tabLst>
              <a:defRPr/>
            </a:pPr>
            <a:r>
              <a:rPr lang="en-US" altLang="zh-TW" sz="1800" dirty="0" smtClean="0"/>
              <a:t>2003.2 First </a:t>
            </a:r>
            <a:r>
              <a:rPr lang="en-US" altLang="zh-TW" sz="1800" dirty="0"/>
              <a:t>MapReduce library written at Google</a:t>
            </a:r>
          </a:p>
          <a:p>
            <a:pPr marL="228600" lvl="0" indent="-228600">
              <a:lnSpc>
                <a:spcPct val="90000"/>
              </a:lnSpc>
              <a:buClr>
                <a:srgbClr val="6DB33F"/>
              </a:buClr>
              <a:buNone/>
              <a:tabLst>
                <a:tab pos="1022350" algn="l"/>
              </a:tabLst>
              <a:defRPr/>
            </a:pPr>
            <a:r>
              <a:rPr lang="en-US" altLang="zh-TW" sz="1800" dirty="0" smtClean="0"/>
              <a:t>2003.10 Google </a:t>
            </a:r>
            <a:r>
              <a:rPr lang="en-US" altLang="zh-TW" sz="1800" dirty="0"/>
              <a:t>File System paper published</a:t>
            </a:r>
          </a:p>
          <a:p>
            <a:pPr marL="228600" lvl="0" indent="-228600">
              <a:lnSpc>
                <a:spcPct val="90000"/>
              </a:lnSpc>
              <a:buClr>
                <a:srgbClr val="6DB33F"/>
              </a:buClr>
              <a:buNone/>
              <a:tabLst>
                <a:tab pos="1022350" algn="l"/>
              </a:tabLst>
              <a:defRPr/>
            </a:pPr>
            <a:r>
              <a:rPr lang="en-US" altLang="zh-TW" sz="1800" dirty="0" smtClean="0"/>
              <a:t>2004.12 Google </a:t>
            </a:r>
            <a:r>
              <a:rPr lang="en-US" altLang="zh-TW" sz="1800" dirty="0"/>
              <a:t>MapReduce paper published</a:t>
            </a:r>
          </a:p>
          <a:p>
            <a:pPr marL="228600" lvl="0" indent="-228600">
              <a:lnSpc>
                <a:spcPct val="90000"/>
              </a:lnSpc>
              <a:buClr>
                <a:srgbClr val="6DB33F"/>
              </a:buClr>
              <a:buNone/>
              <a:tabLst>
                <a:tab pos="1022350" algn="l"/>
              </a:tabLst>
              <a:defRPr/>
            </a:pPr>
            <a:r>
              <a:rPr lang="en-US" altLang="zh-TW" sz="1800" dirty="0" smtClean="0"/>
              <a:t>2005.7 Doug </a:t>
            </a:r>
            <a:r>
              <a:rPr lang="en-US" altLang="zh-TW" sz="1800" dirty="0"/>
              <a:t>Cutting reports that Nutch now use new MapReduce implementation</a:t>
            </a:r>
          </a:p>
          <a:p>
            <a:pPr marL="228600" lvl="0" indent="-228600">
              <a:lnSpc>
                <a:spcPct val="90000"/>
              </a:lnSpc>
              <a:buClr>
                <a:srgbClr val="6DB33F"/>
              </a:buClr>
              <a:buNone/>
              <a:tabLst>
                <a:tab pos="1022350" algn="l"/>
              </a:tabLst>
              <a:defRPr/>
            </a:pPr>
            <a:r>
              <a:rPr lang="en-US" altLang="zh-TW" sz="1800" dirty="0" smtClean="0"/>
              <a:t>2006.2 Hadoop </a:t>
            </a:r>
            <a:r>
              <a:rPr lang="en-US" altLang="zh-TW" sz="1800" dirty="0"/>
              <a:t>code moves out of Nutch into new Lucene sub-project</a:t>
            </a:r>
          </a:p>
          <a:p>
            <a:pPr marL="228600" lvl="0" indent="-228600">
              <a:lnSpc>
                <a:spcPct val="90000"/>
              </a:lnSpc>
              <a:buClr>
                <a:srgbClr val="6DB33F"/>
              </a:buClr>
              <a:buNone/>
              <a:tabLst>
                <a:tab pos="1022350" algn="l"/>
              </a:tabLst>
              <a:defRPr/>
            </a:pPr>
            <a:r>
              <a:rPr lang="en-US" altLang="zh-TW" sz="1800" dirty="0" smtClean="0"/>
              <a:t>2006.11 Google </a:t>
            </a:r>
            <a:r>
              <a:rPr lang="en-US" altLang="zh-TW" sz="1800" dirty="0"/>
              <a:t>Bigtable paper published</a:t>
            </a:r>
          </a:p>
          <a:p>
            <a:pPr marL="0" lvl="0" indent="0">
              <a:buClr>
                <a:srgbClr val="6DB33F"/>
              </a:buClr>
              <a:buNone/>
              <a:tabLst>
                <a:tab pos="1022350" algn="l"/>
              </a:tabLst>
              <a:defRPr/>
            </a:pPr>
            <a:r>
              <a:rPr lang="en-US" altLang="zh-TW" sz="1800" dirty="0" smtClean="0"/>
              <a:t>2007.2 First </a:t>
            </a:r>
            <a:r>
              <a:rPr lang="en-US" altLang="zh-TW" sz="1800" dirty="0"/>
              <a:t>HBase code drop from Mike Cafarella</a:t>
            </a:r>
          </a:p>
          <a:p>
            <a:pPr marL="0" lvl="0" indent="0">
              <a:buClr>
                <a:srgbClr val="6DB33F"/>
              </a:buClr>
              <a:buNone/>
              <a:tabLst>
                <a:tab pos="1022350" algn="l"/>
              </a:tabLst>
              <a:defRPr/>
            </a:pPr>
            <a:r>
              <a:rPr lang="en-US" altLang="zh-TW" sz="1800" dirty="0" smtClean="0"/>
              <a:t>2007.4 Yahoo</a:t>
            </a:r>
            <a:r>
              <a:rPr lang="en-US" altLang="zh-TW" sz="1800" dirty="0"/>
              <a:t>! Running Hadoop on 1000-node cluster</a:t>
            </a:r>
          </a:p>
          <a:p>
            <a:pPr marL="0" lvl="0" indent="0">
              <a:buClr>
                <a:srgbClr val="6DB33F"/>
              </a:buClr>
              <a:buNone/>
              <a:tabLst>
                <a:tab pos="1022350" algn="l"/>
              </a:tabLst>
              <a:defRPr/>
            </a:pPr>
            <a:r>
              <a:rPr lang="en-US" altLang="zh-TW" sz="1800" dirty="0" smtClean="0"/>
              <a:t>2008.1 Hadoop </a:t>
            </a:r>
            <a:r>
              <a:rPr lang="en-US" altLang="zh-TW" sz="1800" dirty="0"/>
              <a:t>made an Apache Top Level Project</a:t>
            </a:r>
          </a:p>
          <a:p>
            <a:endParaRPr dirty="0" smtClean="0"/>
          </a:p>
        </p:txBody>
      </p:sp>
      <p:sp>
        <p:nvSpPr>
          <p:cNvPr id="3" name="Title 2"/>
          <p:cNvSpPr>
            <a:spLocks noGrp="1"/>
          </p:cNvSpPr>
          <p:nvPr>
            <p:ph type="title"/>
          </p:nvPr>
        </p:nvSpPr>
        <p:spPr/>
        <p:txBody>
          <a:bodyPr/>
          <a:lstStyle/>
          <a:p>
            <a:r>
              <a:rPr lang="en-US" dirty="0" smtClean="0"/>
              <a:t>History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微軟正黑體" pitchFamily="34" charset="-120"/>
              </a:rPr>
              <a:t>Why Hadoop </a:t>
            </a:r>
            <a:r>
              <a:rPr lang="en-US" dirty="0" smtClean="0">
                <a:ea typeface="微軟正黑體" pitchFamily="34" charset="-120"/>
              </a:rPr>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2" name="Content Placeholder 1"/>
          <p:cNvSpPr>
            <a:spLocks noGrp="1"/>
          </p:cNvSpPr>
          <p:nvPr>
            <p:ph idx="1"/>
          </p:nvPr>
        </p:nvSpPr>
        <p:spPr/>
        <p:txBody>
          <a:bodyPr/>
          <a:lstStyle/>
          <a:p>
            <a:r>
              <a:rPr lang="en-US" sz="1800" b="1" dirty="0"/>
              <a:t>Store anything</a:t>
            </a:r>
            <a:r>
              <a:rPr lang="en-US" sz="1800" dirty="0"/>
              <a:t>. Hadoop stores data in its native format, exactly as it arrives at the cluster. Translating data on arrival so that it fits into a fixed data warehouse schema destroys information. Because Hadoop stores data without forcing that transformation, no information is lost. Downstream analyses run with no loss of fidelity. Of course it is always possible to digest, analyze and transform data, but Hadoop allows the data analyst to choose how and when to do that.</a:t>
            </a:r>
          </a:p>
          <a:p>
            <a:endParaRPr lang="en-US" sz="1800" dirty="0"/>
          </a:p>
          <a:p>
            <a:r>
              <a:rPr lang="en-US" sz="1800" b="1" dirty="0" smtClean="0"/>
              <a:t>Control </a:t>
            </a:r>
            <a:r>
              <a:rPr lang="en-US" sz="1800" b="1" dirty="0"/>
              <a:t>costs</a:t>
            </a:r>
            <a:r>
              <a:rPr lang="en-US" sz="1800" dirty="0"/>
              <a:t>. Hadoop is open source software that runs on commodity hardware. That combination means that the cost per terabyte, for both storage and processing, is much lower than on older proprietary systems. As storage and analytic requirements evolve, a Hadoop installation can, too. Adding or removing storage capacity is simple. You can dedicate new hardware to a cluster incrementally, as required, and can retire nodes from one easily, too. As new analytic techniques are developed, they are easy to apply to new and existing data with MapReduce.</a:t>
            </a:r>
          </a:p>
          <a:p>
            <a:pPr marL="0" indent="0">
              <a:buNone/>
            </a:pPr>
            <a:endParaRPr lang="en-US" sz="1800" dirty="0"/>
          </a:p>
        </p:txBody>
      </p:sp>
    </p:spTree>
    <p:extLst>
      <p:ext uri="{BB962C8B-B14F-4D97-AF65-F5344CB8AC3E}">
        <p14:creationId xmlns:p14="http://schemas.microsoft.com/office/powerpoint/2010/main" val="119733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a:p>
          <a:p>
            <a:r>
              <a:rPr lang="en-US" sz="1800" b="1" dirty="0"/>
              <a:t>Proven at scale</a:t>
            </a:r>
            <a:r>
              <a:rPr lang="en-US" sz="1800" dirty="0"/>
              <a:t>. You may not have petabytes of data that you need to analyze today. Nevertheless, you can deploy Hadoop with confidence because companies like Facebook, Yahoo! and others run very large Hadoop instances managing enormous amounts of data. When you adopt a platform for data management and analysis, you are making a commitment that you will have to live with for years. The success of the</a:t>
            </a:r>
          </a:p>
          <a:p>
            <a:pPr marL="0" indent="0">
              <a:buNone/>
            </a:pPr>
            <a:r>
              <a:rPr lang="en-US" sz="1800" dirty="0"/>
              <a:t>      biggest Web companies in the world demonstrates that Hadoop can grow as your       </a:t>
            </a:r>
          </a:p>
          <a:p>
            <a:pPr marL="0" indent="0">
              <a:buNone/>
            </a:pPr>
            <a:r>
              <a:rPr lang="en-US" sz="1800" dirty="0"/>
              <a:t>      business does.</a:t>
            </a:r>
          </a:p>
          <a:p>
            <a:endParaRPr lang="en-US" dirty="0"/>
          </a:p>
        </p:txBody>
      </p:sp>
      <p:sp>
        <p:nvSpPr>
          <p:cNvPr id="3" name="Title 2"/>
          <p:cNvSpPr>
            <a:spLocks noGrp="1"/>
          </p:cNvSpPr>
          <p:nvPr>
            <p:ph type="title"/>
          </p:nvPr>
        </p:nvSpPr>
        <p:spPr/>
        <p:txBody>
          <a:bodyPr/>
          <a:lstStyle/>
          <a:p>
            <a:r>
              <a:rPr lang="en-US" dirty="0" smtClean="0"/>
              <a:t>Why Hadoop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706035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微軟正黑體" pitchFamily="34" charset="-120"/>
              </a:rPr>
              <a:t>Characteristics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2" name="Content Placeholder 1"/>
          <p:cNvSpPr>
            <a:spLocks noGrp="1"/>
          </p:cNvSpPr>
          <p:nvPr>
            <p:ph idx="1"/>
          </p:nvPr>
        </p:nvSpPr>
        <p:spPr/>
        <p:txBody>
          <a:bodyPr/>
          <a:lstStyle/>
          <a:p>
            <a:pPr marL="228600" lvl="0" indent="-228600">
              <a:lnSpc>
                <a:spcPct val="80000"/>
              </a:lnSpc>
              <a:buClr>
                <a:srgbClr val="6DB33F"/>
              </a:buClr>
              <a:buNone/>
              <a:tabLst>
                <a:tab pos="1022350" algn="l"/>
              </a:tabLst>
              <a:defRPr/>
            </a:pPr>
            <a:r>
              <a:rPr lang="en-US" sz="1800" b="1" dirty="0"/>
              <a:t>Very large files </a:t>
            </a:r>
            <a:r>
              <a:rPr lang="en-US" sz="1800" dirty="0"/>
              <a:t>- files that are hundreds of megabytes, gigabytes,or terabytes in size.</a:t>
            </a:r>
          </a:p>
          <a:p>
            <a:pPr marL="228600" lvl="0" indent="-228600">
              <a:lnSpc>
                <a:spcPct val="80000"/>
              </a:lnSpc>
              <a:buClr>
                <a:srgbClr val="6DB33F"/>
              </a:buClr>
              <a:buNone/>
              <a:tabLst>
                <a:tab pos="1022350" algn="l"/>
              </a:tabLst>
              <a:defRPr/>
            </a:pPr>
            <a:endParaRPr lang="en-US" sz="1800" dirty="0"/>
          </a:p>
          <a:p>
            <a:pPr marL="228600" lvl="0" indent="-228600">
              <a:lnSpc>
                <a:spcPct val="80000"/>
              </a:lnSpc>
              <a:buClr>
                <a:srgbClr val="6DB33F"/>
              </a:buClr>
              <a:buNone/>
              <a:tabLst>
                <a:tab pos="1022350" algn="l"/>
              </a:tabLst>
              <a:defRPr/>
            </a:pPr>
            <a:r>
              <a:rPr lang="en-US" sz="1800" b="1" dirty="0"/>
              <a:t>Streaming data access </a:t>
            </a:r>
            <a:r>
              <a:rPr lang="en-US" sz="1800" dirty="0"/>
              <a:t>- HDFS is built around the idea that the most efficient data processing pattern is a write-once, read-many-times pattern,time to read the whole dataset is more important than the latency in reading the first record</a:t>
            </a:r>
          </a:p>
          <a:p>
            <a:pPr marL="228600" lvl="0" indent="-228600">
              <a:lnSpc>
                <a:spcPct val="80000"/>
              </a:lnSpc>
              <a:buClr>
                <a:srgbClr val="6DB33F"/>
              </a:buClr>
              <a:buNone/>
              <a:tabLst>
                <a:tab pos="1022350" algn="l"/>
              </a:tabLst>
              <a:defRPr/>
            </a:pPr>
            <a:endParaRPr lang="en-US" sz="1800" dirty="0"/>
          </a:p>
          <a:p>
            <a:pPr marL="228600" lvl="0" indent="-228600">
              <a:lnSpc>
                <a:spcPct val="80000"/>
              </a:lnSpc>
              <a:buClr>
                <a:srgbClr val="6DB33F"/>
              </a:buClr>
              <a:buNone/>
              <a:tabLst>
                <a:tab pos="1022350" algn="l"/>
              </a:tabLst>
              <a:defRPr/>
            </a:pPr>
            <a:r>
              <a:rPr lang="en-US" sz="1800" b="1" dirty="0"/>
              <a:t>Commodity hardware </a:t>
            </a:r>
            <a:r>
              <a:rPr lang="en-US" sz="1800" dirty="0"/>
              <a:t>- Hadoop doesn’t require expensive, highly reliable hardware to run on. It’s designed to run on clusters of commodity hardware (commonly available hardware </a:t>
            </a:r>
            <a:r>
              <a:rPr lang="en-US" sz="1800" dirty="0" smtClean="0"/>
              <a:t>available from </a:t>
            </a:r>
            <a:r>
              <a:rPr lang="en-US" sz="1800" dirty="0"/>
              <a:t>multiple vendors)</a:t>
            </a:r>
          </a:p>
          <a:p>
            <a:endParaRPr lang="en-US" dirty="0"/>
          </a:p>
        </p:txBody>
      </p:sp>
    </p:spTree>
    <p:extLst>
      <p:ext uri="{BB962C8B-B14F-4D97-AF65-F5344CB8AC3E}">
        <p14:creationId xmlns:p14="http://schemas.microsoft.com/office/powerpoint/2010/main" val="3309317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a typeface="微軟正黑體" pitchFamily="34" charset="-120"/>
              </a:rPr>
              <a:t>HDFS Components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2" name="Content Placeholder 1"/>
          <p:cNvSpPr>
            <a:spLocks noGrp="1"/>
          </p:cNvSpPr>
          <p:nvPr>
            <p:ph idx="1"/>
          </p:nvPr>
        </p:nvSpPr>
        <p:spPr/>
        <p:txBody>
          <a:bodyPr/>
          <a:lstStyle/>
          <a:p>
            <a:pPr marL="228600" lvl="0" indent="-228600">
              <a:buClr>
                <a:srgbClr val="6DB33F"/>
              </a:buClr>
              <a:buNone/>
              <a:tabLst>
                <a:tab pos="1022350" algn="l"/>
              </a:tabLst>
              <a:defRPr/>
            </a:pPr>
            <a:r>
              <a:rPr lang="en-US" sz="1800" dirty="0"/>
              <a:t>A HDFS cluster has two types of node operating in a master-worker pattern:</a:t>
            </a:r>
          </a:p>
          <a:p>
            <a:pPr marL="571500" lvl="1" indent="-228600">
              <a:buClr>
                <a:schemeClr val="bg2"/>
              </a:buClr>
              <a:buFont typeface="Wingdings" charset="2"/>
              <a:buChar char="§"/>
              <a:tabLst>
                <a:tab pos="1022350" algn="l"/>
              </a:tabLst>
              <a:defRPr/>
            </a:pPr>
            <a:r>
              <a:rPr lang="en-US" sz="1800" dirty="0"/>
              <a:t> namenode (the master) </a:t>
            </a:r>
          </a:p>
          <a:p>
            <a:pPr marL="571500" lvl="1" indent="-228600">
              <a:buClr>
                <a:schemeClr val="bg2"/>
              </a:buClr>
              <a:buFont typeface="Wingdings" charset="2"/>
              <a:buChar char="§"/>
              <a:tabLst>
                <a:tab pos="1022350" algn="l"/>
              </a:tabLst>
              <a:defRPr/>
            </a:pPr>
            <a:r>
              <a:rPr lang="en-US" sz="1800" dirty="0"/>
              <a:t> number of datanodes (workers)</a:t>
            </a:r>
          </a:p>
          <a:p>
            <a:pPr marL="571500" lvl="1" indent="-228600">
              <a:buClr>
                <a:schemeClr val="bg2"/>
              </a:buClr>
              <a:buFont typeface="Wingdings" charset="2"/>
              <a:buChar char="§"/>
              <a:tabLst>
                <a:tab pos="1022350" algn="l"/>
              </a:tabLst>
              <a:defRPr/>
            </a:pPr>
            <a:endParaRPr lang="en-US" sz="1800"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0"/>
            <a:ext cx="22002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758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HDFS Architecture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10242" name="Picture 2" descr="http://simranjindal.files.wordpress.com/2011/10/bigdata_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696200" cy="438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710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a typeface="微軟正黑體" pitchFamily="34" charset="-120"/>
              </a:rPr>
              <a:t>Blocks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2" name="Content Placeholder 1"/>
          <p:cNvSpPr>
            <a:spLocks noGrp="1"/>
          </p:cNvSpPr>
          <p:nvPr>
            <p:ph idx="1"/>
          </p:nvPr>
        </p:nvSpPr>
        <p:spPr/>
        <p:txBody>
          <a:bodyPr/>
          <a:lstStyle/>
          <a:p>
            <a:pPr marL="228600" lvl="0" indent="-228600">
              <a:buClr>
                <a:srgbClr val="6DB33F"/>
              </a:buClr>
              <a:tabLst>
                <a:tab pos="1022350" algn="l"/>
              </a:tabLst>
              <a:defRPr/>
            </a:pPr>
            <a:r>
              <a:rPr lang="en-US" sz="1800" dirty="0"/>
              <a:t>Files in HDFS are broken into block-sized chunks, which are stored as independent units.</a:t>
            </a:r>
          </a:p>
          <a:p>
            <a:pPr marL="228600" lvl="0" indent="-228600">
              <a:buClr>
                <a:srgbClr val="6DB33F"/>
              </a:buClr>
              <a:tabLst>
                <a:tab pos="1022350" algn="l"/>
              </a:tabLst>
              <a:defRPr/>
            </a:pPr>
            <a:endParaRPr lang="en-US" sz="1800" dirty="0"/>
          </a:p>
          <a:p>
            <a:pPr marL="228600" lvl="0" indent="-228600">
              <a:buClr>
                <a:srgbClr val="6DB33F"/>
              </a:buClr>
              <a:tabLst>
                <a:tab pos="1022350" algn="l"/>
              </a:tabLst>
              <a:defRPr/>
            </a:pPr>
            <a:r>
              <a:rPr lang="en-US" sz="1800" dirty="0"/>
              <a:t>Default is </a:t>
            </a:r>
            <a:r>
              <a:rPr lang="en-US" sz="1800" dirty="0" smtClean="0"/>
              <a:t>64mb (Hadoop 1.0) and 128mb (Hadoop 2.0)</a:t>
            </a:r>
            <a:endParaRPr lang="en-US" sz="1800" dirty="0"/>
          </a:p>
          <a:p>
            <a:pPr marL="228600" lvl="0" indent="-228600">
              <a:buClr>
                <a:srgbClr val="6DB33F"/>
              </a:buClr>
              <a:tabLst>
                <a:tab pos="1022350" algn="l"/>
              </a:tabLst>
              <a:defRPr/>
            </a:pPr>
            <a:endParaRPr lang="en-US" sz="1800" dirty="0"/>
          </a:p>
          <a:p>
            <a:pPr marL="228600" lvl="0" indent="-228600">
              <a:buClr>
                <a:srgbClr val="6DB33F"/>
              </a:buClr>
              <a:tabLst>
                <a:tab pos="1022350" algn="l"/>
              </a:tabLst>
              <a:defRPr/>
            </a:pPr>
            <a:r>
              <a:rPr lang="en-US" sz="1800" dirty="0"/>
              <a:t>Blocks are replicated to different data nodes depending on the value of replication factor.</a:t>
            </a:r>
          </a:p>
          <a:p>
            <a:pPr marL="228600" lvl="0" indent="-228600">
              <a:buClr>
                <a:srgbClr val="6DB33F"/>
              </a:buClr>
              <a:tabLst>
                <a:tab pos="1022350" algn="l"/>
              </a:tabLst>
              <a:defRPr/>
            </a:pPr>
            <a:endParaRPr lang="en-US" sz="1800" dirty="0"/>
          </a:p>
          <a:p>
            <a:pPr marL="228600" lvl="0" indent="-228600">
              <a:buClr>
                <a:srgbClr val="6DB33F"/>
              </a:buClr>
              <a:tabLst>
                <a:tab pos="1022350" algn="l"/>
              </a:tabLst>
              <a:defRPr/>
            </a:pPr>
            <a:r>
              <a:rPr lang="en-US" altLang="zh-TW" sz="1800" dirty="0"/>
              <a:t>Block placement algorithm is rack-aware</a:t>
            </a:r>
          </a:p>
          <a:p>
            <a:endParaRPr lang="en-US" sz="1800" dirty="0"/>
          </a:p>
        </p:txBody>
      </p:sp>
    </p:spTree>
    <p:extLst>
      <p:ext uri="{BB962C8B-B14F-4D97-AF65-F5344CB8AC3E}">
        <p14:creationId xmlns:p14="http://schemas.microsoft.com/office/powerpoint/2010/main" val="1633444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a typeface="微軟正黑體" pitchFamily="34" charset="-120"/>
              </a:rPr>
              <a:t>Replication Factor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2" name="Content Placeholder 1"/>
          <p:cNvSpPr>
            <a:spLocks noGrp="1"/>
          </p:cNvSpPr>
          <p:nvPr>
            <p:ph idx="1"/>
          </p:nvPr>
        </p:nvSpPr>
        <p:spPr/>
        <p:txBody>
          <a:bodyPr/>
          <a:lstStyle/>
          <a:p>
            <a:pPr marL="228600" lvl="0" indent="-228600">
              <a:buClr>
                <a:srgbClr val="6DB33F"/>
              </a:buClr>
              <a:tabLst>
                <a:tab pos="1022350" algn="l"/>
              </a:tabLst>
              <a:defRPr/>
            </a:pPr>
            <a:r>
              <a:rPr lang="en-US" altLang="zh-TW" sz="1800" dirty="0"/>
              <a:t>Default is 3x replication. </a:t>
            </a:r>
          </a:p>
          <a:p>
            <a:pPr marL="228600" lvl="0" indent="-228600">
              <a:buClr>
                <a:srgbClr val="6DB33F"/>
              </a:buClr>
              <a:tabLst>
                <a:tab pos="1022350" algn="l"/>
              </a:tabLst>
              <a:defRPr/>
            </a:pPr>
            <a:r>
              <a:rPr lang="en-US" altLang="zh-TW" sz="1800" dirty="0" smtClean="0"/>
              <a:t>The </a:t>
            </a:r>
            <a:r>
              <a:rPr lang="en-US" altLang="zh-TW" sz="1800" dirty="0"/>
              <a:t>block size and replication factor are configured per file.</a:t>
            </a:r>
          </a:p>
          <a:p>
            <a:pPr marL="228600" lvl="0" indent="-228600">
              <a:buClr>
                <a:srgbClr val="6DB33F"/>
              </a:buClr>
              <a:buNone/>
              <a:tabLst>
                <a:tab pos="1022350" algn="l"/>
              </a:tabLst>
              <a:defRPr/>
            </a:pPr>
            <a:endParaRPr lang="en-US" altLang="zh-TW" sz="4400" kern="0" dirty="0">
              <a:ea typeface="ＭＳ Ｐゴシック" charset="-128"/>
              <a:cs typeface="ＭＳ Ｐゴシック" charset="-128"/>
            </a:endParaRPr>
          </a:p>
        </p:txBody>
      </p:sp>
      <p:pic>
        <p:nvPicPr>
          <p:cNvPr id="5" name="Picture 3" descr="Picture 2.png"/>
          <p:cNvPicPr>
            <a:picLocks noChangeAspect="1"/>
          </p:cNvPicPr>
          <p:nvPr/>
        </p:nvPicPr>
        <p:blipFill>
          <a:blip r:embed="rId2"/>
          <a:srcRect/>
          <a:stretch>
            <a:fillRect/>
          </a:stretch>
        </p:blipFill>
        <p:spPr bwMode="auto">
          <a:xfrm>
            <a:off x="1219200" y="3048000"/>
            <a:ext cx="5967412" cy="3207791"/>
          </a:xfrm>
          <a:prstGeom prst="rect">
            <a:avLst/>
          </a:prstGeom>
          <a:noFill/>
          <a:ln w="9525">
            <a:noFill/>
            <a:miter lim="800000"/>
            <a:headEnd/>
            <a:tailEnd/>
          </a:ln>
        </p:spPr>
      </p:pic>
    </p:spTree>
    <p:extLst>
      <p:ext uri="{BB962C8B-B14F-4D97-AF65-F5344CB8AC3E}">
        <p14:creationId xmlns:p14="http://schemas.microsoft.com/office/powerpoint/2010/main" val="570509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a typeface="微軟正黑體" pitchFamily="34" charset="-120"/>
              </a:rPr>
              <a:t>Namenode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2" name="Content Placeholder 1"/>
          <p:cNvSpPr>
            <a:spLocks noGrp="1"/>
          </p:cNvSpPr>
          <p:nvPr>
            <p:ph idx="1"/>
          </p:nvPr>
        </p:nvSpPr>
        <p:spPr>
          <a:xfrm>
            <a:off x="228600" y="1609725"/>
            <a:ext cx="5029200" cy="4946650"/>
          </a:xfrm>
        </p:spPr>
        <p:txBody>
          <a:bodyPr/>
          <a:lstStyle/>
          <a:p>
            <a:pPr marL="228600" lvl="0" indent="-228600">
              <a:lnSpc>
                <a:spcPct val="80000"/>
              </a:lnSpc>
              <a:buClr>
                <a:srgbClr val="6DB33F"/>
              </a:buClr>
              <a:tabLst>
                <a:tab pos="1022350" algn="l"/>
              </a:tabLst>
              <a:defRPr/>
            </a:pPr>
            <a:r>
              <a:rPr lang="en-US" altLang="zh-TW" sz="1800" dirty="0"/>
              <a:t>Manages File System Namespace</a:t>
            </a:r>
          </a:p>
          <a:p>
            <a:pPr marL="571500" lvl="1" indent="-228600">
              <a:lnSpc>
                <a:spcPct val="80000"/>
              </a:lnSpc>
              <a:buClr>
                <a:schemeClr val="bg2"/>
              </a:buClr>
              <a:buFont typeface="Wingdings" charset="2"/>
              <a:buChar char="§"/>
              <a:tabLst>
                <a:tab pos="1022350" algn="l"/>
              </a:tabLst>
              <a:defRPr/>
            </a:pPr>
            <a:r>
              <a:rPr lang="en-US" altLang="zh-TW" sz="1800" dirty="0"/>
              <a:t>Maps a file name to a set of blocks </a:t>
            </a:r>
          </a:p>
          <a:p>
            <a:pPr marL="571500" lvl="1" indent="-228600">
              <a:lnSpc>
                <a:spcPct val="80000"/>
              </a:lnSpc>
              <a:buClr>
                <a:schemeClr val="bg2"/>
              </a:buClr>
              <a:buFont typeface="Wingdings" charset="2"/>
              <a:buChar char="§"/>
              <a:tabLst>
                <a:tab pos="1022350" algn="l"/>
              </a:tabLst>
              <a:defRPr/>
            </a:pPr>
            <a:r>
              <a:rPr lang="en-US" altLang="zh-TW" sz="1800" dirty="0"/>
              <a:t>Maps a block to the DataNodes where it resides</a:t>
            </a:r>
          </a:p>
          <a:p>
            <a:pPr marL="571500" lvl="1" indent="-228600">
              <a:lnSpc>
                <a:spcPct val="80000"/>
              </a:lnSpc>
              <a:buClr>
                <a:schemeClr val="bg2"/>
              </a:buClr>
              <a:tabLst>
                <a:tab pos="1022350" algn="l"/>
              </a:tabLst>
              <a:defRPr/>
            </a:pPr>
            <a:endParaRPr lang="en-US" altLang="zh-TW" sz="1800" dirty="0"/>
          </a:p>
          <a:p>
            <a:pPr marL="228600" lvl="0" indent="-228600">
              <a:lnSpc>
                <a:spcPct val="80000"/>
              </a:lnSpc>
              <a:buClr>
                <a:srgbClr val="6DB33F"/>
              </a:buClr>
              <a:tabLst>
                <a:tab pos="1022350" algn="l"/>
              </a:tabLst>
              <a:defRPr/>
            </a:pPr>
            <a:r>
              <a:rPr lang="en-US" altLang="zh-TW" sz="1800" dirty="0"/>
              <a:t>Cluster Configuration Management </a:t>
            </a:r>
          </a:p>
          <a:p>
            <a:pPr marL="228600" lvl="0" indent="-228600">
              <a:lnSpc>
                <a:spcPct val="80000"/>
              </a:lnSpc>
              <a:buClr>
                <a:srgbClr val="6DB33F"/>
              </a:buClr>
              <a:tabLst>
                <a:tab pos="1022350" algn="l"/>
              </a:tabLst>
              <a:defRPr/>
            </a:pPr>
            <a:endParaRPr lang="en-US" altLang="zh-TW" sz="1800" dirty="0"/>
          </a:p>
          <a:p>
            <a:pPr marL="228600" lvl="0" indent="-228600">
              <a:lnSpc>
                <a:spcPct val="80000"/>
              </a:lnSpc>
              <a:buClr>
                <a:srgbClr val="6DB33F"/>
              </a:buClr>
              <a:tabLst>
                <a:tab pos="1022350" algn="l"/>
              </a:tabLst>
              <a:defRPr/>
            </a:pPr>
            <a:r>
              <a:rPr lang="en-US" altLang="zh-TW" sz="1800" dirty="0"/>
              <a:t>Replication Engine for Blocks</a:t>
            </a:r>
          </a:p>
          <a:p>
            <a:pPr marL="228600" lvl="0" indent="-228600">
              <a:lnSpc>
                <a:spcPct val="80000"/>
              </a:lnSpc>
              <a:buClr>
                <a:srgbClr val="6DB33F"/>
              </a:buClr>
              <a:tabLst>
                <a:tab pos="1022350" algn="l"/>
              </a:tabLst>
              <a:defRPr/>
            </a:pPr>
            <a:endParaRPr lang="en-US" altLang="zh-TW" sz="1800" dirty="0"/>
          </a:p>
          <a:p>
            <a:pPr marL="228600" lvl="0" indent="-228600">
              <a:lnSpc>
                <a:spcPct val="80000"/>
              </a:lnSpc>
              <a:buClr>
                <a:srgbClr val="6DB33F"/>
              </a:buClr>
              <a:tabLst>
                <a:tab pos="1022350" algn="l"/>
              </a:tabLst>
              <a:defRPr/>
            </a:pPr>
            <a:r>
              <a:rPr lang="en-US" altLang="zh-TW" sz="1800" dirty="0"/>
              <a:t>Stores Information in memory</a:t>
            </a:r>
          </a:p>
          <a:p>
            <a:pPr marL="228600" lvl="0" indent="-228600">
              <a:lnSpc>
                <a:spcPct val="80000"/>
              </a:lnSpc>
              <a:buClr>
                <a:srgbClr val="6DB33F"/>
              </a:buClr>
              <a:tabLst>
                <a:tab pos="1022350" algn="l"/>
              </a:tabLst>
              <a:defRPr/>
            </a:pPr>
            <a:endParaRPr lang="en-US" altLang="zh-TW" sz="1800" dirty="0"/>
          </a:p>
          <a:p>
            <a:pPr marL="228600" lvl="0" indent="-228600">
              <a:lnSpc>
                <a:spcPct val="80000"/>
              </a:lnSpc>
              <a:buClr>
                <a:srgbClr val="6DB33F"/>
              </a:buClr>
              <a:tabLst>
                <a:tab pos="1022350" algn="l"/>
              </a:tabLst>
              <a:defRPr/>
            </a:pPr>
            <a:r>
              <a:rPr lang="en-US" altLang="zh-TW" sz="1800" dirty="0"/>
              <a:t>Each entry in the memory requires 150 byte.</a:t>
            </a:r>
          </a:p>
          <a:p>
            <a:pPr marL="228600" lvl="0" indent="-228600">
              <a:lnSpc>
                <a:spcPct val="80000"/>
              </a:lnSpc>
              <a:buClr>
                <a:srgbClr val="6DB33F"/>
              </a:buClr>
              <a:tabLst>
                <a:tab pos="1022350" algn="l"/>
              </a:tabLst>
              <a:defRPr/>
            </a:pPr>
            <a:endParaRPr lang="en-US" altLang="zh-TW" sz="1800" dirty="0"/>
          </a:p>
          <a:p>
            <a:pPr marL="228600" lvl="0" indent="-228600">
              <a:lnSpc>
                <a:spcPct val="80000"/>
              </a:lnSpc>
              <a:buClr>
                <a:srgbClr val="6DB33F"/>
              </a:buClr>
              <a:tabLst>
                <a:tab pos="1022350" algn="l"/>
              </a:tabLst>
              <a:defRPr/>
            </a:pPr>
            <a:r>
              <a:rPr lang="en-US" altLang="zh-TW" sz="1800" dirty="0"/>
              <a:t>This information is stored persistently on the local disk in the form of two files: the namespace image(fsimage) and the edit log.</a:t>
            </a:r>
          </a:p>
          <a:p>
            <a:pPr marL="0" lvl="0" indent="0">
              <a:lnSpc>
                <a:spcPct val="80000"/>
              </a:lnSpc>
              <a:buClr>
                <a:srgbClr val="6DB33F"/>
              </a:buClr>
              <a:buNone/>
              <a:tabLst>
                <a:tab pos="1022350" algn="l"/>
              </a:tabLst>
              <a:defRPr/>
            </a:pPr>
            <a:endParaRPr lang="en-US" kern="0" dirty="0">
              <a:ea typeface="微軟正黑體" pitchFamily="34" charset="-120"/>
              <a:cs typeface="ＭＳ Ｐゴシック" charset="-128"/>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599" y="2369024"/>
            <a:ext cx="454751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380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buNone/>
              <a:tabLst>
                <a:tab pos="1022350" algn="l"/>
              </a:tabLst>
              <a:defRPr/>
            </a:pPr>
            <a:r>
              <a:rPr lang="en-US" altLang="zh-TW" sz="1800" b="1" dirty="0"/>
              <a:t>Meta-data in Memory</a:t>
            </a:r>
          </a:p>
          <a:p>
            <a:pPr marL="228600" lvl="0" indent="-228600">
              <a:lnSpc>
                <a:spcPct val="90000"/>
              </a:lnSpc>
              <a:buClr>
                <a:srgbClr val="6DB33F"/>
              </a:buClr>
              <a:buNone/>
              <a:tabLst>
                <a:tab pos="1022350" algn="l"/>
              </a:tabLst>
              <a:defRPr/>
            </a:pPr>
            <a:endParaRPr lang="en-US" altLang="zh-TW" sz="1800" dirty="0"/>
          </a:p>
          <a:p>
            <a:pPr marL="571500" lvl="1" indent="-228600">
              <a:lnSpc>
                <a:spcPct val="90000"/>
              </a:lnSpc>
              <a:buClr>
                <a:schemeClr val="bg2"/>
              </a:buClr>
              <a:buFont typeface="Wingdings" charset="2"/>
              <a:buChar char="§"/>
              <a:tabLst>
                <a:tab pos="1022350" algn="l"/>
              </a:tabLst>
              <a:defRPr/>
            </a:pPr>
            <a:r>
              <a:rPr lang="en-US" altLang="zh-TW" sz="1800" dirty="0"/>
              <a:t>The entire metadata is in main memory</a:t>
            </a:r>
          </a:p>
          <a:p>
            <a:pPr marL="571500" lvl="1" indent="-228600">
              <a:lnSpc>
                <a:spcPct val="90000"/>
              </a:lnSpc>
              <a:buClr>
                <a:schemeClr val="bg2"/>
              </a:buClr>
              <a:tabLst>
                <a:tab pos="1022350" algn="l"/>
              </a:tabLst>
              <a:defRPr/>
            </a:pPr>
            <a:endParaRPr lang="en-US" altLang="zh-TW" sz="1800" dirty="0"/>
          </a:p>
          <a:p>
            <a:pPr marL="571500" lvl="1" indent="-228600">
              <a:lnSpc>
                <a:spcPct val="90000"/>
              </a:lnSpc>
              <a:buClr>
                <a:schemeClr val="bg2"/>
              </a:buClr>
              <a:buFont typeface="Wingdings" charset="2"/>
              <a:buChar char="§"/>
              <a:tabLst>
                <a:tab pos="1022350" algn="l"/>
              </a:tabLst>
              <a:defRPr/>
            </a:pPr>
            <a:r>
              <a:rPr lang="en-US" altLang="zh-TW" sz="1800" dirty="0"/>
              <a:t>No demand paging of meta-data</a:t>
            </a:r>
          </a:p>
          <a:p>
            <a:pPr marL="571500" lvl="1" indent="-228600">
              <a:lnSpc>
                <a:spcPct val="90000"/>
              </a:lnSpc>
              <a:buClr>
                <a:schemeClr val="bg2"/>
              </a:buClr>
              <a:tabLst>
                <a:tab pos="1022350" algn="l"/>
              </a:tabLst>
              <a:defRPr/>
            </a:pPr>
            <a:endParaRPr lang="en-US" altLang="zh-TW" sz="1800" b="1" dirty="0"/>
          </a:p>
          <a:p>
            <a:pPr marL="228600" lvl="0" indent="-228600">
              <a:lnSpc>
                <a:spcPct val="90000"/>
              </a:lnSpc>
              <a:buClr>
                <a:srgbClr val="6DB33F"/>
              </a:buClr>
              <a:buNone/>
              <a:tabLst>
                <a:tab pos="1022350" algn="l"/>
              </a:tabLst>
              <a:defRPr/>
            </a:pPr>
            <a:r>
              <a:rPr lang="en-US" altLang="zh-TW" sz="1800" b="1" dirty="0"/>
              <a:t>Types of Metadata</a:t>
            </a:r>
          </a:p>
          <a:p>
            <a:pPr marL="228600" lvl="0" indent="-228600">
              <a:lnSpc>
                <a:spcPct val="90000"/>
              </a:lnSpc>
              <a:buClr>
                <a:srgbClr val="6DB33F"/>
              </a:buClr>
              <a:buNone/>
              <a:tabLst>
                <a:tab pos="1022350" algn="l"/>
              </a:tabLst>
              <a:defRPr/>
            </a:pPr>
            <a:endParaRPr lang="en-US" altLang="zh-TW" sz="1800" dirty="0"/>
          </a:p>
          <a:p>
            <a:pPr marL="571500" lvl="1" indent="-228600">
              <a:lnSpc>
                <a:spcPct val="90000"/>
              </a:lnSpc>
              <a:buClr>
                <a:schemeClr val="bg2"/>
              </a:buClr>
              <a:buFont typeface="Wingdings" charset="2"/>
              <a:buChar char="§"/>
              <a:tabLst>
                <a:tab pos="1022350" algn="l"/>
              </a:tabLst>
              <a:defRPr/>
            </a:pPr>
            <a:r>
              <a:rPr lang="en-US" altLang="zh-TW" sz="1800" dirty="0"/>
              <a:t>List of files</a:t>
            </a:r>
          </a:p>
          <a:p>
            <a:pPr marL="571500" lvl="1" indent="-228600">
              <a:lnSpc>
                <a:spcPct val="90000"/>
              </a:lnSpc>
              <a:buClr>
                <a:schemeClr val="bg2"/>
              </a:buClr>
              <a:tabLst>
                <a:tab pos="1022350" algn="l"/>
              </a:tabLst>
              <a:defRPr/>
            </a:pPr>
            <a:endParaRPr lang="en-US" altLang="zh-TW" sz="1800" dirty="0"/>
          </a:p>
          <a:p>
            <a:pPr marL="571500" lvl="1" indent="-228600">
              <a:lnSpc>
                <a:spcPct val="90000"/>
              </a:lnSpc>
              <a:buClr>
                <a:schemeClr val="bg2"/>
              </a:buClr>
              <a:buFont typeface="Wingdings" charset="2"/>
              <a:buChar char="§"/>
              <a:tabLst>
                <a:tab pos="1022350" algn="l"/>
              </a:tabLst>
              <a:defRPr/>
            </a:pPr>
            <a:r>
              <a:rPr lang="en-US" altLang="zh-TW" sz="1800" dirty="0"/>
              <a:t>List of Blocks for each file</a:t>
            </a:r>
          </a:p>
          <a:p>
            <a:pPr marL="571500" lvl="1" indent="-228600">
              <a:lnSpc>
                <a:spcPct val="90000"/>
              </a:lnSpc>
              <a:buClr>
                <a:schemeClr val="bg2"/>
              </a:buClr>
              <a:tabLst>
                <a:tab pos="1022350" algn="l"/>
              </a:tabLst>
              <a:defRPr/>
            </a:pPr>
            <a:endParaRPr lang="en-US" altLang="zh-TW" sz="1800" dirty="0"/>
          </a:p>
          <a:p>
            <a:pPr marL="571500" lvl="1" indent="-228600">
              <a:lnSpc>
                <a:spcPct val="90000"/>
              </a:lnSpc>
              <a:buClr>
                <a:schemeClr val="bg2"/>
              </a:buClr>
              <a:buFont typeface="Wingdings" charset="2"/>
              <a:buChar char="§"/>
              <a:tabLst>
                <a:tab pos="1022350" algn="l"/>
              </a:tabLst>
              <a:defRPr/>
            </a:pPr>
            <a:r>
              <a:rPr lang="en-US" altLang="zh-TW" sz="1800" dirty="0"/>
              <a:t>List of DataNodes for each block</a:t>
            </a:r>
          </a:p>
          <a:p>
            <a:pPr marL="571500" lvl="1" indent="-228600">
              <a:lnSpc>
                <a:spcPct val="90000"/>
              </a:lnSpc>
              <a:buClr>
                <a:schemeClr val="bg2"/>
              </a:buClr>
              <a:tabLst>
                <a:tab pos="1022350" algn="l"/>
              </a:tabLst>
              <a:defRPr/>
            </a:pPr>
            <a:endParaRPr lang="en-US" altLang="zh-TW" sz="1800" dirty="0"/>
          </a:p>
          <a:p>
            <a:pPr marL="571500" lvl="1" indent="-228600">
              <a:lnSpc>
                <a:spcPct val="90000"/>
              </a:lnSpc>
              <a:buClr>
                <a:schemeClr val="bg2"/>
              </a:buClr>
              <a:buFont typeface="Wingdings" charset="2"/>
              <a:buChar char="§"/>
              <a:tabLst>
                <a:tab pos="1022350" algn="l"/>
              </a:tabLst>
              <a:defRPr/>
            </a:pPr>
            <a:r>
              <a:rPr lang="en-US" altLang="zh-TW" sz="1800" dirty="0"/>
              <a:t>File attributes, e.g creation time, replication factor</a:t>
            </a:r>
            <a:endParaRPr lang="en-US" sz="1800" dirty="0"/>
          </a:p>
          <a:p>
            <a:endParaRPr lang="en-US" sz="1800" dirty="0"/>
          </a:p>
        </p:txBody>
      </p:sp>
      <p:sp>
        <p:nvSpPr>
          <p:cNvPr id="3" name="Title 2"/>
          <p:cNvSpPr>
            <a:spLocks noGrp="1"/>
          </p:cNvSpPr>
          <p:nvPr>
            <p:ph type="title"/>
          </p:nvPr>
        </p:nvSpPr>
        <p:spPr/>
        <p:txBody>
          <a:bodyPr/>
          <a:lstStyle/>
          <a:p>
            <a:r>
              <a:rPr lang="en-US" dirty="0" smtClean="0"/>
              <a:t>Namenode Metadata</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4091840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88460100"/>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Sudarshan Shetty</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Manager-Big Data / 10 Years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buNone/>
              <a:tabLst>
                <a:tab pos="1022350" algn="l"/>
              </a:tabLst>
              <a:defRPr/>
            </a:pPr>
            <a:r>
              <a:rPr lang="en-US" altLang="zh-TW" sz="1800" dirty="0"/>
              <a:t>A Transaction Log (called EditLog)</a:t>
            </a:r>
          </a:p>
          <a:p>
            <a:pPr marL="571500" lvl="1" indent="-228600">
              <a:lnSpc>
                <a:spcPct val="90000"/>
              </a:lnSpc>
              <a:buClr>
                <a:schemeClr val="bg2"/>
              </a:buClr>
              <a:buFont typeface="Wingdings" charset="2"/>
              <a:buChar char="§"/>
              <a:tabLst>
                <a:tab pos="1022350" algn="l"/>
              </a:tabLst>
              <a:defRPr/>
            </a:pPr>
            <a:r>
              <a:rPr lang="en-US" altLang="zh-TW" sz="1800" dirty="0" smtClean="0"/>
              <a:t>Records </a:t>
            </a:r>
            <a:r>
              <a:rPr lang="en-US" altLang="zh-TW" sz="1800" dirty="0"/>
              <a:t>file creations, file deletions. Etc</a:t>
            </a:r>
          </a:p>
          <a:p>
            <a:pPr marL="342900" lvl="1" indent="0">
              <a:lnSpc>
                <a:spcPct val="90000"/>
              </a:lnSpc>
              <a:buClr>
                <a:schemeClr val="bg2"/>
              </a:buClr>
              <a:buNone/>
              <a:tabLst>
                <a:tab pos="1022350" algn="l"/>
              </a:tabLst>
              <a:defRPr/>
            </a:pPr>
            <a:r>
              <a:rPr lang="en-US" altLang="zh-TW" sz="1800" dirty="0"/>
              <a:t>	</a:t>
            </a:r>
          </a:p>
          <a:p>
            <a:pPr marL="228600" lvl="0" indent="-228600">
              <a:lnSpc>
                <a:spcPct val="90000"/>
              </a:lnSpc>
              <a:buClr>
                <a:srgbClr val="6DB33F"/>
              </a:buClr>
              <a:buNone/>
              <a:tabLst>
                <a:tab pos="1022350" algn="l"/>
              </a:tabLst>
              <a:defRPr/>
            </a:pPr>
            <a:r>
              <a:rPr lang="en-US" altLang="zh-TW" sz="1800" dirty="0"/>
              <a:t>FsImage</a:t>
            </a:r>
          </a:p>
          <a:p>
            <a:pPr marL="571500" lvl="1" indent="-228600">
              <a:lnSpc>
                <a:spcPct val="90000"/>
              </a:lnSpc>
              <a:buClr>
                <a:schemeClr val="bg2"/>
              </a:buClr>
              <a:buFont typeface="Wingdings" charset="2"/>
              <a:buChar char="§"/>
              <a:tabLst>
                <a:tab pos="1022350" algn="l"/>
              </a:tabLst>
              <a:defRPr/>
            </a:pPr>
            <a:r>
              <a:rPr lang="en-US" altLang="zh-TW" sz="1800" dirty="0" smtClean="0"/>
              <a:t>The </a:t>
            </a:r>
            <a:r>
              <a:rPr lang="en-US" altLang="zh-TW" sz="1800" dirty="0"/>
              <a:t>entire namespace, mapping of blocks to files and file system properties are stored in a file called FsImage.</a:t>
            </a:r>
          </a:p>
          <a:p>
            <a:pPr marL="571500" lvl="1" indent="-228600">
              <a:lnSpc>
                <a:spcPct val="90000"/>
              </a:lnSpc>
              <a:buClr>
                <a:schemeClr val="bg2"/>
              </a:buClr>
              <a:buFont typeface="Wingdings" charset="2"/>
              <a:buChar char="§"/>
              <a:tabLst>
                <a:tab pos="1022350" algn="l"/>
              </a:tabLst>
              <a:defRPr/>
            </a:pPr>
            <a:r>
              <a:rPr lang="en-US" altLang="zh-TW" sz="1800" dirty="0" smtClean="0"/>
              <a:t>NameNode </a:t>
            </a:r>
            <a:r>
              <a:rPr lang="en-US" altLang="zh-TW" sz="1800" dirty="0"/>
              <a:t>can be configured to maintain multiple copies of FsImage and EditLog.</a:t>
            </a:r>
          </a:p>
          <a:p>
            <a:pPr marL="342900" lvl="1" indent="0">
              <a:lnSpc>
                <a:spcPct val="90000"/>
              </a:lnSpc>
              <a:buClr>
                <a:schemeClr val="bg2"/>
              </a:buClr>
              <a:buNone/>
              <a:tabLst>
                <a:tab pos="1022350" algn="l"/>
              </a:tabLst>
              <a:defRPr/>
            </a:pPr>
            <a:endParaRPr lang="en-US" altLang="zh-TW" sz="1800" dirty="0"/>
          </a:p>
          <a:p>
            <a:pPr marL="228600" lvl="0" indent="-228600">
              <a:lnSpc>
                <a:spcPct val="90000"/>
              </a:lnSpc>
              <a:buClr>
                <a:srgbClr val="6DB33F"/>
              </a:buClr>
              <a:buNone/>
              <a:tabLst>
                <a:tab pos="1022350" algn="l"/>
              </a:tabLst>
              <a:defRPr/>
            </a:pPr>
            <a:r>
              <a:rPr lang="en-US" altLang="zh-TW" sz="1800" dirty="0"/>
              <a:t>Checkpoint</a:t>
            </a:r>
          </a:p>
          <a:p>
            <a:pPr marL="571500" lvl="1" indent="-228600">
              <a:lnSpc>
                <a:spcPct val="90000"/>
              </a:lnSpc>
              <a:buClr>
                <a:schemeClr val="bg2"/>
              </a:buClr>
              <a:buFont typeface="Wingdings" charset="2"/>
              <a:buChar char="§"/>
              <a:tabLst>
                <a:tab pos="1022350" algn="l"/>
              </a:tabLst>
              <a:defRPr/>
            </a:pPr>
            <a:r>
              <a:rPr lang="en-US" altLang="zh-TW" sz="1800" dirty="0" smtClean="0"/>
              <a:t>Occur </a:t>
            </a:r>
            <a:r>
              <a:rPr lang="en-US" altLang="zh-TW" sz="1800" dirty="0"/>
              <a:t>when NameNode startup</a:t>
            </a:r>
          </a:p>
          <a:p>
            <a:pPr marL="571500" lvl="1" indent="-228600">
              <a:lnSpc>
                <a:spcPct val="90000"/>
              </a:lnSpc>
              <a:buClr>
                <a:schemeClr val="bg2"/>
              </a:buClr>
              <a:buFont typeface="Wingdings" charset="2"/>
              <a:buChar char="§"/>
              <a:tabLst>
                <a:tab pos="1022350" algn="l"/>
              </a:tabLst>
              <a:defRPr/>
            </a:pPr>
            <a:r>
              <a:rPr lang="en-US" altLang="zh-TW" sz="1800" dirty="0" smtClean="0"/>
              <a:t>Read </a:t>
            </a:r>
            <a:r>
              <a:rPr lang="en-US" altLang="zh-TW" sz="1800" dirty="0"/>
              <a:t>FsImange and EditLog from disk and apply all transactions from the EditLog to the in-memory representation of the FsImange</a:t>
            </a:r>
          </a:p>
          <a:p>
            <a:pPr marL="571500" lvl="1" indent="-228600">
              <a:lnSpc>
                <a:spcPct val="90000"/>
              </a:lnSpc>
              <a:buClr>
                <a:schemeClr val="bg2"/>
              </a:buClr>
              <a:buFont typeface="Wingdings" charset="2"/>
              <a:buChar char="§"/>
              <a:tabLst>
                <a:tab pos="1022350" algn="l"/>
              </a:tabLst>
              <a:defRPr/>
            </a:pPr>
            <a:r>
              <a:rPr lang="en-US" altLang="zh-TW" sz="1800" dirty="0" smtClean="0"/>
              <a:t>Then </a:t>
            </a:r>
            <a:r>
              <a:rPr lang="en-US" altLang="zh-TW" sz="1800" dirty="0"/>
              <a:t>flushes out the new version into new FsImage</a:t>
            </a:r>
          </a:p>
          <a:p>
            <a:pPr marL="228600" lvl="0" indent="-228600">
              <a:lnSpc>
                <a:spcPct val="90000"/>
              </a:lnSpc>
              <a:buClr>
                <a:srgbClr val="6DB33F"/>
              </a:buClr>
              <a:buNone/>
              <a:tabLst>
                <a:tab pos="1022350" algn="l"/>
              </a:tabLst>
              <a:defRPr/>
            </a:pPr>
            <a:endParaRPr lang="en-US" altLang="zh-TW" sz="1800" dirty="0"/>
          </a:p>
          <a:p>
            <a:endParaRPr lang="en-US" sz="1800" dirty="0"/>
          </a:p>
        </p:txBody>
      </p:sp>
      <p:sp>
        <p:nvSpPr>
          <p:cNvPr id="3" name="Title 2"/>
          <p:cNvSpPr>
            <a:spLocks noGrp="1"/>
          </p:cNvSpPr>
          <p:nvPr>
            <p:ph type="title"/>
          </p:nvPr>
        </p:nvSpPr>
        <p:spPr/>
        <p:txBody>
          <a:bodyPr/>
          <a:lstStyle/>
          <a:p>
            <a:r>
              <a:rPr lang="en-US" dirty="0" smtClean="0"/>
              <a:t>Namenode Metadata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996299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buClr>
                <a:srgbClr val="6DB33F"/>
              </a:buClr>
              <a:tabLst>
                <a:tab pos="1022350" algn="l"/>
              </a:tabLst>
              <a:defRPr/>
            </a:pPr>
            <a:r>
              <a:rPr lang="en-US" altLang="zh-TW" sz="1800" dirty="0"/>
              <a:t>A single point of failure</a:t>
            </a:r>
          </a:p>
          <a:p>
            <a:pPr marL="228600" lvl="0" indent="-228600">
              <a:buClr>
                <a:srgbClr val="6DB33F"/>
              </a:buClr>
              <a:tabLst>
                <a:tab pos="1022350" algn="l"/>
              </a:tabLst>
              <a:defRPr/>
            </a:pPr>
            <a:r>
              <a:rPr lang="en-US" altLang="zh-TW" sz="1800" dirty="0"/>
              <a:t>Transaction Log stored in multiple directories</a:t>
            </a:r>
          </a:p>
          <a:p>
            <a:pPr marL="571500" lvl="1" indent="-228600">
              <a:buClr>
                <a:schemeClr val="bg2"/>
              </a:buClr>
              <a:buFont typeface="Wingdings" charset="2"/>
              <a:buChar char="§"/>
              <a:tabLst>
                <a:tab pos="1022350" algn="l"/>
              </a:tabLst>
              <a:defRPr/>
            </a:pPr>
            <a:r>
              <a:rPr lang="en-US" altLang="zh-TW" sz="1800" dirty="0"/>
              <a:t>A directory on the local file system</a:t>
            </a:r>
          </a:p>
          <a:p>
            <a:pPr marL="571500" lvl="1" indent="-228600">
              <a:buClr>
                <a:schemeClr val="bg2"/>
              </a:buClr>
              <a:tabLst>
                <a:tab pos="1022350" algn="l"/>
              </a:tabLst>
              <a:defRPr/>
            </a:pPr>
            <a:endParaRPr lang="en-US" altLang="zh-TW" sz="1800" dirty="0"/>
          </a:p>
          <a:p>
            <a:pPr marL="571500" lvl="1" indent="-228600">
              <a:buClr>
                <a:schemeClr val="bg2"/>
              </a:buClr>
              <a:buFont typeface="Wingdings" charset="2"/>
              <a:buChar char="§"/>
              <a:tabLst>
                <a:tab pos="1022350" algn="l"/>
              </a:tabLst>
              <a:defRPr/>
            </a:pPr>
            <a:r>
              <a:rPr lang="en-US" altLang="zh-TW" sz="1800" dirty="0"/>
              <a:t>A directory on a remote file system (NFS/CIFS)</a:t>
            </a:r>
          </a:p>
          <a:p>
            <a:pPr marL="228600" lvl="0" indent="-228600">
              <a:buClr>
                <a:srgbClr val="6DB33F"/>
              </a:buClr>
              <a:tabLst>
                <a:tab pos="1022350" algn="l"/>
              </a:tabLst>
              <a:defRPr/>
            </a:pPr>
            <a:r>
              <a:rPr lang="en-US" altLang="zh-TW" sz="1800" dirty="0"/>
              <a:t>Need to develop a real HA solution</a:t>
            </a:r>
            <a:endParaRPr lang="en-US" sz="1800" dirty="0"/>
          </a:p>
        </p:txBody>
      </p:sp>
      <p:sp>
        <p:nvSpPr>
          <p:cNvPr id="3" name="Title 2"/>
          <p:cNvSpPr>
            <a:spLocks noGrp="1"/>
          </p:cNvSpPr>
          <p:nvPr>
            <p:ph type="title"/>
          </p:nvPr>
        </p:nvSpPr>
        <p:spPr/>
        <p:txBody>
          <a:bodyPr/>
          <a:lstStyle/>
          <a:p>
            <a:r>
              <a:rPr lang="en-US" altLang="zh-TW" dirty="0"/>
              <a:t>NameNode Failure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grpSp>
        <p:nvGrpSpPr>
          <p:cNvPr id="5" name="Group 6"/>
          <p:cNvGrpSpPr>
            <a:grpSpLocks/>
          </p:cNvGrpSpPr>
          <p:nvPr/>
        </p:nvGrpSpPr>
        <p:grpSpPr bwMode="auto">
          <a:xfrm>
            <a:off x="2139777" y="3581400"/>
            <a:ext cx="4267200" cy="3086670"/>
            <a:chOff x="533400" y="2589542"/>
            <a:chExt cx="4359745" cy="3320317"/>
          </a:xfrm>
        </p:grpSpPr>
        <p:pic>
          <p:nvPicPr>
            <p:cNvPr id="6" name="Picture 4" descr="Picture 1.png"/>
            <p:cNvPicPr>
              <a:picLocks noChangeAspect="1"/>
            </p:cNvPicPr>
            <p:nvPr/>
          </p:nvPicPr>
          <p:blipFill>
            <a:blip r:embed="rId2"/>
            <a:srcRect r="10539"/>
            <a:stretch>
              <a:fillRect/>
            </a:stretch>
          </p:blipFill>
          <p:spPr bwMode="auto">
            <a:xfrm>
              <a:off x="533400" y="2895600"/>
              <a:ext cx="4359745" cy="3014259"/>
            </a:xfrm>
            <a:prstGeom prst="rect">
              <a:avLst/>
            </a:prstGeom>
            <a:noFill/>
            <a:ln w="9525">
              <a:noFill/>
              <a:miter lim="800000"/>
              <a:headEnd/>
              <a:tailEnd/>
            </a:ln>
          </p:spPr>
        </p:pic>
        <p:sp>
          <p:nvSpPr>
            <p:cNvPr id="7" name="TextBox 5"/>
            <p:cNvSpPr txBox="1">
              <a:spLocks noChangeArrowheads="1"/>
            </p:cNvSpPr>
            <p:nvPr/>
          </p:nvSpPr>
          <p:spPr bwMode="auto">
            <a:xfrm>
              <a:off x="2004794" y="2589542"/>
              <a:ext cx="1143000" cy="584776"/>
            </a:xfrm>
            <a:prstGeom prst="rect">
              <a:avLst/>
            </a:prstGeom>
            <a:noFill/>
            <a:ln w="9525">
              <a:noFill/>
              <a:miter lim="800000"/>
              <a:headEnd/>
              <a:tailEnd/>
            </a:ln>
          </p:spPr>
          <p:txBody>
            <a:bodyPr>
              <a:spAutoFit/>
            </a:bodyPr>
            <a:lstStyle/>
            <a:p>
              <a:r>
                <a:rPr lang="en-US" altLang="zh-TW" b="1" dirty="0">
                  <a:solidFill>
                    <a:schemeClr val="accent2"/>
                  </a:solidFill>
                </a:rPr>
                <a:t>SPOF!! </a:t>
              </a:r>
            </a:p>
            <a:p>
              <a:endParaRPr lang="en-US" altLang="zh-TW" dirty="0">
                <a:solidFill>
                  <a:schemeClr val="accent2"/>
                </a:solidFill>
              </a:endParaRPr>
            </a:p>
          </p:txBody>
        </p:sp>
      </p:grpSp>
    </p:spTree>
    <p:extLst>
      <p:ext uri="{BB962C8B-B14F-4D97-AF65-F5344CB8AC3E}">
        <p14:creationId xmlns:p14="http://schemas.microsoft.com/office/powerpoint/2010/main" val="3497517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buClr>
                <a:srgbClr val="6DB33F"/>
              </a:buClr>
              <a:buFont typeface="Wingdings" pitchFamily="2" charset="2"/>
              <a:buChar char="§"/>
              <a:tabLst>
                <a:tab pos="1022350" algn="l"/>
              </a:tabLst>
              <a:defRPr/>
            </a:pPr>
            <a:r>
              <a:rPr lang="en-US" altLang="zh-TW" sz="1800" dirty="0"/>
              <a:t>Copies FsImage and EditLog from NameNode to a temporary directory</a:t>
            </a:r>
          </a:p>
          <a:p>
            <a:pPr marL="228600" lvl="0" indent="-228600">
              <a:buClr>
                <a:srgbClr val="6DB33F"/>
              </a:buClr>
              <a:buFont typeface="Wingdings" pitchFamily="2" charset="2"/>
              <a:buChar char="§"/>
              <a:tabLst>
                <a:tab pos="1022350" algn="l"/>
              </a:tabLst>
              <a:defRPr/>
            </a:pPr>
            <a:r>
              <a:rPr lang="en-US" altLang="zh-TW" sz="1800" dirty="0" smtClean="0"/>
              <a:t>Merges </a:t>
            </a:r>
            <a:r>
              <a:rPr lang="en-US" altLang="zh-TW" sz="1800" dirty="0"/>
              <a:t>FSImage and EditLog into a new FSImage in temporary directory.</a:t>
            </a:r>
          </a:p>
          <a:p>
            <a:pPr marL="228600" lvl="0" indent="-228600">
              <a:buClr>
                <a:srgbClr val="6DB33F"/>
              </a:buClr>
              <a:buFont typeface="Wingdings" pitchFamily="2" charset="2"/>
              <a:buChar char="§"/>
              <a:tabLst>
                <a:tab pos="1022350" algn="l"/>
              </a:tabLst>
              <a:defRPr/>
            </a:pPr>
            <a:r>
              <a:rPr lang="en-US" altLang="zh-TW" sz="1800" dirty="0" smtClean="0"/>
              <a:t>Uploads </a:t>
            </a:r>
            <a:r>
              <a:rPr lang="en-US" altLang="zh-TW" sz="1800" dirty="0"/>
              <a:t>new FSImage to the NameNode</a:t>
            </a:r>
          </a:p>
          <a:p>
            <a:pPr marL="0" indent="0">
              <a:buNone/>
            </a:pPr>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Secondary Namenode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6493542"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443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buClr>
                <a:srgbClr val="6DB33F"/>
              </a:buClr>
              <a:tabLst>
                <a:tab pos="1022350" algn="l"/>
              </a:tabLst>
              <a:defRPr/>
            </a:pPr>
            <a:r>
              <a:rPr lang="en-US" sz="1800" dirty="0"/>
              <a:t>Datanodes are the work horses of the filesystem</a:t>
            </a:r>
          </a:p>
          <a:p>
            <a:pPr marL="228600" lvl="0" indent="-228600">
              <a:buClr>
                <a:srgbClr val="6DB33F"/>
              </a:buClr>
              <a:tabLst>
                <a:tab pos="1022350" algn="l"/>
              </a:tabLst>
              <a:defRPr/>
            </a:pPr>
            <a:endParaRPr lang="en-US" sz="1800" dirty="0"/>
          </a:p>
          <a:p>
            <a:pPr marL="228600" lvl="0" indent="-228600">
              <a:buClr>
                <a:srgbClr val="6DB33F"/>
              </a:buClr>
              <a:tabLst>
                <a:tab pos="1022350" algn="l"/>
              </a:tabLst>
              <a:defRPr/>
            </a:pPr>
            <a:r>
              <a:rPr lang="en-US" sz="1800" dirty="0"/>
              <a:t>They store and retrieve blocks when they are told to (by clients or the namenode).</a:t>
            </a:r>
          </a:p>
          <a:p>
            <a:pPr marL="228600" lvl="0" indent="-228600">
              <a:buClr>
                <a:srgbClr val="6DB33F"/>
              </a:buClr>
              <a:tabLst>
                <a:tab pos="1022350" algn="l"/>
              </a:tabLst>
              <a:defRPr/>
            </a:pPr>
            <a:endParaRPr lang="en-US" altLang="zh-TW" sz="1800" dirty="0"/>
          </a:p>
          <a:p>
            <a:pPr marL="228600" lvl="0" indent="-228600">
              <a:buClr>
                <a:srgbClr val="6DB33F"/>
              </a:buClr>
              <a:tabLst>
                <a:tab pos="1022350" algn="l"/>
              </a:tabLst>
              <a:defRPr/>
            </a:pPr>
            <a:r>
              <a:rPr lang="en-US" altLang="zh-TW" sz="1800" dirty="0"/>
              <a:t>Block Report</a:t>
            </a:r>
          </a:p>
          <a:p>
            <a:pPr marL="571500" lvl="1" indent="-228600">
              <a:buClr>
                <a:schemeClr val="bg2"/>
              </a:buClr>
              <a:buFont typeface="Wingdings" charset="2"/>
              <a:buChar char="§"/>
              <a:tabLst>
                <a:tab pos="1022350" algn="l"/>
              </a:tabLst>
              <a:defRPr/>
            </a:pPr>
            <a:r>
              <a:rPr lang="en-US" altLang="zh-TW" sz="1800" dirty="0"/>
              <a:t>Periodically sends a report of all existing blocks to the NameNode</a:t>
            </a:r>
          </a:p>
          <a:p>
            <a:pPr marL="571500" lvl="1" indent="-228600">
              <a:buClr>
                <a:schemeClr val="bg2"/>
              </a:buClr>
              <a:buFont typeface="Wingdings" charset="2"/>
              <a:buChar char="§"/>
              <a:tabLst>
                <a:tab pos="1022350" algn="l"/>
              </a:tabLst>
              <a:defRPr/>
            </a:pPr>
            <a:endParaRPr lang="en-US" altLang="zh-TW" sz="1800" dirty="0"/>
          </a:p>
          <a:p>
            <a:pPr marL="228600" lvl="0" indent="-228600">
              <a:buClr>
                <a:srgbClr val="6DB33F"/>
              </a:buClr>
              <a:tabLst>
                <a:tab pos="1022350" algn="l"/>
              </a:tabLst>
              <a:defRPr/>
            </a:pPr>
            <a:r>
              <a:rPr lang="en-US" altLang="zh-TW" sz="1800" dirty="0"/>
              <a:t>Facilitates Pipelining of Data</a:t>
            </a:r>
          </a:p>
          <a:p>
            <a:pPr marL="571500" lvl="1" indent="-228600">
              <a:buClr>
                <a:schemeClr val="bg2"/>
              </a:buClr>
              <a:buFont typeface="Wingdings" charset="2"/>
              <a:buChar char="§"/>
              <a:tabLst>
                <a:tab pos="1022350" algn="l"/>
              </a:tabLst>
              <a:defRPr/>
            </a:pPr>
            <a:r>
              <a:rPr lang="en-US" altLang="zh-TW" sz="1800" dirty="0"/>
              <a:t> Forwards data to other specified DataNodes</a:t>
            </a:r>
          </a:p>
          <a:p>
            <a:endParaRPr lang="en-US" sz="1800" dirty="0"/>
          </a:p>
        </p:txBody>
      </p:sp>
      <p:sp>
        <p:nvSpPr>
          <p:cNvPr id="3" name="Title 2"/>
          <p:cNvSpPr>
            <a:spLocks noGrp="1"/>
          </p:cNvSpPr>
          <p:nvPr>
            <p:ph type="title"/>
          </p:nvPr>
        </p:nvSpPr>
        <p:spPr/>
        <p:txBody>
          <a:bodyPr/>
          <a:lstStyle/>
          <a:p>
            <a:r>
              <a:rPr lang="en-US" dirty="0" smtClean="0"/>
              <a:t>Datanode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749205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4"/>
            <a:ext cx="4495800" cy="5248275"/>
          </a:xfrm>
        </p:spPr>
        <p:txBody>
          <a:bodyPr/>
          <a:lstStyle/>
          <a:p>
            <a:pPr marL="228600" lvl="0" indent="-228600">
              <a:lnSpc>
                <a:spcPct val="90000"/>
              </a:lnSpc>
              <a:buClr>
                <a:srgbClr val="6DB33F"/>
              </a:buClr>
              <a:tabLst>
                <a:tab pos="1022350" algn="l"/>
              </a:tabLst>
              <a:defRPr/>
            </a:pPr>
            <a:r>
              <a:rPr lang="en-US" sz="1800" dirty="0"/>
              <a:t>The first replica on the same node as the client (for clients running outside the cluster, a node is chosen at random, although the system tries not to pick nodes that are too full or too busy). </a:t>
            </a:r>
          </a:p>
          <a:p>
            <a:pPr marL="228600" lvl="0" indent="-228600">
              <a:lnSpc>
                <a:spcPct val="90000"/>
              </a:lnSpc>
              <a:buClr>
                <a:srgbClr val="6DB33F"/>
              </a:buClr>
              <a:tabLst>
                <a:tab pos="1022350" algn="l"/>
              </a:tabLst>
              <a:defRPr/>
            </a:pPr>
            <a:endParaRPr lang="en-US" sz="1800" dirty="0"/>
          </a:p>
          <a:p>
            <a:pPr marL="228600" lvl="0" indent="-228600">
              <a:lnSpc>
                <a:spcPct val="90000"/>
              </a:lnSpc>
              <a:buClr>
                <a:srgbClr val="6DB33F"/>
              </a:buClr>
              <a:tabLst>
                <a:tab pos="1022350" algn="l"/>
              </a:tabLst>
              <a:defRPr/>
            </a:pPr>
            <a:r>
              <a:rPr lang="en-US" sz="1800" dirty="0"/>
              <a:t>The second replica is placed on a different rack from the first (off-rack), chosen at random.</a:t>
            </a:r>
          </a:p>
          <a:p>
            <a:pPr marL="228600" lvl="0" indent="-228600">
              <a:lnSpc>
                <a:spcPct val="90000"/>
              </a:lnSpc>
              <a:buClr>
                <a:srgbClr val="6DB33F"/>
              </a:buClr>
              <a:tabLst>
                <a:tab pos="1022350" algn="l"/>
              </a:tabLst>
              <a:defRPr/>
            </a:pPr>
            <a:endParaRPr lang="en-US" sz="1800" dirty="0"/>
          </a:p>
          <a:p>
            <a:pPr marL="228600" lvl="0" indent="-228600">
              <a:lnSpc>
                <a:spcPct val="90000"/>
              </a:lnSpc>
              <a:buClr>
                <a:srgbClr val="6DB33F"/>
              </a:buClr>
              <a:tabLst>
                <a:tab pos="1022350" algn="l"/>
              </a:tabLst>
              <a:defRPr/>
            </a:pPr>
            <a:r>
              <a:rPr lang="en-US" sz="1800" dirty="0"/>
              <a:t>The third replica is placed on the same rack as the second, but on a different node chosen at random. </a:t>
            </a:r>
          </a:p>
          <a:p>
            <a:endParaRPr lang="en-US" sz="1800" dirty="0"/>
          </a:p>
        </p:txBody>
      </p:sp>
      <p:sp>
        <p:nvSpPr>
          <p:cNvPr id="3" name="Title 2"/>
          <p:cNvSpPr>
            <a:spLocks noGrp="1"/>
          </p:cNvSpPr>
          <p:nvPr>
            <p:ph type="title"/>
          </p:nvPr>
        </p:nvSpPr>
        <p:spPr/>
        <p:txBody>
          <a:bodyPr/>
          <a:lstStyle/>
          <a:p>
            <a:r>
              <a:rPr lang="en-US" dirty="0" smtClean="0"/>
              <a:t>Replica Placement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pic>
        <p:nvPicPr>
          <p:cNvPr id="7" name="Picture 4"/>
          <p:cNvPicPr>
            <a:picLocks noChangeAspect="1" noChangeArrowheads="1"/>
          </p:cNvPicPr>
          <p:nvPr/>
        </p:nvPicPr>
        <p:blipFill>
          <a:blip r:embed="rId2"/>
          <a:srcRect/>
          <a:stretch>
            <a:fillRect/>
          </a:stretch>
        </p:blipFill>
        <p:spPr bwMode="auto">
          <a:xfrm>
            <a:off x="5334000" y="1828800"/>
            <a:ext cx="3349625" cy="3671888"/>
          </a:xfrm>
          <a:prstGeom prst="rect">
            <a:avLst/>
          </a:prstGeom>
          <a:noFill/>
          <a:ln w="9525">
            <a:noFill/>
            <a:miter lim="800000"/>
            <a:headEnd/>
            <a:tailEnd/>
          </a:ln>
        </p:spPr>
      </p:pic>
    </p:spTree>
    <p:extLst>
      <p:ext uri="{BB962C8B-B14F-4D97-AF65-F5344CB8AC3E}">
        <p14:creationId xmlns:p14="http://schemas.microsoft.com/office/powerpoint/2010/main" val="1032881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Searching/ Text mining</a:t>
            </a:r>
          </a:p>
          <a:p>
            <a:r>
              <a:rPr lang="en-US" sz="1800" dirty="0"/>
              <a:t>Log processing</a:t>
            </a:r>
          </a:p>
          <a:p>
            <a:r>
              <a:rPr lang="en-US" sz="1800" dirty="0"/>
              <a:t>Recommendation systems</a:t>
            </a:r>
          </a:p>
          <a:p>
            <a:r>
              <a:rPr lang="en-US" sz="1800" dirty="0"/>
              <a:t>Business Intelligence/Data Warehousing</a:t>
            </a:r>
          </a:p>
          <a:p>
            <a:r>
              <a:rPr lang="en-US" sz="1800" dirty="0"/>
              <a:t>Video and Image analysis</a:t>
            </a:r>
          </a:p>
          <a:p>
            <a:r>
              <a:rPr lang="en-US" sz="1800" dirty="0"/>
              <a:t>Archiving</a:t>
            </a:r>
          </a:p>
          <a:p>
            <a:r>
              <a:rPr lang="en-US" sz="1800" dirty="0"/>
              <a:t>Graph creation and analysis</a:t>
            </a:r>
          </a:p>
          <a:p>
            <a:r>
              <a:rPr lang="en-US" sz="1800" dirty="0"/>
              <a:t>Pattern recognition</a:t>
            </a:r>
          </a:p>
          <a:p>
            <a:r>
              <a:rPr lang="en-US" sz="1800" dirty="0"/>
              <a:t>Risk assessment</a:t>
            </a:r>
          </a:p>
          <a:p>
            <a:r>
              <a:rPr lang="en-US" sz="1800" dirty="0"/>
              <a:t>Sentiment Analysis</a:t>
            </a:r>
          </a:p>
        </p:txBody>
      </p:sp>
      <p:sp>
        <p:nvSpPr>
          <p:cNvPr id="3" name="Title 2"/>
          <p:cNvSpPr>
            <a:spLocks noGrp="1"/>
          </p:cNvSpPr>
          <p:nvPr>
            <p:ph type="title"/>
          </p:nvPr>
        </p:nvSpPr>
        <p:spPr/>
        <p:txBody>
          <a:bodyPr/>
          <a:lstStyle/>
          <a:p>
            <a:r>
              <a:rPr lang="en-US" dirty="0" smtClean="0"/>
              <a:t>What is Hadoop used for?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478310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defRPr/>
            </a:pPr>
            <a:r>
              <a:rPr lang="en-US" sz="1800" dirty="0" smtClean="0"/>
              <a:t> </a:t>
            </a:r>
          </a:p>
          <a:p>
            <a:pPr lvl="1">
              <a:defRPr/>
            </a:pPr>
            <a:r>
              <a:rPr lang="en-US" sz="1800" dirty="0"/>
              <a:t>What is Hadoop ?</a:t>
            </a:r>
          </a:p>
          <a:p>
            <a:pPr lvl="1">
              <a:defRPr/>
            </a:pPr>
            <a:r>
              <a:rPr lang="en-US" sz="1800" dirty="0"/>
              <a:t>What are the components of Hadoop ?</a:t>
            </a:r>
          </a:p>
          <a:p>
            <a:pPr lvl="1">
              <a:defRPr/>
            </a:pPr>
            <a:r>
              <a:rPr lang="en-US" sz="1800" dirty="0"/>
              <a:t>What are the characteristic of Hadoop?</a:t>
            </a:r>
          </a:p>
          <a:p>
            <a:pPr lvl="1">
              <a:defRPr/>
            </a:pPr>
            <a:r>
              <a:rPr lang="en-US" sz="1800" dirty="0"/>
              <a:t>When should we use Hadoop ?</a:t>
            </a:r>
          </a:p>
          <a:p>
            <a:pPr lvl="1">
              <a:defRPr/>
            </a:pPr>
            <a:r>
              <a:rPr lang="en-US" sz="1800" dirty="0"/>
              <a:t>What is the role of a Datanode ?</a:t>
            </a:r>
          </a:p>
          <a:p>
            <a:pPr lvl="1">
              <a:defRPr/>
            </a:pPr>
            <a:r>
              <a:rPr lang="en-US" sz="1800" dirty="0"/>
              <a:t>What is the role of a  Namenode </a:t>
            </a:r>
            <a:r>
              <a:rPr lang="en-US" sz="1800" dirty="0" smtClean="0"/>
              <a:t>?</a:t>
            </a:r>
          </a:p>
          <a:p>
            <a:pPr lvl="1">
              <a:defRPr/>
            </a:pPr>
            <a:r>
              <a:rPr lang="en-US" sz="1800" dirty="0" smtClean="0"/>
              <a:t>Compare Hadoop and Parallel DB systems</a:t>
            </a:r>
            <a:endParaRPr lang="en-US" sz="18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3494946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defRPr/>
            </a:pPr>
            <a:r>
              <a:rPr lang="en-US" sz="1800" dirty="0" smtClean="0"/>
              <a:t>Hadoop </a:t>
            </a:r>
            <a:r>
              <a:rPr lang="en-US" sz="1800" dirty="0"/>
              <a:t>is a high-performance distributed data storage and processing system.</a:t>
            </a:r>
          </a:p>
          <a:p>
            <a:pPr lvl="1">
              <a:defRPr/>
            </a:pPr>
            <a:r>
              <a:rPr lang="en-US" sz="1800" dirty="0"/>
              <a:t>Major components are – HDFS and Mapreduce</a:t>
            </a:r>
          </a:p>
          <a:p>
            <a:pPr lvl="1">
              <a:defRPr/>
            </a:pPr>
            <a:r>
              <a:rPr lang="en-US" sz="1800" dirty="0" smtClean="0"/>
              <a:t>Hadoop was created by Doug Cutting</a:t>
            </a:r>
          </a:p>
          <a:p>
            <a:pPr lvl="1">
              <a:defRPr/>
            </a:pPr>
            <a:r>
              <a:rPr lang="en-US" sz="1800" dirty="0" smtClean="0"/>
              <a:t>Hadoop became a top level Apache project in 2008</a:t>
            </a:r>
          </a:p>
          <a:p>
            <a:pPr lvl="1">
              <a:defRPr/>
            </a:pPr>
            <a:r>
              <a:rPr lang="en-US" sz="1800" dirty="0" smtClean="0"/>
              <a:t>It </a:t>
            </a:r>
            <a:r>
              <a:rPr lang="en-US" sz="1800" dirty="0"/>
              <a:t>can store any kind of data from any source, inexpensively and at very large scale, and it can do very sophisticated analysis of that data easily and quickly.</a:t>
            </a:r>
          </a:p>
          <a:p>
            <a:pPr lvl="1">
              <a:defRPr/>
            </a:pPr>
            <a:r>
              <a:rPr lang="en-US" sz="1800" dirty="0" smtClean="0"/>
              <a:t>Hadoop </a:t>
            </a:r>
            <a:r>
              <a:rPr lang="en-US" sz="1800" dirty="0"/>
              <a:t>automatically detects and recovers from hardware, software and system failures.</a:t>
            </a:r>
          </a:p>
          <a:p>
            <a:pPr lvl="1">
              <a:defRPr/>
            </a:pPr>
            <a:r>
              <a:rPr lang="en-US" sz="1800" dirty="0" smtClean="0"/>
              <a:t>Hadoop </a:t>
            </a:r>
            <a:r>
              <a:rPr lang="en-US" sz="1800" dirty="0"/>
              <a:t>provides scalable, reliable and fault tolerant services for data storage and analysis at very low cost</a:t>
            </a:r>
            <a:r>
              <a:rPr lang="en-US" sz="1800" dirty="0" smtClean="0"/>
              <a:t>.</a:t>
            </a:r>
          </a:p>
          <a:p>
            <a:pPr lvl="1">
              <a:defRPr/>
            </a:pPr>
            <a:r>
              <a:rPr lang="en-US" sz="1800" dirty="0"/>
              <a:t>HDFS is built around the idea that the most efficient data processing pattern is a write-once, read-many-times </a:t>
            </a:r>
            <a:r>
              <a:rPr lang="en-US" sz="1800" dirty="0" smtClean="0"/>
              <a:t>pattern.</a:t>
            </a:r>
          </a:p>
          <a:p>
            <a:pPr lvl="1">
              <a:defRPr/>
            </a:pPr>
            <a:r>
              <a:rPr lang="en-US" sz="1800" dirty="0" smtClean="0"/>
              <a:t>Hadoop is not meant for real time processing.</a:t>
            </a:r>
          </a:p>
          <a:p>
            <a:pPr lvl="1">
              <a:defRPr/>
            </a:pPr>
            <a:r>
              <a:rPr lang="en-US" sz="1800" dirty="0" smtClean="0"/>
              <a:t>Namenode is the central repository for metadata.</a:t>
            </a:r>
          </a:p>
          <a:p>
            <a:pPr lvl="1">
              <a:defRPr/>
            </a:pPr>
            <a:r>
              <a:rPr lang="en-US" sz="1800" dirty="0" smtClean="0"/>
              <a:t>Datanodes are workhorses of the framework.</a:t>
            </a:r>
          </a:p>
          <a:p>
            <a:pPr lvl="1">
              <a:defRPr/>
            </a:pPr>
            <a:endParaRPr lang="en-US" sz="1800" dirty="0" smtClean="0"/>
          </a:p>
          <a:p>
            <a:pPr lvl="1">
              <a:defRPr/>
            </a:pPr>
            <a:endParaRPr lang="en-US" sz="1800" dirty="0" smtClean="0"/>
          </a:p>
          <a:p>
            <a:pPr lvl="1">
              <a:defRPr/>
            </a:pPr>
            <a:endParaRPr lang="en-US" sz="1800" dirty="0"/>
          </a:p>
          <a:p>
            <a:pPr lvl="1">
              <a:defRPr/>
            </a:pPr>
            <a:endParaRPr lang="en-US" sz="1800" dirty="0"/>
          </a:p>
          <a:p>
            <a:pPr lvl="1">
              <a:defRPr/>
            </a:pPr>
            <a:endParaRPr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3169127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reading from HDFS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18434" name="Picture 2" descr="http://bradhedlund.s3.amazonaws.com/2011/hadoop-network-intro/Client-Read-from-HDFS-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324600" cy="488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1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Datanode reading from HDFS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010400" cy="47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129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writing to Datanode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pic>
        <p:nvPicPr>
          <p:cNvPr id="21506" name="Picture 2" descr="http://bradhedlund.s3.amazonaws.com/2011/hadoop-network-intro/HDFS-Pipleline-Write-Success-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6858000" cy="4688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16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file write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pic>
        <p:nvPicPr>
          <p:cNvPr id="17412" name="Picture 4" descr="http://bradhedlund.s3.amazonaws.com/2011/hadoop-network-intro/Client-Writes-Span-Cluster-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69620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921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 Node Replication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pic>
        <p:nvPicPr>
          <p:cNvPr id="20482" name="Picture 2" descr="http://bradhedlund.s3.amazonaws.com/2011/hadoop-network-intro/Multi-bock-Replication-Pipeline-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7391400" cy="494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0785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Hadoop Cluster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1163" name="Picture 139" descr="Hadoop Clust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162800" cy="459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1982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微軟正黑體" pitchFamily="34" charset="-120"/>
              </a:rPr>
              <a:t>Configuration Scripts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graphicFrame>
        <p:nvGraphicFramePr>
          <p:cNvPr id="5" name="Content Placeholder 4"/>
          <p:cNvGraphicFramePr>
            <a:graphicFrameLocks noGrp="1" noChangeAspect="1"/>
          </p:cNvGraphicFramePr>
          <p:nvPr>
            <p:ph idx="1"/>
          </p:nvPr>
        </p:nvGraphicFramePr>
        <p:xfrm>
          <a:off x="461168" y="1968500"/>
          <a:ext cx="8221663" cy="4229100"/>
        </p:xfrm>
        <a:graphic>
          <a:graphicData uri="http://schemas.openxmlformats.org/presentationml/2006/ole">
            <mc:AlternateContent xmlns:mc="http://schemas.openxmlformats.org/markup-compatibility/2006">
              <mc:Choice xmlns:v="urn:schemas-microsoft-com:vml" Requires="v">
                <p:oleObj spid="_x0000_s2200" name="PBrush" r:id="rId3" imgW="8221223" imgH="4229690" progId="PBrush">
                  <p:embed/>
                </p:oleObj>
              </mc:Choice>
              <mc:Fallback>
                <p:oleObj name="PBrush" r:id="rId3" imgW="8221223" imgH="4229690" progId="PBrush">
                  <p:embed/>
                  <p:pic>
                    <p:nvPicPr>
                      <p:cNvPr id="0" name="Picture 1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 y="1968500"/>
                        <a:ext cx="8221663" cy="422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159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微軟正黑體" pitchFamily="34" charset="-120"/>
              </a:rPr>
              <a:t>Cluster Administration Scripts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graphicFrame>
        <p:nvGraphicFramePr>
          <p:cNvPr id="5" name="Content Placeholder 4"/>
          <p:cNvGraphicFramePr>
            <a:graphicFrameLocks noGrp="1" noChangeAspect="1"/>
          </p:cNvGraphicFramePr>
          <p:nvPr>
            <p:ph idx="1"/>
          </p:nvPr>
        </p:nvGraphicFramePr>
        <p:xfrm>
          <a:off x="228600" y="2055372"/>
          <a:ext cx="8686800" cy="4055356"/>
        </p:xfrm>
        <a:graphic>
          <a:graphicData uri="http://schemas.openxmlformats.org/presentationml/2006/ole">
            <mc:AlternateContent xmlns:mc="http://schemas.openxmlformats.org/markup-compatibility/2006">
              <mc:Choice xmlns:v="urn:schemas-microsoft-com:vml" Requires="v">
                <p:oleObj spid="_x0000_s3224" name="PBrush" r:id="rId3" imgW="10914286" imgH="5095238" progId="PBrush">
                  <p:embed/>
                </p:oleObj>
              </mc:Choice>
              <mc:Fallback>
                <p:oleObj name="PBrush" r:id="rId3" imgW="10914286" imgH="5095238" progId="PBrush">
                  <p:embed/>
                  <p:pic>
                    <p:nvPicPr>
                      <p:cNvPr id="0" name="Picture 1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5372"/>
                        <a:ext cx="8686800" cy="4055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2872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微軟正黑體" pitchFamily="34" charset="-120"/>
              </a:rPr>
              <a:t>Cluster Administration Scripts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106253838"/>
              </p:ext>
            </p:extLst>
          </p:nvPr>
        </p:nvGraphicFramePr>
        <p:xfrm>
          <a:off x="421943" y="2590800"/>
          <a:ext cx="8686800" cy="1710227"/>
        </p:xfrm>
        <a:graphic>
          <a:graphicData uri="http://schemas.openxmlformats.org/presentationml/2006/ole">
            <mc:AlternateContent xmlns:mc="http://schemas.openxmlformats.org/markup-compatibility/2006">
              <mc:Choice xmlns:v="urn:schemas-microsoft-com:vml" Requires="v">
                <p:oleObj spid="_x0000_s4248" name="PBrush" r:id="rId3" imgW="9047619" imgH="1781424" progId="PBrush">
                  <p:embed/>
                </p:oleObj>
              </mc:Choice>
              <mc:Fallback>
                <p:oleObj name="PBrush" r:id="rId3" imgW="9047619" imgH="1781424" progId="PBrush">
                  <p:embed/>
                  <p:pic>
                    <p:nvPicPr>
                      <p:cNvPr id="0" name="Picture 1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43" y="2590800"/>
                        <a:ext cx="8686800" cy="1710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1502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Hadoop Environment variables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graphicFrame>
        <p:nvGraphicFramePr>
          <p:cNvPr id="5" name="Content Placeholder 4"/>
          <p:cNvGraphicFramePr>
            <a:graphicFrameLocks noGrp="1" noChangeAspect="1"/>
          </p:cNvGraphicFramePr>
          <p:nvPr>
            <p:ph idx="1"/>
          </p:nvPr>
        </p:nvGraphicFramePr>
        <p:xfrm>
          <a:off x="799534" y="1609725"/>
          <a:ext cx="7544931" cy="4946650"/>
        </p:xfrm>
        <a:graphic>
          <a:graphicData uri="http://schemas.openxmlformats.org/presentationml/2006/ole">
            <mc:AlternateContent xmlns:mc="http://schemas.openxmlformats.org/markup-compatibility/2006">
              <mc:Choice xmlns:v="urn:schemas-microsoft-com:vml" Requires="v">
                <p:oleObj spid="_x0000_s5272" name="PBrush" r:id="rId3" imgW="8819048" imgH="5780952" progId="PBrush">
                  <p:embed/>
                </p:oleObj>
              </mc:Choice>
              <mc:Fallback>
                <p:oleObj name="PBrush" r:id="rId3" imgW="8819048" imgH="5780952" progId="PBrush">
                  <p:embed/>
                  <p:pic>
                    <p:nvPicPr>
                      <p:cNvPr id="0" name="Picture 1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534" y="1609725"/>
                        <a:ext cx="7544931" cy="494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6809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Hadoop Environment variables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graphicFrame>
        <p:nvGraphicFramePr>
          <p:cNvPr id="5" name="Content Placeholder 4"/>
          <p:cNvGraphicFramePr>
            <a:graphicFrameLocks noGrp="1" noChangeAspect="1"/>
          </p:cNvGraphicFramePr>
          <p:nvPr>
            <p:ph idx="1"/>
          </p:nvPr>
        </p:nvGraphicFramePr>
        <p:xfrm>
          <a:off x="1196402" y="1609725"/>
          <a:ext cx="6751195" cy="4946650"/>
        </p:xfrm>
        <a:graphic>
          <a:graphicData uri="http://schemas.openxmlformats.org/presentationml/2006/ole">
            <mc:AlternateContent xmlns:mc="http://schemas.openxmlformats.org/markup-compatibility/2006">
              <mc:Choice xmlns:v="urn:schemas-microsoft-com:vml" Requires="v">
                <p:oleObj spid="_x0000_s6296" name="PBrush" r:id="rId3" imgW="8790476" imgH="6439799" progId="PBrush">
                  <p:embed/>
                </p:oleObj>
              </mc:Choice>
              <mc:Fallback>
                <p:oleObj name="PBrush" r:id="rId3" imgW="8790476" imgH="6439799" progId="PBrush">
                  <p:embed/>
                  <p:pic>
                    <p:nvPicPr>
                      <p:cNvPr id="0" name="Picture 1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402" y="1609725"/>
                        <a:ext cx="6751195" cy="494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8707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Default ports used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39</a:t>
            </a:fld>
            <a:endParaRPr lang="en-US" dirty="0"/>
          </a:p>
        </p:txBody>
      </p:sp>
      <p:graphicFrame>
        <p:nvGraphicFramePr>
          <p:cNvPr id="5" name="Content Placeholder 4"/>
          <p:cNvGraphicFramePr>
            <a:graphicFrameLocks noGrp="1" noChangeAspect="1"/>
          </p:cNvGraphicFramePr>
          <p:nvPr>
            <p:ph idx="1"/>
          </p:nvPr>
        </p:nvGraphicFramePr>
        <p:xfrm>
          <a:off x="228600" y="2101660"/>
          <a:ext cx="8686800" cy="3962780"/>
        </p:xfrm>
        <a:graphic>
          <a:graphicData uri="http://schemas.openxmlformats.org/presentationml/2006/ole">
            <mc:AlternateContent xmlns:mc="http://schemas.openxmlformats.org/markup-compatibility/2006">
              <mc:Choice xmlns:v="urn:schemas-microsoft-com:vml" Requires="v">
                <p:oleObj spid="_x0000_s7320" name="PBrush" r:id="rId3" imgW="8895238" imgH="4057143" progId="PBrush">
                  <p:embed/>
                </p:oleObj>
              </mc:Choice>
              <mc:Fallback>
                <p:oleObj name="PBrush" r:id="rId3" imgW="8895238" imgH="4057143" progId="PBrush">
                  <p:embed/>
                  <p:pic>
                    <p:nvPicPr>
                      <p:cNvPr id="0" name="Picture 1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01660"/>
                        <a:ext cx="8686800" cy="3962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365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sz="1800" dirty="0" smtClean="0"/>
              <a:t>This chapter will cover the concepts of Hadoop and the Hadoop distributed file system in detail</a:t>
            </a:r>
            <a:r>
              <a:rPr dirty="0" smtClean="0"/>
              <a:t>.</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tabLst>
                <a:tab pos="1022350" algn="l"/>
              </a:tabLst>
              <a:defRPr/>
            </a:pPr>
            <a:r>
              <a:rPr lang="en-US" sz="1800" dirty="0"/>
              <a:t> Hadoop Core configuration: The Hadoop Core is configured by two XML files:</a:t>
            </a:r>
          </a:p>
          <a:p>
            <a:pPr marL="228600" lvl="0" indent="-228600">
              <a:lnSpc>
                <a:spcPct val="90000"/>
              </a:lnSpc>
              <a:buClr>
                <a:srgbClr val="6DB33F"/>
              </a:buClr>
              <a:tabLst>
                <a:tab pos="1022350" algn="l"/>
              </a:tabLst>
              <a:defRPr/>
            </a:pPr>
            <a:endParaRPr lang="en-US" sz="1800" dirty="0"/>
          </a:p>
          <a:p>
            <a:pPr marL="571500" lvl="1" indent="-228600">
              <a:lnSpc>
                <a:spcPct val="90000"/>
              </a:lnSpc>
              <a:buClr>
                <a:schemeClr val="bg2"/>
              </a:buClr>
              <a:buFont typeface="Wingdings" charset="2"/>
              <a:buChar char="§"/>
              <a:tabLst>
                <a:tab pos="1022350" algn="l"/>
              </a:tabLst>
              <a:defRPr/>
            </a:pPr>
            <a:r>
              <a:rPr lang="en-US" sz="1800" dirty="0" smtClean="0"/>
              <a:t> Hadoop-default.xml </a:t>
            </a:r>
            <a:r>
              <a:rPr lang="en-US" sz="1800" dirty="0"/>
              <a:t>and hadoop-site.xml. hadoop-default.xml provides reasonable</a:t>
            </a:r>
          </a:p>
          <a:p>
            <a:pPr marL="342900" lvl="1" indent="0">
              <a:lnSpc>
                <a:spcPct val="90000"/>
              </a:lnSpc>
              <a:buClr>
                <a:schemeClr val="bg2"/>
              </a:buClr>
              <a:buNone/>
              <a:tabLst>
                <a:tab pos="1022350" algn="l"/>
              </a:tabLst>
              <a:defRPr/>
            </a:pPr>
            <a:r>
              <a:rPr lang="en-US" sz="1800" dirty="0"/>
              <a:t> </a:t>
            </a:r>
            <a:r>
              <a:rPr lang="en-US" sz="1800" dirty="0" smtClean="0"/>
              <a:t>    defaults </a:t>
            </a:r>
            <a:r>
              <a:rPr lang="en-US" sz="1800" dirty="0"/>
              <a:t>and comes with the Hadoop distribution. The configuration provided by this </a:t>
            </a:r>
            <a:r>
              <a:rPr lang="en-US" sz="1800" dirty="0" smtClean="0"/>
              <a:t>          </a:t>
            </a:r>
          </a:p>
          <a:p>
            <a:pPr marL="342900" lvl="1" indent="0">
              <a:lnSpc>
                <a:spcPct val="90000"/>
              </a:lnSpc>
              <a:buClr>
                <a:schemeClr val="bg2"/>
              </a:buClr>
              <a:buNone/>
              <a:tabLst>
                <a:tab pos="1022350" algn="l"/>
              </a:tabLst>
              <a:defRPr/>
            </a:pPr>
            <a:r>
              <a:rPr lang="en-US" sz="1800" dirty="0"/>
              <a:t> </a:t>
            </a:r>
            <a:r>
              <a:rPr lang="en-US" sz="1800" dirty="0" smtClean="0"/>
              <a:t>    default </a:t>
            </a:r>
            <a:r>
              <a:rPr lang="en-US" sz="1800" dirty="0"/>
              <a:t>file is suitable for a single machine instance.</a:t>
            </a:r>
          </a:p>
          <a:p>
            <a:pPr marL="571500" lvl="1" indent="-228600">
              <a:lnSpc>
                <a:spcPct val="90000"/>
              </a:lnSpc>
              <a:buClr>
                <a:schemeClr val="bg2"/>
              </a:buClr>
              <a:tabLst>
                <a:tab pos="1022350" algn="l"/>
              </a:tabLst>
              <a:defRPr/>
            </a:pPr>
            <a:endParaRPr lang="en-US" sz="1800" dirty="0"/>
          </a:p>
          <a:p>
            <a:pPr marL="571500" lvl="1" indent="-228600">
              <a:lnSpc>
                <a:spcPct val="90000"/>
              </a:lnSpc>
              <a:buClr>
                <a:schemeClr val="bg2"/>
              </a:buClr>
              <a:buFont typeface="Arial" pitchFamily="34" charset="0"/>
              <a:buChar char="•"/>
              <a:tabLst>
                <a:tab pos="1022350" algn="l"/>
              </a:tabLst>
              <a:defRPr/>
            </a:pPr>
            <a:r>
              <a:rPr lang="en-US" sz="1800" dirty="0"/>
              <a:t>Hadoop-site.xml is where cluster-specific information is specified by the cluster administrator.</a:t>
            </a:r>
          </a:p>
        </p:txBody>
      </p:sp>
      <p:sp>
        <p:nvSpPr>
          <p:cNvPr id="3" name="Title 2"/>
          <p:cNvSpPr>
            <a:spLocks noGrp="1"/>
          </p:cNvSpPr>
          <p:nvPr>
            <p:ph type="title"/>
          </p:nvPr>
        </p:nvSpPr>
        <p:spPr/>
        <p:txBody>
          <a:bodyPr/>
          <a:lstStyle/>
          <a:p>
            <a:r>
              <a:rPr lang="en-US" dirty="0">
                <a:ea typeface="微軟正黑體" pitchFamily="34" charset="-120"/>
              </a:rPr>
              <a:t>Hadoop Core </a:t>
            </a:r>
            <a:r>
              <a:rPr lang="en-US" dirty="0" smtClean="0">
                <a:ea typeface="微軟正黑體" pitchFamily="34" charset="-120"/>
              </a:rPr>
              <a:t>configuration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2112254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buClr>
                <a:srgbClr val="6DB33F"/>
              </a:buClr>
              <a:tabLst>
                <a:tab pos="1022350" algn="l"/>
              </a:tabLst>
              <a:defRPr/>
            </a:pPr>
            <a:r>
              <a:rPr lang="en-US" sz="1800" dirty="0"/>
              <a:t>Slaves and masters:Two files are used by the startup and shutdown commands.</a:t>
            </a:r>
          </a:p>
          <a:p>
            <a:pPr marL="228600" lvl="0" indent="-228600">
              <a:buClr>
                <a:srgbClr val="6DB33F"/>
              </a:buClr>
              <a:tabLst>
                <a:tab pos="1022350" algn="l"/>
              </a:tabLst>
              <a:defRPr/>
            </a:pPr>
            <a:endParaRPr lang="en-US" sz="1800" dirty="0"/>
          </a:p>
          <a:p>
            <a:pPr marL="228600" lvl="0" indent="-228600">
              <a:buClr>
                <a:srgbClr val="6DB33F"/>
              </a:buClr>
              <a:tabLst>
                <a:tab pos="1022350" algn="l"/>
              </a:tabLst>
              <a:defRPr/>
            </a:pPr>
            <a:r>
              <a:rPr lang="en-US" sz="1800" dirty="0"/>
              <a:t>The slaves file contains a list of hosts, one per line, that are to host DataNode and TaskTracker servers. The masters file contains a list of hosts,one per line, that are to host secondary NameNode servers</a:t>
            </a:r>
          </a:p>
        </p:txBody>
      </p:sp>
      <p:sp>
        <p:nvSpPr>
          <p:cNvPr id="3" name="Title 2"/>
          <p:cNvSpPr>
            <a:spLocks noGrp="1"/>
          </p:cNvSpPr>
          <p:nvPr>
            <p:ph type="title"/>
          </p:nvPr>
        </p:nvSpPr>
        <p:spPr/>
        <p:txBody>
          <a:bodyPr/>
          <a:lstStyle/>
          <a:p>
            <a:r>
              <a:rPr lang="en-US" dirty="0">
                <a:ea typeface="微軟正黑體" pitchFamily="34" charset="-120"/>
              </a:rPr>
              <a:t>Slaves and masters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2243484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fontAlgn="auto">
              <a:spcAft>
                <a:spcPts val="0"/>
              </a:spcAft>
              <a:buClr>
                <a:srgbClr val="6DB33F"/>
              </a:buClr>
              <a:tabLst>
                <a:tab pos="1022350" algn="l"/>
              </a:tabLst>
              <a:defRPr/>
            </a:pPr>
            <a:r>
              <a:rPr lang="en-US" sz="1800" dirty="0"/>
              <a:t>Per-process runtime environment: The file   hadoop-env.sh is responsible for tailoring the per-process environment. In particular, it includes the JAVA_HOME variable , which provides the JVM installation location. </a:t>
            </a:r>
          </a:p>
          <a:p>
            <a:pPr marL="0" lvl="0" indent="0" fontAlgn="auto">
              <a:spcAft>
                <a:spcPts val="0"/>
              </a:spcAft>
              <a:buClr>
                <a:srgbClr val="6DB33F"/>
              </a:buClr>
              <a:buNone/>
              <a:tabLst>
                <a:tab pos="1022350" algn="l"/>
              </a:tabLst>
              <a:defRPr/>
            </a:pPr>
            <a:r>
              <a:rPr lang="en-US" sz="1800" dirty="0"/>
              <a:t>	</a:t>
            </a:r>
          </a:p>
          <a:p>
            <a:pPr marL="228600" lvl="0" indent="-228600" fontAlgn="auto">
              <a:spcAft>
                <a:spcPts val="0"/>
              </a:spcAft>
              <a:buClr>
                <a:srgbClr val="6DB33F"/>
              </a:buClr>
              <a:tabLst>
                <a:tab pos="1022350" algn="l"/>
              </a:tabLst>
              <a:defRPr/>
            </a:pPr>
            <a:r>
              <a:rPr lang="en-US" sz="1800" dirty="0" smtClean="0"/>
              <a:t>This </a:t>
            </a:r>
            <a:r>
              <a:rPr lang="en-US" sz="1800" dirty="0"/>
              <a:t>file also offers a way to provide custom parameters for each of the servers. Hadoop-env.sh is sourced by all of the Hadoop Core scripts provided in the conf directory of the installation</a:t>
            </a:r>
          </a:p>
        </p:txBody>
      </p:sp>
      <p:sp>
        <p:nvSpPr>
          <p:cNvPr id="3" name="Title 2"/>
          <p:cNvSpPr>
            <a:spLocks noGrp="1"/>
          </p:cNvSpPr>
          <p:nvPr>
            <p:ph type="title"/>
          </p:nvPr>
        </p:nvSpPr>
        <p:spPr/>
        <p:txBody>
          <a:bodyPr/>
          <a:lstStyle/>
          <a:p>
            <a:r>
              <a:rPr lang="en-US" dirty="0">
                <a:ea typeface="微軟正黑體" pitchFamily="34" charset="-120"/>
              </a:rPr>
              <a:t>Per-process runtime </a:t>
            </a:r>
            <a:r>
              <a:rPr lang="en-US" dirty="0" smtClean="0">
                <a:ea typeface="微軟正黑體" pitchFamily="34" charset="-120"/>
              </a:rPr>
              <a:t>environment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24075374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buClr>
                <a:srgbClr val="6DB33F"/>
              </a:buClr>
              <a:tabLst>
                <a:tab pos="1022350" algn="l"/>
              </a:tabLst>
              <a:defRPr/>
            </a:pPr>
            <a:r>
              <a:rPr lang="en-US" sz="1800" dirty="0"/>
              <a:t>Hadoop Core may be configured to report detailed information about the activities on the cluster</a:t>
            </a:r>
          </a:p>
          <a:p>
            <a:pPr marL="228600" lvl="0" indent="-228600">
              <a:buClr>
                <a:srgbClr val="6DB33F"/>
              </a:buClr>
              <a:tabLst>
                <a:tab pos="1022350" algn="l"/>
              </a:tabLst>
              <a:defRPr/>
            </a:pPr>
            <a:r>
              <a:rPr lang="en-US" sz="1800" dirty="0" smtClean="0"/>
              <a:t>The </a:t>
            </a:r>
            <a:r>
              <a:rPr lang="en-US" sz="1800" dirty="0"/>
              <a:t>file hadoop-metrics.properties controls the reporting. The default is to not report</a:t>
            </a:r>
            <a:r>
              <a:rPr lang="en-US" sz="2800" kern="0" dirty="0">
                <a:ea typeface="微軟正黑體" pitchFamily="34" charset="-120"/>
                <a:cs typeface="ＭＳ Ｐゴシック" charset="-128"/>
              </a:rPr>
              <a:t>.</a:t>
            </a:r>
          </a:p>
          <a:p>
            <a:endParaRPr lang="en-US" dirty="0"/>
          </a:p>
        </p:txBody>
      </p:sp>
      <p:sp>
        <p:nvSpPr>
          <p:cNvPr id="3" name="Title 2"/>
          <p:cNvSpPr>
            <a:spLocks noGrp="1"/>
          </p:cNvSpPr>
          <p:nvPr>
            <p:ph type="title"/>
          </p:nvPr>
        </p:nvSpPr>
        <p:spPr/>
        <p:txBody>
          <a:bodyPr/>
          <a:lstStyle/>
          <a:p>
            <a:r>
              <a:rPr lang="en-US" dirty="0">
                <a:ea typeface="微軟正黑體" pitchFamily="34" charset="-120"/>
              </a:rPr>
              <a:t>Reporting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3319717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buNone/>
              <a:tabLst>
                <a:tab pos="1022350" algn="l"/>
              </a:tabLst>
              <a:defRPr/>
            </a:pPr>
            <a:r>
              <a:rPr lang="en-US" sz="1800" dirty="0"/>
              <a:t>The hadoop-default.xml file defines more than 150 parameters, divided into six groups:</a:t>
            </a:r>
          </a:p>
          <a:p>
            <a:pPr marL="228600" lvl="0" indent="-228600">
              <a:lnSpc>
                <a:spcPct val="90000"/>
              </a:lnSpc>
              <a:buClr>
                <a:srgbClr val="6DB33F"/>
              </a:buClr>
              <a:buNone/>
              <a:tabLst>
                <a:tab pos="1022350" algn="l"/>
              </a:tabLst>
              <a:defRPr/>
            </a:pPr>
            <a:endParaRPr lang="en-US" sz="1800" dirty="0"/>
          </a:p>
          <a:p>
            <a:pPr marL="571500" lvl="1" indent="-228600">
              <a:lnSpc>
                <a:spcPct val="90000"/>
              </a:lnSpc>
              <a:buClr>
                <a:schemeClr val="bg2"/>
              </a:buClr>
              <a:buFont typeface="Wingdings" charset="2"/>
              <a:buChar char="§"/>
              <a:tabLst>
                <a:tab pos="1022350" algn="l"/>
              </a:tabLst>
              <a:defRPr/>
            </a:pPr>
            <a:r>
              <a:rPr lang="en-US" sz="1800" dirty="0"/>
              <a:t>Global properties</a:t>
            </a:r>
          </a:p>
          <a:p>
            <a:pPr marL="571500" lvl="1" indent="-228600">
              <a:lnSpc>
                <a:spcPct val="90000"/>
              </a:lnSpc>
              <a:buClr>
                <a:schemeClr val="bg2"/>
              </a:buClr>
              <a:tabLst>
                <a:tab pos="1022350" algn="l"/>
              </a:tabLst>
              <a:defRPr/>
            </a:pPr>
            <a:endParaRPr lang="en-US" sz="1800" dirty="0"/>
          </a:p>
          <a:p>
            <a:pPr marL="571500" lvl="1" indent="-228600">
              <a:lnSpc>
                <a:spcPct val="90000"/>
              </a:lnSpc>
              <a:buClr>
                <a:schemeClr val="bg2"/>
              </a:buClr>
              <a:buFont typeface="Wingdings" charset="2"/>
              <a:buChar char="§"/>
              <a:tabLst>
                <a:tab pos="1022350" algn="l"/>
              </a:tabLst>
              <a:defRPr/>
            </a:pPr>
            <a:r>
              <a:rPr lang="en-US" sz="1800" dirty="0"/>
              <a:t>Logging Properties</a:t>
            </a:r>
          </a:p>
          <a:p>
            <a:pPr marL="571500" lvl="1" indent="-228600">
              <a:lnSpc>
                <a:spcPct val="90000"/>
              </a:lnSpc>
              <a:buClr>
                <a:schemeClr val="bg2"/>
              </a:buClr>
              <a:tabLst>
                <a:tab pos="1022350" algn="l"/>
              </a:tabLst>
              <a:defRPr/>
            </a:pPr>
            <a:endParaRPr lang="en-US" sz="1800" dirty="0"/>
          </a:p>
          <a:p>
            <a:pPr marL="571500" lvl="1" indent="-228600">
              <a:lnSpc>
                <a:spcPct val="90000"/>
              </a:lnSpc>
              <a:buClr>
                <a:schemeClr val="bg2"/>
              </a:buClr>
              <a:buFont typeface="Wingdings" charset="2"/>
              <a:buChar char="§"/>
              <a:tabLst>
                <a:tab pos="1022350" algn="l"/>
              </a:tabLst>
              <a:defRPr/>
            </a:pPr>
            <a:r>
              <a:rPr lang="en-US" sz="1800" dirty="0"/>
              <a:t>I/O Properties</a:t>
            </a:r>
            <a:br>
              <a:rPr lang="en-US" sz="1800" dirty="0"/>
            </a:br>
            <a:r>
              <a:rPr lang="en-US" sz="1800" dirty="0"/>
              <a:t>File System properties</a:t>
            </a:r>
          </a:p>
          <a:p>
            <a:pPr marL="571500" lvl="1" indent="-228600">
              <a:lnSpc>
                <a:spcPct val="90000"/>
              </a:lnSpc>
              <a:buClr>
                <a:schemeClr val="bg2"/>
              </a:buClr>
              <a:tabLst>
                <a:tab pos="1022350" algn="l"/>
              </a:tabLst>
              <a:defRPr/>
            </a:pPr>
            <a:endParaRPr lang="en-US" sz="1800" dirty="0"/>
          </a:p>
          <a:p>
            <a:pPr marL="571500" lvl="1" indent="-228600">
              <a:lnSpc>
                <a:spcPct val="90000"/>
              </a:lnSpc>
              <a:buClr>
                <a:schemeClr val="bg2"/>
              </a:buClr>
              <a:buFont typeface="Wingdings" charset="2"/>
              <a:buChar char="§"/>
              <a:tabLst>
                <a:tab pos="1022350" algn="l"/>
              </a:tabLst>
              <a:defRPr/>
            </a:pPr>
            <a:r>
              <a:rPr lang="en-US" sz="1800" dirty="0"/>
              <a:t>Mapreduce Properties</a:t>
            </a:r>
          </a:p>
          <a:p>
            <a:pPr marL="571500" lvl="1" indent="-228600">
              <a:lnSpc>
                <a:spcPct val="90000"/>
              </a:lnSpc>
              <a:buClr>
                <a:schemeClr val="bg2"/>
              </a:buClr>
              <a:tabLst>
                <a:tab pos="1022350" algn="l"/>
              </a:tabLst>
              <a:defRPr/>
            </a:pPr>
            <a:endParaRPr lang="en-US" sz="1800" dirty="0"/>
          </a:p>
          <a:p>
            <a:pPr marL="571500" lvl="1" indent="-228600">
              <a:lnSpc>
                <a:spcPct val="90000"/>
              </a:lnSpc>
              <a:buClr>
                <a:schemeClr val="bg2"/>
              </a:buClr>
              <a:buFont typeface="Wingdings" charset="2"/>
              <a:buChar char="§"/>
              <a:tabLst>
                <a:tab pos="1022350" algn="l"/>
              </a:tabLst>
              <a:defRPr/>
            </a:pPr>
            <a:r>
              <a:rPr lang="en-US" sz="1800" dirty="0"/>
              <a:t>IPC properties</a:t>
            </a:r>
          </a:p>
        </p:txBody>
      </p:sp>
      <p:sp>
        <p:nvSpPr>
          <p:cNvPr id="3" name="Title 2"/>
          <p:cNvSpPr>
            <a:spLocks noGrp="1"/>
          </p:cNvSpPr>
          <p:nvPr>
            <p:ph type="title"/>
          </p:nvPr>
        </p:nvSpPr>
        <p:spPr/>
        <p:txBody>
          <a:bodyPr/>
          <a:lstStyle/>
          <a:p>
            <a:r>
              <a:rPr lang="en-US" dirty="0">
                <a:ea typeface="微軟正黑體" pitchFamily="34" charset="-120"/>
              </a:rPr>
              <a:t>Hadoop Core Server </a:t>
            </a:r>
            <a:r>
              <a:rPr lang="en-US" dirty="0" smtClean="0">
                <a:ea typeface="微軟正黑體" pitchFamily="34" charset="-120"/>
              </a:rPr>
              <a:t>Configuration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178539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80000"/>
              </a:lnSpc>
              <a:buClr>
                <a:srgbClr val="6DB33F"/>
              </a:buClr>
              <a:tabLst>
                <a:tab pos="1022350" algn="l"/>
              </a:tabLst>
              <a:defRPr/>
            </a:pPr>
            <a:r>
              <a:rPr lang="en-US" sz="1800" b="1" dirty="0"/>
              <a:t>fs.defult.name </a:t>
            </a:r>
            <a:r>
              <a:rPr lang="en-US" sz="1800" dirty="0" smtClean="0"/>
              <a:t>– </a:t>
            </a:r>
            <a:r>
              <a:rPr lang="en-US" sz="1800" dirty="0"/>
              <a:t>If it is not configured, there is no shared file system. The URI specified here informs the Hadoop Core framework of the default file system. The default value is file:///, which instructs the framework to use the local file system.</a:t>
            </a:r>
          </a:p>
          <a:p>
            <a:pPr marL="228600" lvl="0" indent="-228600">
              <a:lnSpc>
                <a:spcPct val="80000"/>
              </a:lnSpc>
              <a:buClr>
                <a:srgbClr val="6DB33F"/>
              </a:buClr>
              <a:tabLst>
                <a:tab pos="1022350" algn="l"/>
              </a:tabLst>
              <a:defRPr/>
            </a:pPr>
            <a:endParaRPr lang="en-US" sz="1800" dirty="0"/>
          </a:p>
          <a:p>
            <a:pPr marL="228600" lvl="0" indent="-228600">
              <a:lnSpc>
                <a:spcPct val="80000"/>
              </a:lnSpc>
              <a:buClr>
                <a:srgbClr val="6DB33F"/>
              </a:buClr>
              <a:tabLst>
                <a:tab pos="1022350" algn="l"/>
              </a:tabLst>
              <a:defRPr/>
            </a:pPr>
            <a:r>
              <a:rPr lang="en-US" sz="1800" b="1" dirty="0"/>
              <a:t>hadoop.tmp.dir</a:t>
            </a:r>
            <a:r>
              <a:rPr lang="en-US" sz="1800" dirty="0"/>
              <a:t> – If it is not configured, data loss will occur. It informs the framework of the directory to use for all Hadoop Core server data storage.</a:t>
            </a:r>
          </a:p>
          <a:p>
            <a:pPr marL="228600" lvl="0" indent="-228600">
              <a:lnSpc>
                <a:spcPct val="80000"/>
              </a:lnSpc>
              <a:buClr>
                <a:srgbClr val="6DB33F"/>
              </a:buClr>
              <a:tabLst>
                <a:tab pos="1022350" algn="l"/>
              </a:tabLst>
              <a:defRPr/>
            </a:pPr>
            <a:endParaRPr lang="en-US" sz="1800" dirty="0"/>
          </a:p>
          <a:p>
            <a:pPr marL="228600" lvl="0" indent="-228600">
              <a:lnSpc>
                <a:spcPct val="80000"/>
              </a:lnSpc>
              <a:buClr>
                <a:srgbClr val="6DB33F"/>
              </a:buClr>
              <a:tabLst>
                <a:tab pos="1022350" algn="l"/>
              </a:tabLst>
              <a:defRPr/>
            </a:pPr>
            <a:endParaRPr lang="en-US" sz="1800" dirty="0"/>
          </a:p>
          <a:p>
            <a:pPr marL="228600" lvl="0" indent="-228600">
              <a:lnSpc>
                <a:spcPct val="80000"/>
              </a:lnSpc>
              <a:buClr>
                <a:srgbClr val="6DB33F"/>
              </a:buClr>
              <a:tabLst>
                <a:tab pos="1022350" algn="l"/>
              </a:tabLst>
              <a:defRPr/>
            </a:pPr>
            <a:r>
              <a:rPr lang="en-US" sz="1800" b="1" dirty="0"/>
              <a:t>mapred.job.tracker</a:t>
            </a:r>
            <a:r>
              <a:rPr lang="en-US" sz="1800" dirty="0"/>
              <a:t> - The mapred.job.tracker parameter is critical to configure. If it is not configured, only a single machine will be used for task execution The URI specified in this parameter informs the Hadoop Core framework of the JobTracker’s location. The default value is local, which indicates that no JobTracker server is to be run, and all tasks will be run from a single JVM.</a:t>
            </a:r>
          </a:p>
          <a:p>
            <a:endParaRPr lang="en-US" sz="1800" dirty="0"/>
          </a:p>
        </p:txBody>
      </p:sp>
      <p:sp>
        <p:nvSpPr>
          <p:cNvPr id="3" name="Title 2"/>
          <p:cNvSpPr>
            <a:spLocks noGrp="1"/>
          </p:cNvSpPr>
          <p:nvPr>
            <p:ph type="title"/>
          </p:nvPr>
        </p:nvSpPr>
        <p:spPr/>
        <p:txBody>
          <a:bodyPr/>
          <a:lstStyle/>
          <a:p>
            <a:r>
              <a:rPr lang="en-US" dirty="0" smtClean="0">
                <a:ea typeface="微軟正黑體" pitchFamily="34" charset="-120"/>
              </a:rPr>
              <a:t>Critical Properties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3744867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微軟正黑體" pitchFamily="34" charset="-120"/>
              </a:rPr>
              <a:t>Common errors in setup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46</a:t>
            </a:fld>
            <a:endParaRPr lang="en-US" dirty="0"/>
          </a:p>
        </p:txBody>
      </p:sp>
      <p:graphicFrame>
        <p:nvGraphicFramePr>
          <p:cNvPr id="5" name="Content Placeholder 4"/>
          <p:cNvGraphicFramePr>
            <a:graphicFrameLocks noGrp="1" noChangeAspect="1"/>
          </p:cNvGraphicFramePr>
          <p:nvPr>
            <p:ph idx="1"/>
          </p:nvPr>
        </p:nvGraphicFramePr>
        <p:xfrm>
          <a:off x="324643" y="1658937"/>
          <a:ext cx="8494713" cy="4848225"/>
        </p:xfrm>
        <a:graphic>
          <a:graphicData uri="http://schemas.openxmlformats.org/presentationml/2006/ole">
            <mc:AlternateContent xmlns:mc="http://schemas.openxmlformats.org/markup-compatibility/2006">
              <mc:Choice xmlns:v="urn:schemas-microsoft-com:vml" Requires="v">
                <p:oleObj spid="_x0000_s8337" name="Bitmap Image" r:id="rId3" imgW="8495238" imgH="4847619" progId="PBrush">
                  <p:embed/>
                </p:oleObj>
              </mc:Choice>
              <mc:Fallback>
                <p:oleObj name="Bitmap Image" r:id="rId3" imgW="8495238" imgH="4847619" progId="PBrush">
                  <p:embed/>
                  <p:pic>
                    <p:nvPicPr>
                      <p:cNvPr id="0" name="Picture 1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43" y="1658937"/>
                        <a:ext cx="8494713" cy="484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295664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buNone/>
              <a:tabLst>
                <a:tab pos="1022350" algn="l"/>
              </a:tabLst>
              <a:defRPr/>
            </a:pPr>
            <a:r>
              <a:rPr lang="en-US" sz="1800" dirty="0"/>
              <a:t>Shut down the secondary NameNode.</a:t>
            </a:r>
          </a:p>
          <a:p>
            <a:pPr marL="228600" lvl="0" indent="-228600">
              <a:lnSpc>
                <a:spcPct val="90000"/>
              </a:lnSpc>
              <a:buClr>
                <a:srgbClr val="6DB33F"/>
              </a:buClr>
              <a:buNone/>
              <a:tabLst>
                <a:tab pos="1022350" algn="l"/>
              </a:tabLst>
              <a:defRPr/>
            </a:pPr>
            <a:endParaRPr lang="en-US" sz="1800" dirty="0"/>
          </a:p>
          <a:p>
            <a:pPr marL="228600" lvl="0" indent="-228600">
              <a:lnSpc>
                <a:spcPct val="90000"/>
              </a:lnSpc>
              <a:buClr>
                <a:srgbClr val="6DB33F"/>
              </a:buClr>
              <a:buNone/>
              <a:tabLst>
                <a:tab pos="1022350" algn="l"/>
              </a:tabLst>
              <a:defRPr/>
            </a:pPr>
            <a:r>
              <a:rPr lang="en-US" sz="1800" dirty="0"/>
              <a:t>2. Copy the contents of the secondary:fs.checkpoint.dir to the Namenode:dfs.name.dir.</a:t>
            </a:r>
          </a:p>
          <a:p>
            <a:pPr marL="228600" lvl="0" indent="-228600">
              <a:lnSpc>
                <a:spcPct val="90000"/>
              </a:lnSpc>
              <a:buClr>
                <a:srgbClr val="6DB33F"/>
              </a:buClr>
              <a:buNone/>
              <a:tabLst>
                <a:tab pos="1022350" algn="l"/>
              </a:tabLst>
              <a:defRPr/>
            </a:pPr>
            <a:endParaRPr lang="en-US" sz="1800" dirty="0"/>
          </a:p>
          <a:p>
            <a:pPr marL="228600" lvl="0" indent="-228600">
              <a:lnSpc>
                <a:spcPct val="90000"/>
              </a:lnSpc>
              <a:buClr>
                <a:srgbClr val="6DB33F"/>
              </a:buClr>
              <a:buNone/>
              <a:tabLst>
                <a:tab pos="1022350" algn="l"/>
              </a:tabLst>
              <a:defRPr/>
            </a:pPr>
            <a:r>
              <a:rPr lang="en-US" sz="1800" dirty="0"/>
              <a:t>3. Copy the contents of the secondary:fs.checkpoint.edits to the Namenode:dfs.name.edits.dir</a:t>
            </a:r>
          </a:p>
          <a:p>
            <a:pPr marL="228600" lvl="0" indent="-228600">
              <a:lnSpc>
                <a:spcPct val="90000"/>
              </a:lnSpc>
              <a:buClr>
                <a:srgbClr val="6DB33F"/>
              </a:buClr>
              <a:buNone/>
              <a:tabLst>
                <a:tab pos="1022350" algn="l"/>
              </a:tabLst>
              <a:defRPr/>
            </a:pPr>
            <a:endParaRPr lang="en-US" sz="1800" dirty="0"/>
          </a:p>
          <a:p>
            <a:pPr marL="228600" lvl="0" indent="-228600">
              <a:lnSpc>
                <a:spcPct val="90000"/>
              </a:lnSpc>
              <a:buClr>
                <a:srgbClr val="6DB33F"/>
              </a:buClr>
              <a:buNone/>
              <a:tabLst>
                <a:tab pos="1022350" algn="l"/>
              </a:tabLst>
              <a:defRPr/>
            </a:pPr>
            <a:r>
              <a:rPr lang="en-US" sz="1800" dirty="0"/>
              <a:t>4. When the copy completes, start the NameNode and   restart the secondary NameNode</a:t>
            </a:r>
          </a:p>
        </p:txBody>
      </p:sp>
      <p:sp>
        <p:nvSpPr>
          <p:cNvPr id="3" name="Title 2"/>
          <p:cNvSpPr>
            <a:spLocks noGrp="1"/>
          </p:cNvSpPr>
          <p:nvPr>
            <p:ph type="title"/>
          </p:nvPr>
        </p:nvSpPr>
        <p:spPr/>
        <p:txBody>
          <a:bodyPr/>
          <a:lstStyle/>
          <a:p>
            <a:r>
              <a:rPr lang="en-US" dirty="0" smtClean="0"/>
              <a:t>Namenode Recovery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3114713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tabLst>
                <a:tab pos="1022350" algn="l"/>
              </a:tabLst>
              <a:defRPr/>
            </a:pPr>
            <a:r>
              <a:rPr lang="en-US" sz="1800" dirty="0"/>
              <a:t>The procedure for adding a new DataNode to a cluster and restarting a failed DataNode are identical.</a:t>
            </a:r>
          </a:p>
          <a:p>
            <a:pPr marL="228600" lvl="0" indent="-228600">
              <a:lnSpc>
                <a:spcPct val="90000"/>
              </a:lnSpc>
              <a:buClr>
                <a:srgbClr val="6DB33F"/>
              </a:buClr>
              <a:tabLst>
                <a:tab pos="1022350" algn="l"/>
              </a:tabLst>
              <a:defRPr/>
            </a:pPr>
            <a:endParaRPr lang="en-US" sz="1800" dirty="0"/>
          </a:p>
          <a:p>
            <a:pPr marL="228600" lvl="0" indent="-228600">
              <a:lnSpc>
                <a:spcPct val="90000"/>
              </a:lnSpc>
              <a:buClr>
                <a:srgbClr val="6DB33F"/>
              </a:buClr>
              <a:tabLst>
                <a:tab pos="1022350" algn="l"/>
              </a:tabLst>
              <a:defRPr/>
            </a:pPr>
            <a:r>
              <a:rPr lang="en-US" sz="1800" dirty="0"/>
              <a:t>The server process just needs to be started, assuming the configuration is correct, and the NameNode will integrate the new server or reintegrate a restarted server into the cluster.</a:t>
            </a:r>
          </a:p>
          <a:p>
            <a:pPr marL="228600" lvl="0" indent="-228600">
              <a:lnSpc>
                <a:spcPct val="90000"/>
              </a:lnSpc>
              <a:buClr>
                <a:srgbClr val="6DB33F"/>
              </a:buClr>
              <a:tabLst>
                <a:tab pos="1022350" algn="l"/>
              </a:tabLst>
              <a:defRPr/>
            </a:pPr>
            <a:endParaRPr lang="en-US" sz="1800" dirty="0"/>
          </a:p>
          <a:p>
            <a:pPr marL="228600" lvl="0" indent="-228600">
              <a:lnSpc>
                <a:spcPct val="90000"/>
              </a:lnSpc>
              <a:buClr>
                <a:srgbClr val="6DB33F"/>
              </a:buClr>
              <a:tabLst>
                <a:tab pos="1022350" algn="l"/>
              </a:tabLst>
              <a:defRPr/>
            </a:pPr>
            <a:r>
              <a:rPr lang="en-US" sz="1800" dirty="0"/>
              <a:t>The command hadoop-daemon.sh start datanode will start a DataNode server on a machine, if one is not already running</a:t>
            </a:r>
          </a:p>
        </p:txBody>
      </p:sp>
      <p:sp>
        <p:nvSpPr>
          <p:cNvPr id="3" name="Title 2"/>
          <p:cNvSpPr>
            <a:spLocks noGrp="1"/>
          </p:cNvSpPr>
          <p:nvPr>
            <p:ph type="title"/>
          </p:nvPr>
        </p:nvSpPr>
        <p:spPr/>
        <p:txBody>
          <a:bodyPr/>
          <a:lstStyle/>
          <a:p>
            <a:r>
              <a:rPr lang="en-US" dirty="0">
                <a:ea typeface="微軟正黑體" pitchFamily="34" charset="-120"/>
              </a:rPr>
              <a:t>DataNode Recovery and Addition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48</a:t>
            </a:fld>
            <a:endParaRPr lang="en-US" dirty="0"/>
          </a:p>
        </p:txBody>
      </p:sp>
    </p:spTree>
    <p:extLst>
      <p:ext uri="{BB962C8B-B14F-4D97-AF65-F5344CB8AC3E}">
        <p14:creationId xmlns:p14="http://schemas.microsoft.com/office/powerpoint/2010/main" val="36344554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buClr>
                <a:srgbClr val="6DB33F"/>
              </a:buClr>
              <a:buNone/>
              <a:tabLst>
                <a:tab pos="1022350" algn="l"/>
              </a:tabLst>
              <a:defRPr/>
            </a:pPr>
            <a:r>
              <a:rPr lang="en-US" sz="1400" kern="0" dirty="0">
                <a:ea typeface="微軟正黑體" pitchFamily="34" charset="-120"/>
                <a:cs typeface="ＭＳ Ｐゴシック" charset="-128"/>
              </a:rPr>
              <a:t>The NameNode web interface will be available via HTTP on port </a:t>
            </a:r>
            <a:r>
              <a:rPr lang="en-US" sz="1400" kern="0" dirty="0" smtClean="0">
                <a:ea typeface="微軟正黑體" pitchFamily="34" charset="-120"/>
                <a:cs typeface="ＭＳ Ｐゴシック" charset="-128"/>
              </a:rPr>
              <a:t>50070 </a:t>
            </a:r>
            <a:r>
              <a:rPr lang="en-US" sz="1400" kern="0" dirty="0" smtClean="0">
                <a:ea typeface="微軟正黑體" pitchFamily="34" charset="-120"/>
                <a:hlinkClick r:id="rId2"/>
              </a:rPr>
              <a:t>http</a:t>
            </a:r>
            <a:r>
              <a:rPr lang="en-US" sz="1400" kern="0" dirty="0">
                <a:ea typeface="微軟正黑體" pitchFamily="34" charset="-120"/>
                <a:hlinkClick r:id="rId2"/>
              </a:rPr>
              <a:t>://master:50070</a:t>
            </a:r>
            <a:endParaRPr lang="en-US" sz="1400" kern="0" dirty="0">
              <a:ea typeface="微軟正黑體" pitchFamily="34" charset="-120"/>
            </a:endParaRPr>
          </a:p>
          <a:p>
            <a:endParaRPr lang="en-US" dirty="0"/>
          </a:p>
        </p:txBody>
      </p:sp>
      <p:sp>
        <p:nvSpPr>
          <p:cNvPr id="3" name="Title 2"/>
          <p:cNvSpPr>
            <a:spLocks noGrp="1"/>
          </p:cNvSpPr>
          <p:nvPr>
            <p:ph type="title"/>
          </p:nvPr>
        </p:nvSpPr>
        <p:spPr/>
        <p:txBody>
          <a:bodyPr/>
          <a:lstStyle/>
          <a:p>
            <a:r>
              <a:rPr lang="en-US" dirty="0" smtClean="0"/>
              <a:t>Web Interface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49</a:t>
            </a:fld>
            <a:endParaRPr lang="en-US" dirty="0"/>
          </a:p>
        </p:txBody>
      </p:sp>
      <p:pic>
        <p:nvPicPr>
          <p:cNvPr id="5" name="Picture 5" descr="Picture 13.png"/>
          <p:cNvPicPr>
            <a:picLocks noChangeAspect="1"/>
          </p:cNvPicPr>
          <p:nvPr/>
        </p:nvPicPr>
        <p:blipFill>
          <a:blip r:embed="rId3"/>
          <a:srcRect/>
          <a:stretch>
            <a:fillRect/>
          </a:stretch>
        </p:blipFill>
        <p:spPr bwMode="auto">
          <a:xfrm>
            <a:off x="457200" y="2133600"/>
            <a:ext cx="7920880" cy="4176464"/>
          </a:xfrm>
          <a:prstGeom prst="rect">
            <a:avLst/>
          </a:prstGeom>
          <a:noFill/>
          <a:ln w="9525">
            <a:noFill/>
            <a:miter lim="800000"/>
            <a:headEnd/>
            <a:tailEnd/>
          </a:ln>
        </p:spPr>
      </p:pic>
    </p:spTree>
    <p:extLst>
      <p:ext uri="{BB962C8B-B14F-4D97-AF65-F5344CB8AC3E}">
        <p14:creationId xmlns:p14="http://schemas.microsoft.com/office/powerpoint/2010/main" val="4136256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819671"/>
          </a:xfrm>
        </p:spPr>
        <p:txBody>
          <a:bodyPr/>
          <a:lstStyle/>
          <a:p>
            <a:pPr lvl="1"/>
            <a:r>
              <a:rPr dirty="0" smtClean="0"/>
              <a:t>After completing this chapter you will be able to:</a:t>
            </a:r>
          </a:p>
          <a:p>
            <a:pPr lvl="1"/>
            <a:r>
              <a:rPr dirty="0"/>
              <a:t>Describe what is </a:t>
            </a:r>
            <a:r>
              <a:rPr/>
              <a:t>Hadoop</a:t>
            </a:r>
            <a:endParaRPr dirty="0"/>
          </a:p>
          <a:p>
            <a:pPr lvl="1"/>
            <a:r>
              <a:rPr dirty="0"/>
              <a:t>Describe </a:t>
            </a:r>
            <a:r>
              <a:rPr/>
              <a:t>Hadoop</a:t>
            </a:r>
            <a:r>
              <a:rPr dirty="0"/>
              <a:t> components</a:t>
            </a:r>
          </a:p>
          <a:p>
            <a:pPr lvl="1"/>
            <a:r>
              <a:rPr dirty="0"/>
              <a:t>Describe </a:t>
            </a:r>
            <a:r>
              <a:rPr/>
              <a:t>Hadoop</a:t>
            </a:r>
            <a:r>
              <a:rPr dirty="0"/>
              <a:t> characteristics</a:t>
            </a:r>
          </a:p>
          <a:p>
            <a:pPr lvl="1"/>
            <a:r>
              <a:rPr dirty="0"/>
              <a:t>Describe </a:t>
            </a:r>
            <a:r>
              <a:rPr/>
              <a:t>Hadoop</a:t>
            </a:r>
            <a:r>
              <a:rPr dirty="0"/>
              <a:t> building </a:t>
            </a:r>
            <a:r>
              <a:rPr dirty="0" smtClean="0"/>
              <a:t>blocks</a:t>
            </a:r>
          </a:p>
          <a:p>
            <a:pPr lvl="1"/>
            <a:r>
              <a:rPr dirty="0" smtClean="0"/>
              <a:t>Describe HDFS components</a:t>
            </a:r>
            <a:endParaRPr dirty="0"/>
          </a:p>
          <a:p>
            <a:pPr lvl="1"/>
            <a:r>
              <a:rPr smtClean="0"/>
              <a:t>Explain the read and write operations in Hadoop</a:t>
            </a:r>
          </a:p>
          <a:p>
            <a:pPr lvl="1"/>
            <a:r>
              <a:rPr smtClean="0"/>
              <a:t>Setup a single node and multinode Hadoop cluster</a:t>
            </a:r>
          </a:p>
          <a:p>
            <a:pPr lvl="1"/>
            <a:r>
              <a:rPr smtClean="0"/>
              <a:t>Describe various failure modes and recovery steps</a:t>
            </a:r>
          </a:p>
          <a:p>
            <a:pPr lvl="1"/>
            <a:r>
              <a:rPr smtClean="0"/>
              <a:t>Describe various usage patterns in Hadoop</a:t>
            </a:r>
          </a:p>
          <a:p>
            <a:pPr lvl="1"/>
            <a:r>
              <a:rPr smtClean="0"/>
              <a:t>Describe where Hadoop can not be used</a:t>
            </a:r>
          </a:p>
          <a:p>
            <a:pPr lvl="1"/>
            <a:endParaRPr dirty="0" smtClean="0"/>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Interface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50</a:t>
            </a:fld>
            <a:endParaRPr lang="en-US" dirty="0"/>
          </a:p>
        </p:txBody>
      </p:sp>
      <p:pic>
        <p:nvPicPr>
          <p:cNvPr id="5" name="Content Placeholder 4" descr="Picture 15.png"/>
          <p:cNvPicPr>
            <a:picLocks noGrp="1" noChangeAspect="1"/>
          </p:cNvPicPr>
          <p:nvPr>
            <p:ph idx="1"/>
          </p:nvPr>
        </p:nvPicPr>
        <p:blipFill>
          <a:blip r:embed="rId2"/>
          <a:srcRect b="3766"/>
          <a:stretch>
            <a:fillRect/>
          </a:stretch>
        </p:blipFill>
        <p:spPr bwMode="auto">
          <a:xfrm>
            <a:off x="229142" y="2066718"/>
            <a:ext cx="8685715" cy="4032663"/>
          </a:xfrm>
          <a:prstGeom prst="rect">
            <a:avLst/>
          </a:prstGeom>
          <a:noFill/>
          <a:ln w="9525">
            <a:noFill/>
            <a:miter lim="800000"/>
            <a:headEnd/>
            <a:tailEnd/>
          </a:ln>
          <a:effectLst>
            <a:outerShdw dist="139700" dir="2700000" algn="tl" rotWithShape="0">
              <a:srgbClr val="333333">
                <a:alpha val="64998"/>
              </a:srgbClr>
            </a:outerShdw>
          </a:effectLst>
        </p:spPr>
      </p:pic>
    </p:spTree>
    <p:extLst>
      <p:ext uri="{BB962C8B-B14F-4D97-AF65-F5344CB8AC3E}">
        <p14:creationId xmlns:p14="http://schemas.microsoft.com/office/powerpoint/2010/main" val="4241267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90000"/>
              </a:lnSpc>
              <a:buClr>
                <a:srgbClr val="6DB33F"/>
              </a:buClr>
              <a:buNone/>
              <a:tabLst>
                <a:tab pos="1022350" algn="l"/>
              </a:tabLst>
              <a:defRPr/>
            </a:pPr>
            <a:r>
              <a:rPr lang="en-US" sz="1800" b="1" dirty="0"/>
              <a:t>ETL</a:t>
            </a:r>
            <a:r>
              <a:rPr lang="en-US" sz="2000" kern="0" dirty="0" smtClean="0">
                <a:ea typeface="微軟正黑體" pitchFamily="34" charset="-120"/>
                <a:cs typeface="ＭＳ Ｐゴシック" charset="-128"/>
              </a:rPr>
              <a:t> </a:t>
            </a:r>
            <a:endParaRPr lang="en-US" sz="2800" kern="0" dirty="0">
              <a:ea typeface="微軟正黑體" pitchFamily="34" charset="-120"/>
              <a:cs typeface="ＭＳ Ｐゴシック" charset="-128"/>
            </a:endParaRPr>
          </a:p>
          <a:p>
            <a:pPr marL="0" indent="0">
              <a:lnSpc>
                <a:spcPct val="90000"/>
              </a:lnSpc>
              <a:buClr>
                <a:srgbClr val="6DB33F"/>
              </a:buClr>
              <a:buNone/>
              <a:tabLst>
                <a:tab pos="1022350" algn="l"/>
              </a:tabLst>
              <a:defRPr/>
            </a:pPr>
            <a:r>
              <a:rPr lang="en-US" sz="1800" dirty="0" smtClean="0"/>
              <a:t>Put </a:t>
            </a:r>
            <a:r>
              <a:rPr lang="en-US" sz="1800" dirty="0"/>
              <a:t>large data source (eg. Log files) onto the Hadoop File System</a:t>
            </a:r>
          </a:p>
          <a:p>
            <a:pPr marL="0" indent="0">
              <a:lnSpc>
                <a:spcPct val="90000"/>
              </a:lnSpc>
              <a:buClr>
                <a:srgbClr val="6DB33F"/>
              </a:buClr>
              <a:buNone/>
              <a:tabLst>
                <a:tab pos="1022350" algn="l"/>
              </a:tabLst>
              <a:defRPr/>
            </a:pPr>
            <a:r>
              <a:rPr lang="en-US" sz="1800" dirty="0"/>
              <a:t>Perform aggregations, transformations, normalizations on the data</a:t>
            </a:r>
          </a:p>
          <a:p>
            <a:pPr marL="0" indent="0">
              <a:lnSpc>
                <a:spcPct val="90000"/>
              </a:lnSpc>
              <a:buClr>
                <a:srgbClr val="6DB33F"/>
              </a:buClr>
              <a:buNone/>
              <a:tabLst>
                <a:tab pos="1022350" algn="l"/>
              </a:tabLst>
              <a:defRPr/>
            </a:pPr>
            <a:r>
              <a:rPr lang="en-US" sz="1800" dirty="0"/>
              <a:t>Load into RDBMS / data </a:t>
            </a:r>
            <a:r>
              <a:rPr lang="en-US" sz="1800" dirty="0" smtClean="0"/>
              <a:t>mart</a:t>
            </a:r>
          </a:p>
          <a:p>
            <a:pPr marL="0" indent="0">
              <a:lnSpc>
                <a:spcPct val="90000"/>
              </a:lnSpc>
              <a:buClr>
                <a:srgbClr val="6DB33F"/>
              </a:buClr>
              <a:buNone/>
              <a:tabLst>
                <a:tab pos="1022350" algn="l"/>
              </a:tabLst>
              <a:defRPr/>
            </a:pPr>
            <a:endParaRPr lang="en-US" sz="1800" dirty="0"/>
          </a:p>
          <a:p>
            <a:pPr marL="0" indent="0">
              <a:lnSpc>
                <a:spcPct val="90000"/>
              </a:lnSpc>
              <a:buClr>
                <a:srgbClr val="6DB33F"/>
              </a:buClr>
              <a:buNone/>
              <a:tabLst>
                <a:tab pos="1022350" algn="l"/>
              </a:tabLst>
              <a:defRPr/>
            </a:pPr>
            <a:r>
              <a:rPr lang="en-US" sz="1800" b="1" dirty="0" smtClean="0"/>
              <a:t>Reporting and Analytics</a:t>
            </a:r>
          </a:p>
          <a:p>
            <a:pPr marL="228600" lvl="0" indent="-228600">
              <a:lnSpc>
                <a:spcPct val="90000"/>
              </a:lnSpc>
              <a:buClr>
                <a:srgbClr val="6DB33F"/>
              </a:buClr>
              <a:tabLst>
                <a:tab pos="1022350" algn="l"/>
              </a:tabLst>
              <a:defRPr/>
            </a:pPr>
            <a:r>
              <a:rPr lang="en-US" sz="1800" kern="0" dirty="0">
                <a:ea typeface="微軟正黑體" pitchFamily="34" charset="-120"/>
                <a:cs typeface="ＭＳ Ｐゴシック" charset="-128"/>
              </a:rPr>
              <a:t>Run canned and ad-hoc queries over large data</a:t>
            </a:r>
          </a:p>
          <a:p>
            <a:pPr marL="228600" lvl="0" indent="-228600">
              <a:lnSpc>
                <a:spcPct val="90000"/>
              </a:lnSpc>
              <a:buClr>
                <a:srgbClr val="6DB33F"/>
              </a:buClr>
              <a:tabLst>
                <a:tab pos="1022350" algn="l"/>
              </a:tabLst>
              <a:defRPr/>
            </a:pPr>
            <a:r>
              <a:rPr lang="en-US" sz="1800" kern="0" dirty="0" smtClean="0">
                <a:ea typeface="微軟正黑體" pitchFamily="34" charset="-120"/>
                <a:cs typeface="ＭＳ Ｐゴシック" charset="-128"/>
              </a:rPr>
              <a:t>Run </a:t>
            </a:r>
            <a:r>
              <a:rPr lang="en-US" sz="1800" kern="0" dirty="0">
                <a:ea typeface="微軟正黑體" pitchFamily="34" charset="-120"/>
                <a:cs typeface="ＭＳ Ｐゴシック" charset="-128"/>
              </a:rPr>
              <a:t>analytics and data mining operations on large data</a:t>
            </a:r>
          </a:p>
          <a:p>
            <a:pPr marL="228600" lvl="0" indent="-228600">
              <a:lnSpc>
                <a:spcPct val="90000"/>
              </a:lnSpc>
              <a:buClr>
                <a:srgbClr val="6DB33F"/>
              </a:buClr>
              <a:tabLst>
                <a:tab pos="1022350" algn="l"/>
              </a:tabLst>
              <a:defRPr/>
            </a:pPr>
            <a:r>
              <a:rPr lang="en-US" sz="1800" kern="0" dirty="0" smtClean="0">
                <a:ea typeface="微軟正黑體" pitchFamily="34" charset="-120"/>
                <a:cs typeface="ＭＳ Ｐゴシック" charset="-128"/>
              </a:rPr>
              <a:t>Produce </a:t>
            </a:r>
            <a:r>
              <a:rPr lang="en-US" sz="1800" kern="0" dirty="0">
                <a:ea typeface="微軟正黑體" pitchFamily="34" charset="-120"/>
                <a:cs typeface="ＭＳ Ｐゴシック" charset="-128"/>
              </a:rPr>
              <a:t>reports for end-user consumption or loading into data mart</a:t>
            </a:r>
          </a:p>
          <a:p>
            <a:pPr marL="0" indent="0">
              <a:lnSpc>
                <a:spcPct val="90000"/>
              </a:lnSpc>
              <a:buClr>
                <a:srgbClr val="6DB33F"/>
              </a:buClr>
              <a:buNone/>
              <a:tabLst>
                <a:tab pos="1022350" algn="l"/>
              </a:tabLst>
              <a:defRPr/>
            </a:pPr>
            <a:endParaRPr lang="en-US" sz="1800" dirty="0" smtClean="0"/>
          </a:p>
          <a:p>
            <a:pPr marL="0" indent="0">
              <a:lnSpc>
                <a:spcPct val="90000"/>
              </a:lnSpc>
              <a:buClr>
                <a:srgbClr val="6DB33F"/>
              </a:buClr>
              <a:buNone/>
              <a:tabLst>
                <a:tab pos="1022350" algn="l"/>
              </a:tabLst>
              <a:defRPr/>
            </a:pPr>
            <a:r>
              <a:rPr lang="en-US" sz="1800" b="1" dirty="0" smtClean="0"/>
              <a:t>Data Processing Pipelines</a:t>
            </a:r>
          </a:p>
          <a:p>
            <a:pPr marL="228600" lvl="0" indent="-228600">
              <a:lnSpc>
                <a:spcPct val="90000"/>
              </a:lnSpc>
              <a:buClr>
                <a:srgbClr val="6DB33F"/>
              </a:buClr>
              <a:tabLst>
                <a:tab pos="1022350" algn="l"/>
              </a:tabLst>
              <a:defRPr/>
            </a:pPr>
            <a:r>
              <a:rPr lang="en-US" sz="1800" kern="0" dirty="0">
                <a:ea typeface="微軟正黑體" pitchFamily="34" charset="-120"/>
                <a:cs typeface="ＭＳ Ｐゴシック" charset="-128"/>
              </a:rPr>
              <a:t>Multi-step pipelines for data processing</a:t>
            </a:r>
          </a:p>
          <a:p>
            <a:pPr marL="228600" lvl="0" indent="-228600">
              <a:lnSpc>
                <a:spcPct val="90000"/>
              </a:lnSpc>
              <a:buClr>
                <a:srgbClr val="6DB33F"/>
              </a:buClr>
              <a:tabLst>
                <a:tab pos="1022350" algn="l"/>
              </a:tabLst>
              <a:defRPr/>
            </a:pPr>
            <a:r>
              <a:rPr lang="en-US" sz="1800" kern="0" dirty="0" smtClean="0">
                <a:ea typeface="微軟正黑體" pitchFamily="34" charset="-120"/>
                <a:cs typeface="ＭＳ Ｐゴシック" charset="-128"/>
              </a:rPr>
              <a:t>Coordination</a:t>
            </a:r>
            <a:r>
              <a:rPr lang="en-US" sz="1800" kern="0" dirty="0">
                <a:ea typeface="微軟正黑體" pitchFamily="34" charset="-120"/>
                <a:cs typeface="ＭＳ Ｐゴシック" charset="-128"/>
              </a:rPr>
              <a:t>, scheduling, data collection and publishing of feeds</a:t>
            </a:r>
          </a:p>
          <a:p>
            <a:pPr marL="228600" lvl="0" indent="-228600">
              <a:lnSpc>
                <a:spcPct val="90000"/>
              </a:lnSpc>
              <a:buClr>
                <a:srgbClr val="6DB33F"/>
              </a:buClr>
              <a:tabLst>
                <a:tab pos="1022350" algn="l"/>
              </a:tabLst>
              <a:defRPr/>
            </a:pPr>
            <a:r>
              <a:rPr lang="en-US" sz="1800" kern="0" dirty="0" smtClean="0">
                <a:ea typeface="微軟正黑體" pitchFamily="34" charset="-120"/>
                <a:cs typeface="ＭＳ Ｐゴシック" charset="-128"/>
              </a:rPr>
              <a:t>SLA </a:t>
            </a:r>
            <a:r>
              <a:rPr lang="en-US" sz="1800" kern="0" dirty="0">
                <a:ea typeface="微軟正黑體" pitchFamily="34" charset="-120"/>
                <a:cs typeface="ＭＳ Ｐゴシック" charset="-128"/>
              </a:rPr>
              <a:t>carrying, regularly scheduled jobs</a:t>
            </a:r>
          </a:p>
          <a:p>
            <a:pPr marL="0" indent="0">
              <a:lnSpc>
                <a:spcPct val="90000"/>
              </a:lnSpc>
              <a:buClr>
                <a:srgbClr val="6DB33F"/>
              </a:buClr>
              <a:buNone/>
              <a:tabLst>
                <a:tab pos="1022350" algn="l"/>
              </a:tabLst>
              <a:defRPr/>
            </a:pPr>
            <a:endParaRPr lang="en-US" sz="1800" b="1" dirty="0" smtClean="0"/>
          </a:p>
        </p:txBody>
      </p:sp>
      <p:sp>
        <p:nvSpPr>
          <p:cNvPr id="3" name="Title 2"/>
          <p:cNvSpPr>
            <a:spLocks noGrp="1"/>
          </p:cNvSpPr>
          <p:nvPr>
            <p:ph type="title"/>
          </p:nvPr>
        </p:nvSpPr>
        <p:spPr/>
        <p:txBody>
          <a:bodyPr/>
          <a:lstStyle/>
          <a:p>
            <a:r>
              <a:rPr lang="en-US" dirty="0" smtClean="0"/>
              <a:t>Usage Pattern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51</a:t>
            </a:fld>
            <a:endParaRPr lang="en-US" dirty="0"/>
          </a:p>
        </p:txBody>
      </p:sp>
    </p:spTree>
    <p:extLst>
      <p:ext uri="{BB962C8B-B14F-4D97-AF65-F5344CB8AC3E}">
        <p14:creationId xmlns:p14="http://schemas.microsoft.com/office/powerpoint/2010/main" val="1234408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a:t>Machine Learning &amp; Graph Algorithms</a:t>
            </a:r>
          </a:p>
          <a:p>
            <a:pPr>
              <a:lnSpc>
                <a:spcPct val="90000"/>
              </a:lnSpc>
              <a:buClr>
                <a:srgbClr val="6DB33F"/>
              </a:buClr>
              <a:tabLst>
                <a:tab pos="1022350" algn="l"/>
              </a:tabLst>
              <a:defRPr/>
            </a:pPr>
            <a:r>
              <a:rPr lang="en-US" sz="1800" dirty="0"/>
              <a:t>Traverse large graphs and data sets.</a:t>
            </a:r>
          </a:p>
          <a:p>
            <a:pPr>
              <a:lnSpc>
                <a:spcPct val="90000"/>
              </a:lnSpc>
              <a:buClr>
                <a:srgbClr val="6DB33F"/>
              </a:buClr>
              <a:tabLst>
                <a:tab pos="1022350" algn="l"/>
              </a:tabLst>
              <a:defRPr/>
            </a:pPr>
            <a:r>
              <a:rPr lang="en-US" sz="1800" dirty="0"/>
              <a:t>Implement machine learning algorithms over massive data </a:t>
            </a:r>
            <a:r>
              <a:rPr lang="en-US" sz="1800" dirty="0" smtClean="0"/>
              <a:t>sets</a:t>
            </a:r>
          </a:p>
          <a:p>
            <a:pPr marL="0" indent="0">
              <a:lnSpc>
                <a:spcPct val="90000"/>
              </a:lnSpc>
              <a:buClr>
                <a:srgbClr val="6DB33F"/>
              </a:buClr>
              <a:buNone/>
              <a:tabLst>
                <a:tab pos="1022350" algn="l"/>
              </a:tabLst>
              <a:defRPr/>
            </a:pPr>
            <a:endParaRPr lang="en-US" sz="1800" dirty="0"/>
          </a:p>
          <a:p>
            <a:pPr marL="0" lvl="0" indent="0">
              <a:lnSpc>
                <a:spcPct val="90000"/>
              </a:lnSpc>
              <a:buClr>
                <a:srgbClr val="6DB33F"/>
              </a:buClr>
              <a:buNone/>
              <a:tabLst>
                <a:tab pos="1022350" algn="l"/>
              </a:tabLst>
              <a:defRPr/>
            </a:pPr>
            <a:r>
              <a:rPr lang="en-US" sz="1800" b="1" dirty="0"/>
              <a:t>General Back-End Processing</a:t>
            </a:r>
          </a:p>
          <a:p>
            <a:pPr marL="228600" lvl="0" indent="-228600">
              <a:lnSpc>
                <a:spcPct val="90000"/>
              </a:lnSpc>
              <a:buClr>
                <a:srgbClr val="6DB33F"/>
              </a:buClr>
              <a:tabLst>
                <a:tab pos="1022350" algn="l"/>
              </a:tabLst>
              <a:defRPr/>
            </a:pPr>
            <a:r>
              <a:rPr lang="en-US" sz="1800" dirty="0"/>
              <a:t>Implement significant portions of back-end, batch oriented processing on the grid</a:t>
            </a:r>
          </a:p>
          <a:p>
            <a:pPr marL="228600" lvl="0" indent="-228600">
              <a:lnSpc>
                <a:spcPct val="90000"/>
              </a:lnSpc>
              <a:buClr>
                <a:srgbClr val="6DB33F"/>
              </a:buClr>
              <a:tabLst>
                <a:tab pos="1022350" algn="l"/>
              </a:tabLst>
              <a:defRPr/>
            </a:pPr>
            <a:r>
              <a:rPr lang="en-US" sz="1800" dirty="0"/>
              <a:t>General computation framework</a:t>
            </a:r>
          </a:p>
          <a:p>
            <a:pPr marL="228600" lvl="0" indent="-228600">
              <a:lnSpc>
                <a:spcPct val="90000"/>
              </a:lnSpc>
              <a:buClr>
                <a:srgbClr val="6DB33F"/>
              </a:buClr>
              <a:tabLst>
                <a:tab pos="1022350" algn="l"/>
              </a:tabLst>
              <a:defRPr/>
            </a:pPr>
            <a:r>
              <a:rPr lang="en-US" sz="1800" dirty="0"/>
              <a:t>Simplify back-end architecture</a:t>
            </a:r>
          </a:p>
          <a:p>
            <a:pPr marL="228600" lvl="0" indent="-228600">
              <a:lnSpc>
                <a:spcPct val="90000"/>
              </a:lnSpc>
              <a:buClr>
                <a:srgbClr val="6DB33F"/>
              </a:buClr>
              <a:buNone/>
              <a:tabLst>
                <a:tab pos="1022350" algn="l"/>
              </a:tabLst>
              <a:defRPr/>
            </a:pPr>
            <a:endParaRPr lang="en-US" sz="4400" kern="0" dirty="0">
              <a:ea typeface="微軟正黑體" pitchFamily="34" charset="-120"/>
              <a:cs typeface="ＭＳ Ｐゴシック" charset="-128"/>
            </a:endParaRPr>
          </a:p>
          <a:p>
            <a:endParaRPr lang="en-US" dirty="0"/>
          </a:p>
        </p:txBody>
      </p:sp>
      <p:sp>
        <p:nvSpPr>
          <p:cNvPr id="3" name="Title 2"/>
          <p:cNvSpPr>
            <a:spLocks noGrp="1"/>
          </p:cNvSpPr>
          <p:nvPr>
            <p:ph type="title"/>
          </p:nvPr>
        </p:nvSpPr>
        <p:spPr/>
        <p:txBody>
          <a:bodyPr/>
          <a:lstStyle/>
          <a:p>
            <a:r>
              <a:rPr lang="en-US" dirty="0" smtClean="0"/>
              <a:t>Usage Pattern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52</a:t>
            </a:fld>
            <a:endParaRPr lang="en-US" dirty="0"/>
          </a:p>
        </p:txBody>
      </p:sp>
    </p:spTree>
    <p:extLst>
      <p:ext uri="{BB962C8B-B14F-4D97-AF65-F5344CB8AC3E}">
        <p14:creationId xmlns:p14="http://schemas.microsoft.com/office/powerpoint/2010/main" val="39482709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80000"/>
              </a:lnSpc>
              <a:buClr>
                <a:srgbClr val="6DB33F"/>
              </a:buClr>
              <a:tabLst>
                <a:tab pos="1022350" algn="l"/>
              </a:tabLst>
              <a:defRPr/>
            </a:pPr>
            <a:r>
              <a:rPr lang="en-US" sz="1800" b="1" dirty="0"/>
              <a:t>Low-latency data access </a:t>
            </a:r>
            <a:r>
              <a:rPr lang="en-US" sz="1800" dirty="0"/>
              <a:t>- Applications that require low-latency access to data, in the tens of milliseconds range, will not work well with HDFS.</a:t>
            </a:r>
          </a:p>
          <a:p>
            <a:pPr marL="228600" lvl="0" indent="-228600">
              <a:lnSpc>
                <a:spcPct val="80000"/>
              </a:lnSpc>
              <a:buClr>
                <a:srgbClr val="6DB33F"/>
              </a:buClr>
              <a:tabLst>
                <a:tab pos="1022350" algn="l"/>
              </a:tabLst>
              <a:defRPr/>
            </a:pPr>
            <a:endParaRPr lang="en-US" sz="1800" dirty="0"/>
          </a:p>
          <a:p>
            <a:pPr marL="228600" lvl="0" indent="-228600">
              <a:lnSpc>
                <a:spcPct val="80000"/>
              </a:lnSpc>
              <a:buClr>
                <a:srgbClr val="6DB33F"/>
              </a:buClr>
              <a:tabLst>
                <a:tab pos="1022350" algn="l"/>
              </a:tabLst>
              <a:defRPr/>
            </a:pPr>
            <a:r>
              <a:rPr lang="en-US" sz="1800" b="1" dirty="0"/>
              <a:t>Lots of small files </a:t>
            </a:r>
            <a:r>
              <a:rPr lang="en-US" sz="1800" dirty="0"/>
              <a:t>- Since the namenode holds filesystem metadata in memory, the limit to the number of files in a filesystem is governed by the amount of memory on the namenode.</a:t>
            </a:r>
          </a:p>
          <a:p>
            <a:pPr marL="228600" lvl="0" indent="-228600">
              <a:lnSpc>
                <a:spcPct val="80000"/>
              </a:lnSpc>
              <a:buClr>
                <a:srgbClr val="6DB33F"/>
              </a:buClr>
              <a:tabLst>
                <a:tab pos="1022350" algn="l"/>
              </a:tabLst>
              <a:defRPr/>
            </a:pPr>
            <a:endParaRPr lang="en-US" sz="1800" dirty="0"/>
          </a:p>
          <a:p>
            <a:pPr marL="228600" lvl="0" indent="-228600">
              <a:lnSpc>
                <a:spcPct val="80000"/>
              </a:lnSpc>
              <a:buClr>
                <a:srgbClr val="6DB33F"/>
              </a:buClr>
              <a:tabLst>
                <a:tab pos="1022350" algn="l"/>
              </a:tabLst>
              <a:defRPr/>
            </a:pPr>
            <a:r>
              <a:rPr lang="en-US" sz="1800" b="1" dirty="0"/>
              <a:t>Multiple writers, arbitrary file </a:t>
            </a:r>
            <a:r>
              <a:rPr lang="en-US" sz="1800" b="1" dirty="0" smtClean="0"/>
              <a:t>modifications - </a:t>
            </a:r>
            <a:r>
              <a:rPr lang="en-US" sz="1800" dirty="0" smtClean="0"/>
              <a:t>Files </a:t>
            </a:r>
            <a:r>
              <a:rPr lang="en-US" sz="1800" dirty="0"/>
              <a:t>in HDFS may be written to by a single writer. Writes are always made at the end of the file. There is no support for multiple writers, or for modifications at arbitrary offsets in the file</a:t>
            </a:r>
          </a:p>
        </p:txBody>
      </p:sp>
      <p:sp>
        <p:nvSpPr>
          <p:cNvPr id="3" name="Title 2"/>
          <p:cNvSpPr>
            <a:spLocks noGrp="1"/>
          </p:cNvSpPr>
          <p:nvPr>
            <p:ph type="title"/>
          </p:nvPr>
        </p:nvSpPr>
        <p:spPr/>
        <p:txBody>
          <a:bodyPr/>
          <a:lstStyle/>
          <a:p>
            <a:r>
              <a:rPr lang="en-US" dirty="0">
                <a:ea typeface="微軟正黑體" pitchFamily="34" charset="-120"/>
              </a:rPr>
              <a:t>Hadoop is not a good fit for…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53</a:t>
            </a:fld>
            <a:endParaRPr lang="en-US" dirty="0"/>
          </a:p>
        </p:txBody>
      </p:sp>
    </p:spTree>
    <p:extLst>
      <p:ext uri="{BB962C8B-B14F-4D97-AF65-F5344CB8AC3E}">
        <p14:creationId xmlns:p14="http://schemas.microsoft.com/office/powerpoint/2010/main" val="239044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0" indent="-228600">
              <a:lnSpc>
                <a:spcPct val="90000"/>
              </a:lnSpc>
              <a:buClr>
                <a:srgbClr val="6DB33F"/>
              </a:buClr>
              <a:buNone/>
              <a:tabLst>
                <a:tab pos="1022350" algn="l"/>
              </a:tabLst>
              <a:defRPr/>
            </a:pPr>
            <a:r>
              <a:rPr lang="en-US" sz="1800" dirty="0"/>
              <a:t>Amazon/A9				</a:t>
            </a:r>
          </a:p>
          <a:p>
            <a:pPr marL="228600" lvl="0" indent="-228600">
              <a:lnSpc>
                <a:spcPct val="90000"/>
              </a:lnSpc>
              <a:buClr>
                <a:srgbClr val="6DB33F"/>
              </a:buClr>
              <a:buNone/>
              <a:tabLst>
                <a:tab pos="1022350" algn="l"/>
              </a:tabLst>
              <a:defRPr/>
            </a:pPr>
            <a:r>
              <a:rPr lang="en-US" sz="1800" dirty="0"/>
              <a:t>Facebook				</a:t>
            </a:r>
          </a:p>
          <a:p>
            <a:pPr marL="228600" lvl="0" indent="-228600">
              <a:lnSpc>
                <a:spcPct val="90000"/>
              </a:lnSpc>
              <a:buClr>
                <a:srgbClr val="6DB33F"/>
              </a:buClr>
              <a:buNone/>
              <a:tabLst>
                <a:tab pos="1022350" algn="l"/>
              </a:tabLst>
              <a:defRPr/>
            </a:pPr>
            <a:r>
              <a:rPr lang="en-US" sz="1800" dirty="0"/>
              <a:t>Ebay					</a:t>
            </a:r>
          </a:p>
          <a:p>
            <a:pPr marL="228600" lvl="0" indent="-228600">
              <a:lnSpc>
                <a:spcPct val="90000"/>
              </a:lnSpc>
              <a:buClr>
                <a:srgbClr val="6DB33F"/>
              </a:buClr>
              <a:buNone/>
              <a:tabLst>
                <a:tab pos="1022350" algn="l"/>
              </a:tabLst>
              <a:defRPr/>
            </a:pPr>
            <a:r>
              <a:rPr lang="en-US" sz="1800" dirty="0" smtClean="0"/>
              <a:t>LinkedIn</a:t>
            </a:r>
          </a:p>
          <a:p>
            <a:pPr marL="228600" lvl="0" indent="-228600">
              <a:lnSpc>
                <a:spcPct val="90000"/>
              </a:lnSpc>
              <a:buClr>
                <a:srgbClr val="6DB33F"/>
              </a:buClr>
              <a:buNone/>
              <a:tabLst>
                <a:tab pos="1022350" algn="l"/>
              </a:tabLst>
              <a:defRPr/>
            </a:pPr>
            <a:r>
              <a:rPr lang="en-US" sz="1800" dirty="0"/>
              <a:t>Yahoo!</a:t>
            </a:r>
          </a:p>
          <a:p>
            <a:pPr marL="0" lvl="0" indent="0">
              <a:lnSpc>
                <a:spcPct val="90000"/>
              </a:lnSpc>
              <a:buClr>
                <a:srgbClr val="6DB33F"/>
              </a:buClr>
              <a:buNone/>
              <a:tabLst>
                <a:tab pos="1022350" algn="l"/>
              </a:tabLst>
              <a:defRPr/>
            </a:pPr>
            <a:r>
              <a:rPr lang="en-US" sz="1800" dirty="0"/>
              <a:t>RazorFish</a:t>
            </a:r>
          </a:p>
          <a:p>
            <a:pPr marL="0" lvl="0" indent="0">
              <a:lnSpc>
                <a:spcPct val="90000"/>
              </a:lnSpc>
              <a:buClr>
                <a:srgbClr val="6DB33F"/>
              </a:buClr>
              <a:buNone/>
              <a:tabLst>
                <a:tab pos="1022350" algn="l"/>
              </a:tabLst>
              <a:defRPr/>
            </a:pPr>
            <a:r>
              <a:rPr lang="en-US" sz="1800" dirty="0"/>
              <a:t>HP</a:t>
            </a:r>
          </a:p>
          <a:p>
            <a:pPr marL="0" lvl="0" indent="0">
              <a:lnSpc>
                <a:spcPct val="90000"/>
              </a:lnSpc>
              <a:buClr>
                <a:srgbClr val="6DB33F"/>
              </a:buClr>
              <a:buNone/>
              <a:tabLst>
                <a:tab pos="1022350" algn="l"/>
              </a:tabLst>
              <a:defRPr/>
            </a:pPr>
            <a:r>
              <a:rPr lang="en-US" sz="1800" dirty="0"/>
              <a:t>Twitter</a:t>
            </a:r>
          </a:p>
          <a:p>
            <a:pPr marL="228600" lvl="0" indent="-228600">
              <a:lnSpc>
                <a:spcPct val="90000"/>
              </a:lnSpc>
              <a:buClr>
                <a:srgbClr val="6DB33F"/>
              </a:buClr>
              <a:buNone/>
              <a:tabLst>
                <a:tab pos="1022350" algn="l"/>
              </a:tabLst>
              <a:defRPr/>
            </a:pPr>
            <a:r>
              <a:rPr lang="en-US" sz="1800" dirty="0" smtClean="0"/>
              <a:t>Meebo </a:t>
            </a:r>
            <a:r>
              <a:rPr lang="en-US" sz="1800" dirty="0"/>
              <a:t>– social Networking</a:t>
            </a:r>
          </a:p>
          <a:p>
            <a:pPr marL="228600" lvl="0" indent="-228600">
              <a:lnSpc>
                <a:spcPct val="90000"/>
              </a:lnSpc>
              <a:buClr>
                <a:srgbClr val="6DB33F"/>
              </a:buClr>
              <a:buNone/>
              <a:tabLst>
                <a:tab pos="1022350" algn="l"/>
              </a:tabLst>
              <a:defRPr/>
            </a:pPr>
            <a:r>
              <a:rPr lang="en-US" sz="1800" dirty="0"/>
              <a:t>Google</a:t>
            </a:r>
          </a:p>
          <a:p>
            <a:pPr marL="228600" lvl="0" indent="-228600">
              <a:lnSpc>
                <a:spcPct val="90000"/>
              </a:lnSpc>
              <a:buClr>
                <a:srgbClr val="6DB33F"/>
              </a:buClr>
              <a:buNone/>
              <a:tabLst>
                <a:tab pos="1022350" algn="l"/>
              </a:tabLst>
              <a:defRPr/>
            </a:pPr>
            <a:r>
              <a:rPr lang="en-US" sz="1800" dirty="0"/>
              <a:t>IBM </a:t>
            </a:r>
          </a:p>
          <a:p>
            <a:pPr marL="228600" lvl="0" indent="-228600">
              <a:lnSpc>
                <a:spcPct val="90000"/>
              </a:lnSpc>
              <a:buClr>
                <a:srgbClr val="6DB33F"/>
              </a:buClr>
              <a:buNone/>
              <a:tabLst>
                <a:tab pos="1022350" algn="l"/>
              </a:tabLst>
              <a:defRPr/>
            </a:pPr>
            <a:r>
              <a:rPr lang="en-US" sz="1800" dirty="0"/>
              <a:t>Joost  - Videos</a:t>
            </a:r>
          </a:p>
          <a:p>
            <a:pPr marL="228600" lvl="0" indent="-228600">
              <a:lnSpc>
                <a:spcPct val="90000"/>
              </a:lnSpc>
              <a:buClr>
                <a:srgbClr val="6DB33F"/>
              </a:buClr>
              <a:buNone/>
              <a:tabLst>
                <a:tab pos="1022350" algn="l"/>
              </a:tabLst>
              <a:defRPr/>
            </a:pPr>
            <a:r>
              <a:rPr lang="en-US" sz="1800" dirty="0"/>
              <a:t>Last.fm - Music</a:t>
            </a:r>
          </a:p>
          <a:p>
            <a:pPr marL="228600" lvl="0" indent="-228600">
              <a:lnSpc>
                <a:spcPct val="90000"/>
              </a:lnSpc>
              <a:buClr>
                <a:srgbClr val="6DB33F"/>
              </a:buClr>
              <a:buNone/>
              <a:tabLst>
                <a:tab pos="1022350" algn="l"/>
              </a:tabLst>
              <a:defRPr/>
            </a:pPr>
            <a:r>
              <a:rPr lang="en-US" sz="1800" dirty="0"/>
              <a:t>New York Times</a:t>
            </a:r>
          </a:p>
          <a:p>
            <a:pPr marL="0" indent="0">
              <a:buNone/>
            </a:pPr>
            <a:endParaRPr lang="en-US" dirty="0"/>
          </a:p>
        </p:txBody>
      </p:sp>
      <p:sp>
        <p:nvSpPr>
          <p:cNvPr id="3" name="Title 2"/>
          <p:cNvSpPr>
            <a:spLocks noGrp="1"/>
          </p:cNvSpPr>
          <p:nvPr>
            <p:ph type="title"/>
          </p:nvPr>
        </p:nvSpPr>
        <p:spPr/>
        <p:txBody>
          <a:bodyPr/>
          <a:lstStyle/>
          <a:p>
            <a:r>
              <a:rPr lang="en-US" dirty="0">
                <a:ea typeface="微軟正黑體" pitchFamily="34" charset="-120"/>
              </a:rPr>
              <a:t>Who uses Hadoop</a:t>
            </a:r>
            <a:r>
              <a:rPr lang="en-US" dirty="0" smtClean="0">
                <a:ea typeface="微軟正黑體" pitchFamily="34" charset="-120"/>
              </a:rPr>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54</a:t>
            </a:fld>
            <a:endParaRPr lang="en-US" dirty="0"/>
          </a:p>
        </p:txBody>
      </p:sp>
    </p:spTree>
    <p:extLst>
      <p:ext uri="{BB962C8B-B14F-4D97-AF65-F5344CB8AC3E}">
        <p14:creationId xmlns:p14="http://schemas.microsoft.com/office/powerpoint/2010/main" val="16278477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1800" dirty="0" smtClean="0"/>
              <a:t>Workshop would include:</a:t>
            </a:r>
          </a:p>
          <a:p>
            <a:pPr lvl="1">
              <a:defRPr/>
            </a:pPr>
            <a:r>
              <a:rPr lang="en-US" sz="1800" dirty="0"/>
              <a:t>Walkthrough of all HDFS related process scripts</a:t>
            </a:r>
          </a:p>
          <a:p>
            <a:pPr lvl="1">
              <a:defRPr/>
            </a:pPr>
            <a:r>
              <a:rPr lang="en-US" sz="1800" dirty="0"/>
              <a:t>HDFS commands</a:t>
            </a:r>
          </a:p>
          <a:p>
            <a:pPr marL="457200" lvl="1" indent="0">
              <a:buNone/>
              <a:defRPr/>
            </a:pPr>
            <a:endParaRPr lang="en-US" sz="1800" dirty="0"/>
          </a:p>
          <a:p>
            <a:pPr>
              <a:defRPr/>
            </a:pPr>
            <a:endParaRPr dirty="0" smtClean="0"/>
          </a:p>
          <a:p>
            <a:endParaRPr lang="en-US" dirty="0"/>
          </a:p>
        </p:txBody>
      </p:sp>
      <p:sp>
        <p:nvSpPr>
          <p:cNvPr id="3" name="Title 2"/>
          <p:cNvSpPr>
            <a:spLocks noGrp="1"/>
          </p:cNvSpPr>
          <p:nvPr>
            <p:ph type="title"/>
          </p:nvPr>
        </p:nvSpPr>
        <p:spPr/>
        <p:txBody>
          <a:bodyPr/>
          <a:lstStyle/>
          <a:p>
            <a:r>
              <a:rPr lang="en-US" dirty="0" smtClean="0"/>
              <a:t>Workshop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55</a:t>
            </a:fld>
            <a:endParaRPr lang="en-US" dirty="0"/>
          </a:p>
        </p:txBody>
      </p:sp>
      <p:pic>
        <p:nvPicPr>
          <p:cNvPr id="5" name="Picture 2" descr="C:\Users\120891\Desktop\Workshop.png"/>
          <p:cNvPicPr>
            <a:picLocks noChangeAspect="1" noChangeArrowheads="1"/>
          </p:cNvPicPr>
          <p:nvPr/>
        </p:nvPicPr>
        <p:blipFill>
          <a:blip r:embed="rId2" cstate="print"/>
          <a:srcRect/>
          <a:stretch>
            <a:fillRect/>
          </a:stretch>
        </p:blipFill>
        <p:spPr bwMode="auto">
          <a:xfrm>
            <a:off x="8142256" y="291664"/>
            <a:ext cx="925544" cy="831818"/>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Which are the essential properties for a cluster setup?</a:t>
            </a:r>
          </a:p>
          <a:p>
            <a:r>
              <a:rPr lang="en-US" sz="1800" dirty="0"/>
              <a:t>What does a master file do?</a:t>
            </a:r>
          </a:p>
          <a:p>
            <a:r>
              <a:rPr lang="en-US" sz="1800" dirty="0"/>
              <a:t>What does a slave file do?</a:t>
            </a:r>
          </a:p>
          <a:p>
            <a:r>
              <a:rPr lang="en-US" sz="1800" dirty="0"/>
              <a:t>In which areas is Hadoop  not a good fit?</a:t>
            </a:r>
          </a:p>
          <a:p>
            <a:r>
              <a:rPr lang="en-US" sz="1800" dirty="0"/>
              <a:t>Where can hadoop be used?</a:t>
            </a:r>
          </a:p>
          <a:p>
            <a:pPr marL="0" indent="0">
              <a:buNone/>
            </a:pPr>
            <a:endParaRPr lang="en-US" sz="1800" dirty="0"/>
          </a:p>
          <a:p>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56</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defRPr/>
            </a:pPr>
            <a:endParaRPr dirty="0" smtClean="0"/>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57</a:t>
            </a:fld>
            <a:endParaRPr lang="en-US" dirty="0"/>
          </a:p>
        </p:txBody>
      </p:sp>
      <p:sp>
        <p:nvSpPr>
          <p:cNvPr id="5" name="Rectangle 4"/>
          <p:cNvSpPr/>
          <p:nvPr/>
        </p:nvSpPr>
        <p:spPr>
          <a:xfrm>
            <a:off x="381000" y="1752600"/>
            <a:ext cx="8382000" cy="7820602"/>
          </a:xfrm>
          <a:prstGeom prst="rect">
            <a:avLst/>
          </a:prstGeom>
        </p:spPr>
        <p:txBody>
          <a:bodyPr wrap="square">
            <a:spAutoFit/>
          </a:bodyPr>
          <a:lstStyle/>
          <a:p>
            <a:pPr marL="285750" lvl="0" indent="-285750">
              <a:lnSpc>
                <a:spcPct val="90000"/>
              </a:lnSpc>
              <a:buClr>
                <a:srgbClr val="6DB33F"/>
              </a:buClr>
              <a:buFont typeface="Arial" pitchFamily="34" charset="0"/>
              <a:buChar char="•"/>
              <a:tabLst>
                <a:tab pos="1022350" algn="l"/>
              </a:tabLst>
              <a:defRPr/>
            </a:pPr>
            <a:r>
              <a:rPr lang="en-US" dirty="0" smtClean="0"/>
              <a:t>Hadoop cluster can be setup in three modes</a:t>
            </a:r>
          </a:p>
          <a:p>
            <a:pPr marL="742950" lvl="1" indent="-285750">
              <a:lnSpc>
                <a:spcPct val="90000"/>
              </a:lnSpc>
              <a:buClr>
                <a:srgbClr val="6DB33F"/>
              </a:buClr>
              <a:buFont typeface="Arial" pitchFamily="34" charset="0"/>
              <a:buChar char="•"/>
              <a:tabLst>
                <a:tab pos="1022350" algn="l"/>
              </a:tabLst>
              <a:defRPr/>
            </a:pPr>
            <a:r>
              <a:rPr lang="en-US" dirty="0" smtClean="0"/>
              <a:t>Standalone</a:t>
            </a:r>
          </a:p>
          <a:p>
            <a:pPr marL="742950" lvl="1" indent="-285750">
              <a:lnSpc>
                <a:spcPct val="90000"/>
              </a:lnSpc>
              <a:buClr>
                <a:srgbClr val="6DB33F"/>
              </a:buClr>
              <a:buFont typeface="Arial" pitchFamily="34" charset="0"/>
              <a:buChar char="•"/>
              <a:tabLst>
                <a:tab pos="1022350" algn="l"/>
              </a:tabLst>
              <a:defRPr/>
            </a:pPr>
            <a:r>
              <a:rPr lang="en-US" dirty="0" smtClean="0"/>
              <a:t>Pseudo distributed</a:t>
            </a:r>
          </a:p>
          <a:p>
            <a:pPr marL="742950" lvl="1" indent="-285750">
              <a:lnSpc>
                <a:spcPct val="90000"/>
              </a:lnSpc>
              <a:buClr>
                <a:srgbClr val="6DB33F"/>
              </a:buClr>
              <a:buFont typeface="Arial" pitchFamily="34" charset="0"/>
              <a:buChar char="•"/>
              <a:tabLst>
                <a:tab pos="1022350" algn="l"/>
              </a:tabLst>
              <a:defRPr/>
            </a:pPr>
            <a:r>
              <a:rPr lang="en-US" dirty="0" smtClean="0"/>
              <a:t>Fully distributed</a:t>
            </a:r>
          </a:p>
          <a:p>
            <a:pPr lvl="1">
              <a:lnSpc>
                <a:spcPct val="90000"/>
              </a:lnSpc>
              <a:buClr>
                <a:srgbClr val="6DB33F"/>
              </a:buClr>
              <a:tabLst>
                <a:tab pos="1022350" algn="l"/>
              </a:tabLst>
              <a:defRPr/>
            </a:pPr>
            <a:endParaRPr lang="en-US" dirty="0" smtClean="0"/>
          </a:p>
          <a:p>
            <a:pPr marL="285750" lvl="0" indent="-285750">
              <a:lnSpc>
                <a:spcPct val="90000"/>
              </a:lnSpc>
              <a:buClr>
                <a:srgbClr val="6DB33F"/>
              </a:buClr>
              <a:buFont typeface="Arial" pitchFamily="34" charset="0"/>
              <a:buChar char="•"/>
              <a:tabLst>
                <a:tab pos="1022350" algn="l"/>
              </a:tabLst>
              <a:defRPr/>
            </a:pPr>
            <a:r>
              <a:rPr lang="en-US" dirty="0" smtClean="0"/>
              <a:t>Hadoop can not recover from Namenode failure automatically.</a:t>
            </a:r>
          </a:p>
          <a:p>
            <a:pPr marL="285750" lvl="0" indent="-285750">
              <a:lnSpc>
                <a:spcPct val="90000"/>
              </a:lnSpc>
              <a:buClr>
                <a:srgbClr val="6DB33F"/>
              </a:buClr>
              <a:buFont typeface="Arial" pitchFamily="34" charset="0"/>
              <a:buChar char="•"/>
              <a:tabLst>
                <a:tab pos="1022350" algn="l"/>
              </a:tabLst>
              <a:defRPr/>
            </a:pPr>
            <a:endParaRPr lang="en-US" dirty="0"/>
          </a:p>
          <a:p>
            <a:pPr marL="285750" lvl="0" indent="-285750">
              <a:lnSpc>
                <a:spcPct val="90000"/>
              </a:lnSpc>
              <a:buClr>
                <a:srgbClr val="6DB33F"/>
              </a:buClr>
              <a:buFont typeface="Arial" pitchFamily="34" charset="0"/>
              <a:buChar char="•"/>
              <a:tabLst>
                <a:tab pos="1022350" algn="l"/>
              </a:tabLst>
              <a:defRPr/>
            </a:pPr>
            <a:r>
              <a:rPr lang="en-US" dirty="0" smtClean="0"/>
              <a:t>Hadoop can recover from Data node failure.</a:t>
            </a:r>
          </a:p>
          <a:p>
            <a:pPr>
              <a:lnSpc>
                <a:spcPct val="90000"/>
              </a:lnSpc>
              <a:buClr>
                <a:srgbClr val="6DB33F"/>
              </a:buClr>
              <a:tabLst>
                <a:tab pos="1022350" algn="l"/>
              </a:tabLst>
              <a:defRPr/>
            </a:pPr>
            <a:endParaRPr lang="en-US" dirty="0" smtClean="0"/>
          </a:p>
          <a:p>
            <a:pPr marL="285750" indent="-285750">
              <a:lnSpc>
                <a:spcPct val="90000"/>
              </a:lnSpc>
              <a:buClr>
                <a:srgbClr val="6DB33F"/>
              </a:buClr>
              <a:buFont typeface="Arial" pitchFamily="34" charset="0"/>
              <a:buChar char="•"/>
              <a:tabLst>
                <a:tab pos="1022350" algn="l"/>
              </a:tabLst>
              <a:defRPr/>
            </a:pPr>
            <a:r>
              <a:rPr lang="en-US" dirty="0" smtClean="0"/>
              <a:t>Hadoop </a:t>
            </a:r>
            <a:r>
              <a:rPr lang="en-US" dirty="0"/>
              <a:t>can be used for ETL , Reporting and Analytics, Data Processing Pipelines, machine Learning, graph Algorithms, General Back-End Processing.</a:t>
            </a:r>
          </a:p>
          <a:p>
            <a:pPr lvl="0">
              <a:lnSpc>
                <a:spcPct val="90000"/>
              </a:lnSpc>
              <a:buClr>
                <a:srgbClr val="6DB33F"/>
              </a:buClr>
              <a:tabLst>
                <a:tab pos="1022350" algn="l"/>
              </a:tabLst>
              <a:defRPr/>
            </a:pPr>
            <a:endParaRPr lang="en-US" dirty="0"/>
          </a:p>
          <a:p>
            <a:pPr marL="285750" lvl="0" indent="-285750">
              <a:lnSpc>
                <a:spcPct val="90000"/>
              </a:lnSpc>
              <a:buClr>
                <a:srgbClr val="6DB33F"/>
              </a:buClr>
              <a:buFont typeface="Arial" pitchFamily="34" charset="0"/>
              <a:buChar char="•"/>
              <a:tabLst>
                <a:tab pos="1022350" algn="l"/>
              </a:tabLst>
              <a:defRPr/>
            </a:pPr>
            <a:r>
              <a:rPr lang="en-US" dirty="0" smtClean="0"/>
              <a:t>Hadoop is not a good </a:t>
            </a:r>
            <a:r>
              <a:rPr lang="en-US" dirty="0"/>
              <a:t>fit for Low-latency data access </a:t>
            </a:r>
            <a:r>
              <a:rPr lang="en-US" dirty="0" smtClean="0"/>
              <a:t>, Lots </a:t>
            </a:r>
            <a:r>
              <a:rPr lang="en-US" dirty="0"/>
              <a:t>of small </a:t>
            </a:r>
            <a:r>
              <a:rPr lang="en-US" dirty="0" smtClean="0"/>
              <a:t>files, Multiple </a:t>
            </a:r>
            <a:r>
              <a:rPr lang="en-US" dirty="0"/>
              <a:t>writers, arbitrary file </a:t>
            </a:r>
            <a:r>
              <a:rPr lang="en-US" dirty="0" smtClean="0"/>
              <a:t>modifications.</a:t>
            </a:r>
          </a:p>
          <a:p>
            <a:pPr marL="285750" lvl="0" indent="-285750">
              <a:lnSpc>
                <a:spcPct val="90000"/>
              </a:lnSpc>
              <a:buClr>
                <a:srgbClr val="6DB33F"/>
              </a:buClr>
              <a:buFont typeface="Arial" pitchFamily="34" charset="0"/>
              <a:buChar char="•"/>
              <a:tabLst>
                <a:tab pos="1022350" algn="l"/>
              </a:tabLst>
              <a:defRPr/>
            </a:pPr>
            <a:endParaRPr lang="en-US" dirty="0"/>
          </a:p>
          <a:p>
            <a:pPr marL="285750" lvl="0" indent="-285750">
              <a:lnSpc>
                <a:spcPct val="90000"/>
              </a:lnSpc>
              <a:buClr>
                <a:srgbClr val="6DB33F"/>
              </a:buClr>
              <a:buFont typeface="Arial" pitchFamily="34" charset="0"/>
              <a:buChar char="•"/>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Big Data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Hadoop Basics Course</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00200"/>
            <a:ext cx="5257800" cy="5257800"/>
          </a:xfrm>
        </p:spPr>
        <p:txBody>
          <a:bodyPr/>
          <a:lstStyle/>
          <a:p>
            <a:r>
              <a:rPr lang="en-US" sz="1700" dirty="0" smtClean="0"/>
              <a:t>Hadoop </a:t>
            </a:r>
            <a:r>
              <a:rPr lang="en-US" sz="1700" dirty="0"/>
              <a:t>is a high-performance distributed data storage and processing system. Its two major subsystems are </a:t>
            </a:r>
            <a:r>
              <a:rPr lang="en-US" sz="1700" dirty="0" smtClean="0"/>
              <a:t>:</a:t>
            </a:r>
          </a:p>
          <a:p>
            <a:pPr lvl="1"/>
            <a:r>
              <a:rPr lang="en-US" sz="1700" dirty="0" smtClean="0"/>
              <a:t>HDFS </a:t>
            </a:r>
            <a:r>
              <a:rPr lang="en-US" sz="1700" dirty="0"/>
              <a:t>for </a:t>
            </a:r>
            <a:r>
              <a:rPr lang="en-US" sz="1700" dirty="0" smtClean="0"/>
              <a:t>storage</a:t>
            </a:r>
          </a:p>
          <a:p>
            <a:pPr lvl="1"/>
            <a:r>
              <a:rPr lang="en-US" sz="1700" dirty="0" smtClean="0"/>
              <a:t>Mapreduce </a:t>
            </a:r>
            <a:r>
              <a:rPr lang="en-US" sz="1700" dirty="0"/>
              <a:t>for parallel data processing.</a:t>
            </a:r>
          </a:p>
          <a:p>
            <a:endParaRPr lang="en-US" sz="1700" dirty="0"/>
          </a:p>
          <a:p>
            <a:r>
              <a:rPr lang="en-US" sz="1700" dirty="0" smtClean="0"/>
              <a:t>It </a:t>
            </a:r>
            <a:r>
              <a:rPr lang="en-US" sz="1700" dirty="0"/>
              <a:t>can store any kind of data from any source</a:t>
            </a:r>
            <a:r>
              <a:rPr lang="en-US" sz="1700" dirty="0" smtClean="0"/>
              <a:t>, inexpensively </a:t>
            </a:r>
            <a:r>
              <a:rPr lang="en-US" sz="1700" dirty="0"/>
              <a:t>and at very large scale, and it can do very sophisticated analysis of that data </a:t>
            </a:r>
            <a:r>
              <a:rPr lang="en-US" sz="1700" dirty="0" smtClean="0"/>
              <a:t>easily and </a:t>
            </a:r>
            <a:r>
              <a:rPr lang="en-US" sz="1700" dirty="0"/>
              <a:t>quickly.</a:t>
            </a:r>
          </a:p>
          <a:p>
            <a:pPr marL="0" indent="0">
              <a:buNone/>
            </a:pPr>
            <a:endParaRPr lang="en-US" sz="1700" dirty="0"/>
          </a:p>
          <a:p>
            <a:r>
              <a:rPr lang="en-US" sz="1700" dirty="0"/>
              <a:t>Hadoop automatically detects and recovers from hardware, software and system failures.</a:t>
            </a:r>
          </a:p>
          <a:p>
            <a:endParaRPr lang="en-US" sz="1700" dirty="0"/>
          </a:p>
          <a:p>
            <a:r>
              <a:rPr lang="en-US" sz="1700" dirty="0"/>
              <a:t>Hadoop provides scalable, reliable and fault </a:t>
            </a:r>
            <a:r>
              <a:rPr lang="en-US" sz="1700" dirty="0" smtClean="0"/>
              <a:t>tolerant services </a:t>
            </a:r>
            <a:r>
              <a:rPr lang="en-US" sz="1700" dirty="0"/>
              <a:t>for data storage and analysis at very low cost.</a:t>
            </a:r>
          </a:p>
        </p:txBody>
      </p:sp>
      <p:sp>
        <p:nvSpPr>
          <p:cNvPr id="3" name="Title 2"/>
          <p:cNvSpPr>
            <a:spLocks noGrp="1"/>
          </p:cNvSpPr>
          <p:nvPr>
            <p:ph type="title"/>
          </p:nvPr>
        </p:nvSpPr>
        <p:spPr/>
        <p:txBody>
          <a:bodyPr/>
          <a:lstStyle/>
          <a:p>
            <a:r>
              <a:rPr lang="en-US" dirty="0" smtClean="0"/>
              <a:t>What is Hadoop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pic>
        <p:nvPicPr>
          <p:cNvPr id="11266" name="Picture 2" descr="http://simranjindal.files.wordpress.com/2011/10/bigdata_3.jpg?w=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505199"/>
            <a:ext cx="3429000" cy="960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b="1" dirty="0"/>
              <a:t>Hadoop Distributed File System, or HDFS</a:t>
            </a:r>
          </a:p>
          <a:p>
            <a:pPr marL="0" indent="0">
              <a:buNone/>
            </a:pPr>
            <a:r>
              <a:rPr lang="en-US" sz="1800" dirty="0"/>
              <a:t>HDFS is the storage system for a Hadoop cluster. When data arrives at the cluster, the HDFS software breaks it into pieces and distributes those pieces among the different servers participating in the cluster. Each server stores just a small fragment of the complete data set, and each piece of data is replicated on more than one server.</a:t>
            </a:r>
          </a:p>
          <a:p>
            <a:endParaRPr lang="en-US" sz="1800" dirty="0"/>
          </a:p>
          <a:p>
            <a:pPr marL="0" indent="0">
              <a:buNone/>
            </a:pPr>
            <a:r>
              <a:rPr lang="en-US" sz="1800" b="1" dirty="0"/>
              <a:t>Distributed data processing framework called MapReduce</a:t>
            </a:r>
          </a:p>
          <a:p>
            <a:pPr marL="0" indent="0">
              <a:buNone/>
            </a:pPr>
            <a:r>
              <a:rPr lang="en-US" sz="1800" dirty="0"/>
              <a:t>Because Hadoop stores the entire dataset in small pieces across a collection of servers, analytical jobs can be distributed, in parallel, to each of the servers 	storing part of the data. Each server evaluates the question against its local 	fragment simultaneously and reports its results back for collation into a comprehensive answer. MapReduce is the plumbing that distributes the work and collects the </a:t>
            </a:r>
            <a:r>
              <a:rPr lang="en-US" sz="1800" dirty="0" smtClean="0"/>
              <a:t>results</a:t>
            </a:r>
            <a:endParaRPr lang="en-US" sz="1800" dirty="0"/>
          </a:p>
        </p:txBody>
      </p:sp>
      <p:sp>
        <p:nvSpPr>
          <p:cNvPr id="3" name="Title 2"/>
          <p:cNvSpPr>
            <a:spLocks noGrp="1"/>
          </p:cNvSpPr>
          <p:nvPr>
            <p:ph type="title"/>
          </p:nvPr>
        </p:nvSpPr>
        <p:spPr/>
        <p:txBody>
          <a:bodyPr/>
          <a:lstStyle/>
          <a:p>
            <a:r>
              <a:rPr lang="en-US" dirty="0"/>
              <a:t>Hadoop Components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Hadoop Vs. Parallel DB Systems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pic>
        <p:nvPicPr>
          <p:cNvPr id="12290" name="Picture 2" descr="http://simranjindal.files.wordpress.com/2011/10/bigdata_14.png?w=70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610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7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Big Data Lake Architecture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90" y="1643050"/>
            <a:ext cx="7848600" cy="4429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5196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documentManagement>
    <_dlc_DocId xmlns="22ac1d2b-d6f7-4687-a5f3-99b1afaab72b">UEYCS6Y52P7K-362-1</_dlc_DocId>
    <_dlc_DocIdUrl xmlns="22ac1d2b-d6f7-4687-a5f3-99b1afaab72b">
      <Url>https://ch1hub.cognizant.com/sites/SC37/EIM-BigData/_layouts/DocIdRedir.aspx?ID=UEYCS6Y52P7K-362-1</Url>
      <Description>UEYCS6Y52P7K-362-1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CA4BBA70732834387F4513C63EE2D4A" ma:contentTypeVersion="0" ma:contentTypeDescription="Create a new document." ma:contentTypeScope="" ma:versionID="65d9acbcacecfbfa25cc7291d0d022ca">
  <xsd:schema xmlns:xsd="http://www.w3.org/2001/XMLSchema" xmlns:xs="http://www.w3.org/2001/XMLSchema" xmlns:p="http://schemas.microsoft.com/office/2006/metadata/properties" xmlns:ns2="22ac1d2b-d6f7-4687-a5f3-99b1afaab72b" targetNamespace="http://schemas.microsoft.com/office/2006/metadata/properties" ma:root="true" ma:fieldsID="2265d4a5c32dfd9ba42e6c372bb0f29f" ns2:_="">
    <xsd:import namespace="22ac1d2b-d6f7-4687-a5f3-99b1afaab72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ac1d2b-d6f7-4687-a5f3-99b1afaab72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300D1A3E-0BC9-451F-8DA6-F4D93437922D}">
  <ds:schemaRefs>
    <ds:schemaRef ds:uri="http://schemas.microsoft.com/sharepoint/events"/>
  </ds:schemaRefs>
</ds:datastoreItem>
</file>

<file path=customXml/itemProps3.xml><?xml version="1.0" encoding="utf-8"?>
<ds:datastoreItem xmlns:ds="http://schemas.openxmlformats.org/officeDocument/2006/customXml" ds:itemID="{F78FCE96-C8A4-4E92-8467-18B7198B1C7C}">
  <ds:schemaRefs>
    <ds:schemaRef ds:uri="http://schemas.microsoft.com/office/2006/metadata/properties"/>
    <ds:schemaRef ds:uri="22ac1d2b-d6f7-4687-a5f3-99b1afaab72b"/>
  </ds:schemaRefs>
</ds:datastoreItem>
</file>

<file path=customXml/itemProps4.xml><?xml version="1.0" encoding="utf-8"?>
<ds:datastoreItem xmlns:ds="http://schemas.openxmlformats.org/officeDocument/2006/customXml" ds:itemID="{41B3718E-8F30-4530-A7C7-4C9A532591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ac1d2b-d6f7-4687-a5f3-99b1afaab7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Theme_3</Template>
  <TotalTime>3575</TotalTime>
  <Words>2427</Words>
  <Application>Microsoft Office PowerPoint</Application>
  <PresentationFormat>On-screen Show (4:3)</PresentationFormat>
  <Paragraphs>410</Paragraphs>
  <Slides>58</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73" baseType="lpstr">
      <vt:lpstr>微軟正黑體</vt:lpstr>
      <vt:lpstr>ＭＳ Ｐゴシック</vt:lpstr>
      <vt:lpstr>新細明體</vt:lpstr>
      <vt:lpstr>Arial</vt:lpstr>
      <vt:lpstr>Arial Narrow</vt:lpstr>
      <vt:lpstr>Calibri</vt:lpstr>
      <vt:lpstr>Cambria</vt:lpstr>
      <vt:lpstr>Monotype Corsiva</vt:lpstr>
      <vt:lpstr>Myriad Pro</vt:lpstr>
      <vt:lpstr>Tw Cen MT Condensed</vt:lpstr>
      <vt:lpstr>Verdana</vt:lpstr>
      <vt:lpstr>Wingdings</vt:lpstr>
      <vt:lpstr>Theme_3</vt:lpstr>
      <vt:lpstr>PBrush</vt:lpstr>
      <vt:lpstr>Bitmap Image</vt:lpstr>
      <vt:lpstr>PowerPoint Presentation</vt:lpstr>
      <vt:lpstr>PowerPoint Presentation</vt:lpstr>
      <vt:lpstr>PowerPoint Presentation</vt:lpstr>
      <vt:lpstr>Overview</vt:lpstr>
      <vt:lpstr>Objectives</vt:lpstr>
      <vt:lpstr>What is Hadoop </vt:lpstr>
      <vt:lpstr>Hadoop Components</vt:lpstr>
      <vt:lpstr>Hadoop Vs. Parallel DB Systems</vt:lpstr>
      <vt:lpstr>Big Data Lake Architecture</vt:lpstr>
      <vt:lpstr>History</vt:lpstr>
      <vt:lpstr>Why Hadoop ?</vt:lpstr>
      <vt:lpstr>Why Hadoop ?</vt:lpstr>
      <vt:lpstr>Characteristics</vt:lpstr>
      <vt:lpstr>HDFS Components</vt:lpstr>
      <vt:lpstr>HDFS Architecture</vt:lpstr>
      <vt:lpstr>Blocks</vt:lpstr>
      <vt:lpstr>Replication Factor</vt:lpstr>
      <vt:lpstr>Namenode</vt:lpstr>
      <vt:lpstr>Namenode Metadata</vt:lpstr>
      <vt:lpstr>Namenode Metadata contd…</vt:lpstr>
      <vt:lpstr>NameNode Failure</vt:lpstr>
      <vt:lpstr>Secondary Namenode</vt:lpstr>
      <vt:lpstr>Datanode</vt:lpstr>
      <vt:lpstr>Replica Placement</vt:lpstr>
      <vt:lpstr>What is Hadoop used for?</vt:lpstr>
      <vt:lpstr>Test Your Understanding</vt:lpstr>
      <vt:lpstr>Summary</vt:lpstr>
      <vt:lpstr>Client reading from HDFS</vt:lpstr>
      <vt:lpstr>Datanode reading from HDFS</vt:lpstr>
      <vt:lpstr>Client writing to Datanode</vt:lpstr>
      <vt:lpstr>Anatomy of file write</vt:lpstr>
      <vt:lpstr>Multi Node Replication</vt:lpstr>
      <vt:lpstr>Hadoop Cluster </vt:lpstr>
      <vt:lpstr>Configuration Scripts</vt:lpstr>
      <vt:lpstr>Cluster Administration Scripts</vt:lpstr>
      <vt:lpstr>Cluster Administration Scripts</vt:lpstr>
      <vt:lpstr>Hadoop Environment variables</vt:lpstr>
      <vt:lpstr>Hadoop Environment variables</vt:lpstr>
      <vt:lpstr>Default ports used</vt:lpstr>
      <vt:lpstr>Hadoop Core configuration</vt:lpstr>
      <vt:lpstr>Slaves and masters</vt:lpstr>
      <vt:lpstr>Per-process runtime environment</vt:lpstr>
      <vt:lpstr>Reporting</vt:lpstr>
      <vt:lpstr>Hadoop Core Server Configuration</vt:lpstr>
      <vt:lpstr>Critical Properties</vt:lpstr>
      <vt:lpstr>Common errors in setup</vt:lpstr>
      <vt:lpstr>Namenode Recovery</vt:lpstr>
      <vt:lpstr>DataNode Recovery and Addition</vt:lpstr>
      <vt:lpstr>Web Interface </vt:lpstr>
      <vt:lpstr>Web Interface</vt:lpstr>
      <vt:lpstr>Usage Pattern</vt:lpstr>
      <vt:lpstr>Usage Pattern</vt:lpstr>
      <vt:lpstr>Hadoop is not a good fit for…</vt:lpstr>
      <vt:lpstr>Who uses Hadoop?</vt:lpstr>
      <vt:lpstr>Workshop</vt:lpstr>
      <vt:lpstr>Test Your Understanding</vt:lpstr>
      <vt:lpstr>Summary</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V, Sri devi (Cognizant)</cp:lastModifiedBy>
  <cp:revision>249</cp:revision>
  <dcterms:created xsi:type="dcterms:W3CDTF">2011-06-15T11:24:59Z</dcterms:created>
  <dcterms:modified xsi:type="dcterms:W3CDTF">2015-10-06T11:10:22Z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0x0101003CA4BBA70732834387F4513C63EE2D4A</vt:lpwstr>
  </property>
  <property fmtid="{D5CDD505-2E9C-101B-9397-08002B2CF9AE}" pid="3" name="_dlc_DocIdItemGuid">
    <vt:lpwstr>e1021903-7bce-4941-abfd-f9953aa54d9f</vt:lpwstr>
  </property>
</Properties>
</file>