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85"/>
  </p:notesMasterIdLst>
  <p:sldIdLst>
    <p:sldId id="257" r:id="rId6"/>
    <p:sldId id="261" r:id="rId7"/>
    <p:sldId id="262" r:id="rId8"/>
    <p:sldId id="258" r:id="rId9"/>
    <p:sldId id="263" r:id="rId10"/>
    <p:sldId id="436" r:id="rId11"/>
    <p:sldId id="264" r:id="rId12"/>
    <p:sldId id="265" r:id="rId13"/>
    <p:sldId id="392" r:id="rId14"/>
    <p:sldId id="393" r:id="rId15"/>
    <p:sldId id="394" r:id="rId16"/>
    <p:sldId id="395" r:id="rId17"/>
    <p:sldId id="396" r:id="rId18"/>
    <p:sldId id="397" r:id="rId19"/>
    <p:sldId id="398" r:id="rId20"/>
    <p:sldId id="399" r:id="rId21"/>
    <p:sldId id="460" r:id="rId22"/>
    <p:sldId id="400" r:id="rId23"/>
    <p:sldId id="401" r:id="rId24"/>
    <p:sldId id="402" r:id="rId25"/>
    <p:sldId id="403" r:id="rId26"/>
    <p:sldId id="404" r:id="rId27"/>
    <p:sldId id="405" r:id="rId28"/>
    <p:sldId id="406" r:id="rId29"/>
    <p:sldId id="407" r:id="rId30"/>
    <p:sldId id="408" r:id="rId31"/>
    <p:sldId id="409" r:id="rId32"/>
    <p:sldId id="410" r:id="rId33"/>
    <p:sldId id="411" r:id="rId34"/>
    <p:sldId id="412" r:id="rId35"/>
    <p:sldId id="413" r:id="rId36"/>
    <p:sldId id="414" r:id="rId37"/>
    <p:sldId id="415" r:id="rId38"/>
    <p:sldId id="416" r:id="rId39"/>
    <p:sldId id="417" r:id="rId40"/>
    <p:sldId id="418" r:id="rId41"/>
    <p:sldId id="419" r:id="rId42"/>
    <p:sldId id="420" r:id="rId43"/>
    <p:sldId id="421" r:id="rId44"/>
    <p:sldId id="422" r:id="rId45"/>
    <p:sldId id="423" r:id="rId46"/>
    <p:sldId id="424" r:id="rId47"/>
    <p:sldId id="425" r:id="rId48"/>
    <p:sldId id="426" r:id="rId49"/>
    <p:sldId id="427" r:id="rId50"/>
    <p:sldId id="428" r:id="rId51"/>
    <p:sldId id="429" r:id="rId52"/>
    <p:sldId id="430" r:id="rId53"/>
    <p:sldId id="431" r:id="rId54"/>
    <p:sldId id="432" r:id="rId55"/>
    <p:sldId id="433" r:id="rId56"/>
    <p:sldId id="434" r:id="rId57"/>
    <p:sldId id="435" r:id="rId58"/>
    <p:sldId id="437" r:id="rId59"/>
    <p:sldId id="438" r:id="rId60"/>
    <p:sldId id="439" r:id="rId61"/>
    <p:sldId id="440" r:id="rId62"/>
    <p:sldId id="441" r:id="rId63"/>
    <p:sldId id="442" r:id="rId64"/>
    <p:sldId id="443" r:id="rId65"/>
    <p:sldId id="444" r:id="rId66"/>
    <p:sldId id="445" r:id="rId67"/>
    <p:sldId id="446" r:id="rId68"/>
    <p:sldId id="447" r:id="rId69"/>
    <p:sldId id="448" r:id="rId70"/>
    <p:sldId id="449" r:id="rId71"/>
    <p:sldId id="450" r:id="rId72"/>
    <p:sldId id="451" r:id="rId73"/>
    <p:sldId id="452" r:id="rId74"/>
    <p:sldId id="453" r:id="rId75"/>
    <p:sldId id="454" r:id="rId76"/>
    <p:sldId id="455" r:id="rId77"/>
    <p:sldId id="456" r:id="rId78"/>
    <p:sldId id="457" r:id="rId79"/>
    <p:sldId id="458" r:id="rId80"/>
    <p:sldId id="459" r:id="rId81"/>
    <p:sldId id="276" r:id="rId82"/>
    <p:sldId id="277" r:id="rId83"/>
    <p:sldId id="391"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sZrH4z9wPyH20m6HwHZ2jw==" hashData="OdQJnoV9OX/0SlyXyqcBZcgFGB7rt5LjvMch3MCB+uvqQgQxqekYvozi5dWOcmR3UnOxR5YfAUwcBTdrRor0J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491" autoAdjust="0"/>
  </p:normalViewPr>
  <p:slideViewPr>
    <p:cSldViewPr>
      <p:cViewPr varScale="1">
        <p:scale>
          <a:sx n="70" d="100"/>
          <a:sy n="70" d="100"/>
        </p:scale>
        <p:origin x="136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viewProps" Target="viewProps.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10/6/2015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1601751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E8AFCA-D874-4337-9121-D9EC87454D2B}" type="slidenum">
              <a:rPr lang="en-US" smtClean="0"/>
              <a:pPr/>
              <a:t>70</a:t>
            </a:fld>
            <a:endParaRPr lang="en-US"/>
          </a:p>
        </p:txBody>
      </p:sp>
    </p:spTree>
    <p:extLst>
      <p:ext uri="{BB962C8B-B14F-4D97-AF65-F5344CB8AC3E}">
        <p14:creationId xmlns:p14="http://schemas.microsoft.com/office/powerpoint/2010/main" val="4009988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C5EB53-404C-469A-B51C-6349F9070ED3}" type="slidenum">
              <a:rPr lang="en-US" smtClean="0"/>
              <a:pPr/>
              <a:t>74</a:t>
            </a:fld>
            <a:endParaRPr lang="en-US"/>
          </a:p>
        </p:txBody>
      </p:sp>
    </p:spTree>
    <p:extLst>
      <p:ext uri="{BB962C8B-B14F-4D97-AF65-F5344CB8AC3E}">
        <p14:creationId xmlns:p14="http://schemas.microsoft.com/office/powerpoint/2010/main" val="2945691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78</a:t>
            </a:fld>
            <a:endParaRPr lang="en-US" dirty="0"/>
          </a:p>
        </p:txBody>
      </p:sp>
    </p:spTree>
    <p:extLst>
      <p:ext uri="{BB962C8B-B14F-4D97-AF65-F5344CB8AC3E}">
        <p14:creationId xmlns:p14="http://schemas.microsoft.com/office/powerpoint/2010/main" val="4049252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4288"/>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pic>
        <p:nvPicPr>
          <p:cNvPr id="4" name="CG_logoReflect_RGB.png" descr="/Users/jason_feuilly/Desktop/CG_logoReflect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04065" y="6275389"/>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3"/>
          <p:cNvSpPr>
            <a:spLocks noChangeArrowheads="1"/>
          </p:cNvSpPr>
          <p:nvPr userDrawn="1"/>
        </p:nvSpPr>
        <p:spPr bwMode="auto">
          <a:xfrm>
            <a:off x="182563" y="6376988"/>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2014,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sp>
        <p:nvSpPr>
          <p:cNvPr id="6" name="Rectangle 42"/>
          <p:cNvSpPr>
            <a:spLocks noGrp="1" noChangeArrowheads="1"/>
          </p:cNvSpPr>
          <p:nvPr>
            <p:ph type="sldNum" sz="quarter" idx="10"/>
          </p:nvPr>
        </p:nvSpPr>
        <p:spPr>
          <a:xfrm>
            <a:off x="22225" y="6428184"/>
            <a:ext cx="457200" cy="457200"/>
          </a:xfrm>
          <a:prstGeom prst="rect">
            <a:avLst/>
          </a:prstGeom>
        </p:spPr>
        <p:txBody>
          <a:bodyPr/>
          <a:lstStyle>
            <a:lvl1pPr>
              <a:defRPr sz="1200">
                <a:solidFill>
                  <a:srgbClr val="6DB23F"/>
                </a:solidFill>
              </a:defRPr>
            </a:lvl1pPr>
          </a:lstStyle>
          <a:p>
            <a:pPr>
              <a:defRPr/>
            </a:pPr>
            <a:fld id="{45EAB249-3118-4B80-A2F3-26E1ACDD4042}" type="slidenum">
              <a:rPr lang="en-US"/>
              <a:pPr>
                <a:defRPr/>
              </a:pPr>
              <a:t>‹#›</a:t>
            </a:fld>
            <a:endParaRPr lang="en-US" dirty="0"/>
          </a:p>
        </p:txBody>
      </p:sp>
    </p:spTree>
    <p:extLst>
      <p:ext uri="{BB962C8B-B14F-4D97-AF65-F5344CB8AC3E}">
        <p14:creationId xmlns:p14="http://schemas.microsoft.com/office/powerpoint/2010/main" val="4045293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42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pic>
        <p:nvPicPr>
          <p:cNvPr id="4" name="CG_logoReflect_RGB.png" descr="/Users/jason_feuilly/Desktop/CG_logoReflect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04065" y="6248401"/>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 Same Side Corner Rectangle 4"/>
          <p:cNvSpPr/>
          <p:nvPr userDrawn="1"/>
        </p:nvSpPr>
        <p:spPr bwMode="auto">
          <a:xfrm rot="5400000">
            <a:off x="2514600" y="-103187"/>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sp>
        <p:nvSpPr>
          <p:cNvPr id="6" name="Rectangle 33"/>
          <p:cNvSpPr>
            <a:spLocks noChangeArrowheads="1"/>
          </p:cNvSpPr>
          <p:nvPr userDrawn="1"/>
        </p:nvSpPr>
        <p:spPr bwMode="auto">
          <a:xfrm>
            <a:off x="182563" y="6376988"/>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2014,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sp>
        <p:nvSpPr>
          <p:cNvPr id="7" name="Rectangle 42"/>
          <p:cNvSpPr>
            <a:spLocks noGrp="1" noChangeArrowheads="1"/>
          </p:cNvSpPr>
          <p:nvPr>
            <p:ph type="sldNum" sz="quarter" idx="10"/>
          </p:nvPr>
        </p:nvSpPr>
        <p:spPr>
          <a:xfrm>
            <a:off x="22225" y="6442075"/>
            <a:ext cx="457200" cy="457200"/>
          </a:xfrm>
          <a:prstGeom prst="rect">
            <a:avLst/>
          </a:prstGeom>
        </p:spPr>
        <p:txBody>
          <a:bodyPr/>
          <a:lstStyle>
            <a:lvl1pPr>
              <a:defRPr sz="1200">
                <a:solidFill>
                  <a:srgbClr val="6DB23F"/>
                </a:solidFill>
              </a:defRPr>
            </a:lvl1pPr>
          </a:lstStyle>
          <a:p>
            <a:pPr>
              <a:defRPr/>
            </a:pPr>
            <a:fld id="{F6B0337D-C648-436D-981E-56AD61F63D5F}" type="slidenum">
              <a:rPr lang="en-US"/>
              <a:pPr>
                <a:defRPr/>
              </a:pPr>
              <a:t>‹#›</a:t>
            </a:fld>
            <a:endParaRPr lang="en-US" dirty="0"/>
          </a:p>
        </p:txBody>
      </p:sp>
    </p:spTree>
    <p:extLst>
      <p:ext uri="{BB962C8B-B14F-4D97-AF65-F5344CB8AC3E}">
        <p14:creationId xmlns:p14="http://schemas.microsoft.com/office/powerpoint/2010/main" val="21070953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2"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 id="2147483674" r:id="rId8"/>
    <p:sldLayoutId id="2147483675" r:id="rId9"/>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Big Data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solidFill>
                  <a:schemeClr val="bg1"/>
                </a:solidFill>
                <a:latin typeface="Cambria" pitchFamily="18" charset="0"/>
                <a:ea typeface="+mj-ea"/>
                <a:cs typeface="+mj-cs"/>
              </a:rPr>
              <a:t>Hive Basics</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648" y="1988840"/>
            <a:ext cx="8077200" cy="2862322"/>
          </a:xfrm>
          <a:prstGeom prst="rect">
            <a:avLst/>
          </a:prstGeom>
        </p:spPr>
        <p:txBody>
          <a:bodyPr wrap="square">
            <a:spAutoFit/>
          </a:bodyPr>
          <a:lstStyle/>
          <a:p>
            <a:pPr marL="342900" indent="-342900">
              <a:buFont typeface="Arial" panose="020B0604020202020204" pitchFamily="34" charset="0"/>
              <a:buChar char="•"/>
            </a:pPr>
            <a:r>
              <a:rPr lang="en-US" dirty="0">
                <a:solidFill>
                  <a:srgbClr val="010000"/>
                </a:solidFill>
                <a:ea typeface="ＭＳ Ｐゴシック" pitchFamily="34" charset="-128"/>
                <a:cs typeface="Arial Bold"/>
              </a:rPr>
              <a:t>Metadata storage in </a:t>
            </a:r>
            <a:r>
              <a:rPr lang="en-US" dirty="0" smtClean="0">
                <a:solidFill>
                  <a:srgbClr val="010000"/>
                </a:solidFill>
                <a:ea typeface="ＭＳ Ｐゴシック" pitchFamily="34" charset="-128"/>
                <a:cs typeface="Arial Bold"/>
              </a:rPr>
              <a:t>an RDBMS, </a:t>
            </a:r>
            <a:r>
              <a:rPr lang="en-US" dirty="0">
                <a:solidFill>
                  <a:srgbClr val="010000"/>
                </a:solidFill>
                <a:ea typeface="ＭＳ Ｐゴシック" pitchFamily="34" charset="-128"/>
                <a:cs typeface="Arial Bold"/>
              </a:rPr>
              <a:t>significantly reducing the time to perform semantic checks during query execution.</a:t>
            </a:r>
          </a:p>
          <a:p>
            <a:pPr marL="342900" indent="-342900">
              <a:buFont typeface="Arial" panose="020B0604020202020204" pitchFamily="34" charset="0"/>
              <a:buChar char="•"/>
            </a:pPr>
            <a:r>
              <a:rPr lang="en-US" dirty="0">
                <a:solidFill>
                  <a:srgbClr val="010000"/>
                </a:solidFill>
                <a:ea typeface="ＭＳ Ｐゴシック" pitchFamily="34" charset="-128"/>
                <a:cs typeface="Arial Bold"/>
              </a:rPr>
              <a:t>Operating on compressed data stored into the </a:t>
            </a:r>
            <a:r>
              <a:rPr lang="en-US" dirty="0" err="1">
                <a:solidFill>
                  <a:srgbClr val="010000"/>
                </a:solidFill>
                <a:ea typeface="ＭＳ Ｐゴシック" pitchFamily="34" charset="-128"/>
                <a:cs typeface="Arial Bold"/>
              </a:rPr>
              <a:t>Hadoop</a:t>
            </a:r>
            <a:r>
              <a:rPr lang="en-US" dirty="0">
                <a:solidFill>
                  <a:srgbClr val="010000"/>
                </a:solidFill>
                <a:ea typeface="ＭＳ Ｐゴシック" pitchFamily="34" charset="-128"/>
                <a:cs typeface="Arial Bold"/>
              </a:rPr>
              <a:t> ecosystem using algorithms including </a:t>
            </a:r>
            <a:r>
              <a:rPr lang="en-US" dirty="0" smtClean="0">
                <a:solidFill>
                  <a:srgbClr val="010000"/>
                </a:solidFill>
                <a:ea typeface="ＭＳ Ｐゴシック" pitchFamily="34" charset="-128"/>
                <a:cs typeface="Arial Bold"/>
              </a:rPr>
              <a:t>DEFLATE,BWT, Snappy, </a:t>
            </a:r>
            <a:r>
              <a:rPr lang="en-US" dirty="0">
                <a:solidFill>
                  <a:srgbClr val="010000"/>
                </a:solidFill>
                <a:ea typeface="ＭＳ Ｐゴシック" pitchFamily="34" charset="-128"/>
                <a:cs typeface="Arial Bold"/>
              </a:rPr>
              <a:t>etc.</a:t>
            </a:r>
          </a:p>
          <a:p>
            <a:pPr marL="342900" indent="-342900">
              <a:buFont typeface="Arial" panose="020B0604020202020204" pitchFamily="34" charset="0"/>
              <a:buChar char="•"/>
            </a:pPr>
            <a:r>
              <a:rPr lang="en-US" dirty="0">
                <a:solidFill>
                  <a:srgbClr val="010000"/>
                </a:solidFill>
                <a:ea typeface="ＭＳ Ｐゴシック" pitchFamily="34" charset="-128"/>
                <a:cs typeface="Arial Bold"/>
              </a:rPr>
              <a:t>Built-in user defined functions (UDFs) to manipulate dates, strings, and other data-mining tools. Hive supports extending the UDF set to handle use-cases not supported by built-in functions.</a:t>
            </a:r>
          </a:p>
          <a:p>
            <a:pPr marL="342900" indent="-342900">
              <a:buFont typeface="Arial" panose="020B0604020202020204" pitchFamily="34" charset="0"/>
              <a:buChar char="•"/>
            </a:pPr>
            <a:r>
              <a:rPr lang="en-US" dirty="0">
                <a:solidFill>
                  <a:srgbClr val="010000"/>
                </a:solidFill>
                <a:ea typeface="ＭＳ Ｐゴシック" pitchFamily="34" charset="-128"/>
                <a:cs typeface="Arial Bold"/>
              </a:rPr>
              <a:t>SQL-like queries (</a:t>
            </a:r>
            <a:r>
              <a:rPr lang="en-US" dirty="0" err="1">
                <a:solidFill>
                  <a:srgbClr val="010000"/>
                </a:solidFill>
                <a:ea typeface="ＭＳ Ｐゴシック" pitchFamily="34" charset="-128"/>
                <a:cs typeface="Arial Bold"/>
              </a:rPr>
              <a:t>HiveQL</a:t>
            </a:r>
            <a:r>
              <a:rPr lang="en-US" dirty="0">
                <a:solidFill>
                  <a:srgbClr val="010000"/>
                </a:solidFill>
                <a:ea typeface="ＭＳ Ｐゴシック" pitchFamily="34" charset="-128"/>
                <a:cs typeface="Arial Bold"/>
              </a:rPr>
              <a:t>), which are implicitly converted into </a:t>
            </a:r>
            <a:r>
              <a:rPr lang="en-US" dirty="0" err="1">
                <a:solidFill>
                  <a:srgbClr val="010000"/>
                </a:solidFill>
                <a:ea typeface="ＭＳ Ｐゴシック" pitchFamily="34" charset="-128"/>
                <a:cs typeface="Arial Bold"/>
              </a:rPr>
              <a:t>MapReduce</a:t>
            </a:r>
            <a:r>
              <a:rPr lang="en-US" dirty="0">
                <a:solidFill>
                  <a:srgbClr val="010000"/>
                </a:solidFill>
                <a:ea typeface="ＭＳ Ｐゴシック" pitchFamily="34" charset="-128"/>
                <a:cs typeface="Arial Bold"/>
              </a:rPr>
              <a:t> or </a:t>
            </a:r>
            <a:r>
              <a:rPr lang="en-US" dirty="0" err="1">
                <a:solidFill>
                  <a:srgbClr val="010000"/>
                </a:solidFill>
                <a:ea typeface="ＭＳ Ｐゴシック" pitchFamily="34" charset="-128"/>
                <a:cs typeface="Arial Bold"/>
              </a:rPr>
              <a:t>Tez</a:t>
            </a:r>
            <a:r>
              <a:rPr lang="en-US" dirty="0">
                <a:solidFill>
                  <a:srgbClr val="010000"/>
                </a:solidFill>
                <a:ea typeface="ＭＳ Ｐゴシック" pitchFamily="34" charset="-128"/>
                <a:cs typeface="Arial Bold"/>
              </a:rPr>
              <a:t> jobs</a:t>
            </a:r>
          </a:p>
          <a:p>
            <a:pPr marL="342900" indent="-342900">
              <a:buFont typeface="Arial" panose="020B0604020202020204" pitchFamily="34" charset="0"/>
              <a:buChar char="•"/>
            </a:pPr>
            <a:endParaRPr lang="en-US" dirty="0">
              <a:solidFill>
                <a:srgbClr val="010000"/>
              </a:solidFill>
              <a:ea typeface="ＭＳ Ｐゴシック" pitchFamily="34" charset="-128"/>
              <a:cs typeface="Arial Bold"/>
            </a:endParaRPr>
          </a:p>
        </p:txBody>
      </p:sp>
      <p:sp>
        <p:nvSpPr>
          <p:cNvPr id="4" name="Title 3"/>
          <p:cNvSpPr>
            <a:spLocks noGrp="1"/>
          </p:cNvSpPr>
          <p:nvPr>
            <p:ph type="title"/>
          </p:nvPr>
        </p:nvSpPr>
        <p:spPr/>
        <p:txBody>
          <a:bodyPr/>
          <a:lstStyle/>
          <a:p>
            <a:r>
              <a:rPr lang="en-US" dirty="0" smtClean="0"/>
              <a:t>Features of Hive</a:t>
            </a:r>
            <a:endParaRPr lang="en-US" dirty="0"/>
          </a:p>
        </p:txBody>
      </p:sp>
      <p:sp>
        <p:nvSpPr>
          <p:cNvPr id="6" name="Slide Number Placeholder 5"/>
          <p:cNvSpPr>
            <a:spLocks noGrp="1"/>
          </p:cNvSpPr>
          <p:nvPr>
            <p:ph type="sldNum" sz="quarter" idx="10"/>
          </p:nvPr>
        </p:nvSpPr>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3086229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clrChange>
              <a:clrFrom>
                <a:srgbClr val="EBFFFF"/>
              </a:clrFrom>
              <a:clrTo>
                <a:srgbClr val="EBFFFF">
                  <a:alpha val="0"/>
                </a:srgbClr>
              </a:clrTo>
            </a:clrChang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685800" y="1600200"/>
            <a:ext cx="7543799" cy="437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Architecture of Hive</a:t>
            </a:r>
            <a:endParaRPr lang="en-US" dirty="0"/>
          </a:p>
        </p:txBody>
      </p:sp>
      <p:sp>
        <p:nvSpPr>
          <p:cNvPr id="5" name="Slide Number Placeholder 4"/>
          <p:cNvSpPr>
            <a:spLocks noGrp="1"/>
          </p:cNvSpPr>
          <p:nvPr>
            <p:ph type="sldNum" sz="quarter" idx="10"/>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3274482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44496349"/>
              </p:ext>
            </p:extLst>
          </p:nvPr>
        </p:nvGraphicFramePr>
        <p:xfrm>
          <a:off x="467544" y="2060848"/>
          <a:ext cx="8001000" cy="3937000"/>
        </p:xfrm>
        <a:graphic>
          <a:graphicData uri="http://schemas.openxmlformats.org/drawingml/2006/table">
            <a:tbl>
              <a:tblPr firstRow="1" bandRow="1">
                <a:tableStyleId>{7DF18680-E054-41AD-8BC1-D1AEF772440D}</a:tableStyleId>
              </a:tblPr>
              <a:tblGrid>
                <a:gridCol w="1861861"/>
                <a:gridCol w="6139139"/>
              </a:tblGrid>
              <a:tr h="370840">
                <a:tc>
                  <a:txBody>
                    <a:bodyPr/>
                    <a:lstStyle/>
                    <a:p>
                      <a:r>
                        <a:rPr lang="en-US" dirty="0" smtClean="0"/>
                        <a:t>Unit Name</a:t>
                      </a:r>
                      <a:endParaRPr lang="en-US" dirty="0"/>
                    </a:p>
                  </a:txBody>
                  <a:tcPr/>
                </a:tc>
                <a:tc>
                  <a:txBody>
                    <a:bodyPr/>
                    <a:lstStyle/>
                    <a:p>
                      <a:r>
                        <a:rPr lang="en-US" dirty="0" smtClean="0"/>
                        <a:t>Operation</a:t>
                      </a:r>
                      <a:endParaRPr lang="en-US" dirty="0"/>
                    </a:p>
                  </a:txBody>
                  <a:tcPr/>
                </a:tc>
              </a:tr>
              <a:tr h="518160">
                <a:tc>
                  <a:txBody>
                    <a:bodyPr/>
                    <a:lstStyle/>
                    <a:p>
                      <a:r>
                        <a:rPr lang="en-US" sz="1800" kern="1200" dirty="0" smtClean="0">
                          <a:effectLst/>
                        </a:rPr>
                        <a:t>User Interface</a:t>
                      </a:r>
                      <a:endParaRPr lang="en-US" dirty="0"/>
                    </a:p>
                  </a:txBody>
                  <a:tcPr/>
                </a:tc>
                <a:tc>
                  <a:txBody>
                    <a:bodyPr/>
                    <a:lstStyle/>
                    <a:p>
                      <a:r>
                        <a:rPr lang="en-US" sz="1800" kern="1200" dirty="0" smtClean="0">
                          <a:effectLst/>
                        </a:rPr>
                        <a:t>Hive is a data warehouse infrastructure software that can create interaction between user and HDFS. The user interfaces that Hive supports are Hive Web UI, Hive command line, and Hive HD Insight (In Windows server).</a:t>
                      </a:r>
                      <a:endParaRPr lang="en-US" dirty="0"/>
                    </a:p>
                  </a:txBody>
                  <a:tcPr/>
                </a:tc>
              </a:tr>
              <a:tr h="370840">
                <a:tc>
                  <a:txBody>
                    <a:bodyPr/>
                    <a:lstStyle/>
                    <a:p>
                      <a:r>
                        <a:rPr lang="en-US" sz="1800" kern="1200" dirty="0" smtClean="0">
                          <a:effectLst/>
                        </a:rPr>
                        <a:t>Meta Store</a:t>
                      </a:r>
                      <a:endParaRPr lang="en-US" dirty="0"/>
                    </a:p>
                  </a:txBody>
                  <a:tcPr/>
                </a:tc>
                <a:tc>
                  <a:txBody>
                    <a:bodyPr/>
                    <a:lstStyle/>
                    <a:p>
                      <a:r>
                        <a:rPr lang="en-US" sz="1800" kern="1200" dirty="0" smtClean="0">
                          <a:effectLst/>
                        </a:rPr>
                        <a:t>Hive chooses respective database servers to store the schema or Metadata of tables, databases, columns in a table, their data types, and HDFS mapping.</a:t>
                      </a:r>
                      <a:endParaRPr lang="en-US" dirty="0"/>
                    </a:p>
                  </a:txBody>
                  <a:tcPr/>
                </a:tc>
              </a:tr>
              <a:tr h="370840">
                <a:tc>
                  <a:txBody>
                    <a:bodyPr/>
                    <a:lstStyle/>
                    <a:p>
                      <a:r>
                        <a:rPr lang="en-US" sz="1800" kern="1200" dirty="0" err="1" smtClean="0">
                          <a:effectLst/>
                        </a:rPr>
                        <a:t>HiveQL</a:t>
                      </a:r>
                      <a:r>
                        <a:rPr lang="en-US" sz="1800" kern="1200" dirty="0" smtClean="0">
                          <a:effectLst/>
                        </a:rPr>
                        <a:t> Process Engine</a:t>
                      </a:r>
                      <a:endParaRPr lang="en-US" dirty="0"/>
                    </a:p>
                  </a:txBody>
                  <a:tcPr/>
                </a:tc>
                <a:tc>
                  <a:txBody>
                    <a:bodyPr/>
                    <a:lstStyle/>
                    <a:p>
                      <a:r>
                        <a:rPr lang="en-US" sz="1800" kern="1200" dirty="0" err="1" smtClean="0">
                          <a:effectLst/>
                        </a:rPr>
                        <a:t>HiveQL</a:t>
                      </a:r>
                      <a:r>
                        <a:rPr lang="en-US" sz="1800" kern="1200" dirty="0" smtClean="0">
                          <a:effectLst/>
                        </a:rPr>
                        <a:t> is similar to SQL for querying on schema info on the </a:t>
                      </a:r>
                      <a:r>
                        <a:rPr lang="en-US" sz="1800" kern="1200" dirty="0" err="1" smtClean="0">
                          <a:effectLst/>
                        </a:rPr>
                        <a:t>Metastore</a:t>
                      </a:r>
                      <a:r>
                        <a:rPr lang="en-US" sz="1800" kern="1200" dirty="0" smtClean="0">
                          <a:effectLst/>
                        </a:rPr>
                        <a:t>. It is one of the replacements of traditional approach for MapReduce program. Instead of writing MapReduce program in Java, we can write a query for MapReduce job and process it.</a:t>
                      </a:r>
                      <a:endParaRPr lang="en-US" dirty="0"/>
                    </a:p>
                  </a:txBody>
                  <a:tcPr/>
                </a:tc>
              </a:tr>
            </a:tbl>
          </a:graphicData>
        </a:graphic>
      </p:graphicFrame>
      <p:sp>
        <p:nvSpPr>
          <p:cNvPr id="2" name="Title 1"/>
          <p:cNvSpPr>
            <a:spLocks noGrp="1"/>
          </p:cNvSpPr>
          <p:nvPr>
            <p:ph type="title"/>
          </p:nvPr>
        </p:nvSpPr>
        <p:spPr/>
        <p:txBody>
          <a:bodyPr/>
          <a:lstStyle/>
          <a:p>
            <a:r>
              <a:rPr lang="en-US" dirty="0" smtClean="0"/>
              <a:t>Architecture of Hive - Explanation</a:t>
            </a:r>
            <a:endParaRPr lang="en-US" dirty="0"/>
          </a:p>
        </p:txBody>
      </p:sp>
      <p:sp>
        <p:nvSpPr>
          <p:cNvPr id="6" name="Slide Number Placeholder 5"/>
          <p:cNvSpPr>
            <a:spLocks noGrp="1"/>
          </p:cNvSpPr>
          <p:nvPr>
            <p:ph type="sldNum" sz="quarter" idx="10"/>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646603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36401550"/>
              </p:ext>
            </p:extLst>
          </p:nvPr>
        </p:nvGraphicFramePr>
        <p:xfrm>
          <a:off x="539552" y="2132856"/>
          <a:ext cx="8001000" cy="2199640"/>
        </p:xfrm>
        <a:graphic>
          <a:graphicData uri="http://schemas.openxmlformats.org/drawingml/2006/table">
            <a:tbl>
              <a:tblPr firstRow="1" bandRow="1">
                <a:tableStyleId>{7DF18680-E054-41AD-8BC1-D1AEF772440D}</a:tableStyleId>
              </a:tblPr>
              <a:tblGrid>
                <a:gridCol w="1861861"/>
                <a:gridCol w="6139139"/>
              </a:tblGrid>
              <a:tr h="370840">
                <a:tc>
                  <a:txBody>
                    <a:bodyPr/>
                    <a:lstStyle/>
                    <a:p>
                      <a:r>
                        <a:rPr lang="en-US" dirty="0" smtClean="0"/>
                        <a:t>Unit Name</a:t>
                      </a:r>
                      <a:endParaRPr lang="en-US" dirty="0"/>
                    </a:p>
                  </a:txBody>
                  <a:tcPr/>
                </a:tc>
                <a:tc>
                  <a:txBody>
                    <a:bodyPr/>
                    <a:lstStyle/>
                    <a:p>
                      <a:r>
                        <a:rPr lang="en-US" smtClean="0"/>
                        <a:t>Operation</a:t>
                      </a:r>
                      <a:endParaRPr lang="en-US" dirty="0"/>
                    </a:p>
                  </a:txBody>
                  <a:tcPr/>
                </a:tc>
              </a:tr>
              <a:tr h="518160">
                <a:tc>
                  <a:txBody>
                    <a:bodyPr/>
                    <a:lstStyle/>
                    <a:p>
                      <a:r>
                        <a:rPr lang="en-US" sz="1800" kern="1200" dirty="0" smtClean="0">
                          <a:effectLst/>
                        </a:rPr>
                        <a:t>Execution Engine</a:t>
                      </a:r>
                      <a:endParaRPr lang="en-US" dirty="0"/>
                    </a:p>
                  </a:txBody>
                  <a:tcPr/>
                </a:tc>
                <a:tc>
                  <a:txBody>
                    <a:bodyPr/>
                    <a:lstStyle/>
                    <a:p>
                      <a:r>
                        <a:rPr lang="en-US" sz="1800" kern="1200" dirty="0" smtClean="0">
                          <a:effectLst/>
                        </a:rPr>
                        <a:t>The conjunction part of </a:t>
                      </a:r>
                      <a:r>
                        <a:rPr lang="en-US" sz="1800" kern="1200" dirty="0" err="1" smtClean="0">
                          <a:effectLst/>
                        </a:rPr>
                        <a:t>HiveQL</a:t>
                      </a:r>
                      <a:r>
                        <a:rPr lang="en-US" sz="1800" kern="1200" dirty="0" smtClean="0">
                          <a:effectLst/>
                        </a:rPr>
                        <a:t> process Engine and MapReduce is Hive Execution Engine. Execution engine processes the query and generates results as same as MapReduce results. It uses the flavor of MapReduce.</a:t>
                      </a:r>
                      <a:endParaRPr lang="en-US" dirty="0"/>
                    </a:p>
                  </a:txBody>
                  <a:tcPr/>
                </a:tc>
              </a:tr>
              <a:tr h="370840">
                <a:tc>
                  <a:txBody>
                    <a:bodyPr/>
                    <a:lstStyle/>
                    <a:p>
                      <a:pPr fontAlgn="t"/>
                      <a:r>
                        <a:rPr lang="en-US" dirty="0">
                          <a:effectLst/>
                        </a:rPr>
                        <a:t>HDFS or HBASE</a:t>
                      </a:r>
                    </a:p>
                  </a:txBody>
                  <a:tcPr marL="76200" marR="76200" marT="76200" marB="76200"/>
                </a:tc>
                <a:tc>
                  <a:txBody>
                    <a:bodyPr/>
                    <a:lstStyle/>
                    <a:p>
                      <a:r>
                        <a:rPr lang="en-US" sz="1800" kern="1200" dirty="0" smtClean="0">
                          <a:effectLst/>
                        </a:rPr>
                        <a:t>Hadoop distributed file system or HBASE are the data storage techniques to store data into file system</a:t>
                      </a:r>
                      <a:endParaRPr lang="en-US" dirty="0"/>
                    </a:p>
                  </a:txBody>
                  <a:tcPr/>
                </a:tc>
              </a:tr>
            </a:tbl>
          </a:graphicData>
        </a:graphic>
      </p:graphicFrame>
      <p:sp>
        <p:nvSpPr>
          <p:cNvPr id="2" name="Title 1"/>
          <p:cNvSpPr>
            <a:spLocks noGrp="1"/>
          </p:cNvSpPr>
          <p:nvPr>
            <p:ph type="title"/>
          </p:nvPr>
        </p:nvSpPr>
        <p:spPr/>
        <p:txBody>
          <a:bodyPr/>
          <a:lstStyle/>
          <a:p>
            <a:r>
              <a:rPr lang="en-US" dirty="0"/>
              <a:t>Architecture of Hive - Explanation</a:t>
            </a:r>
          </a:p>
        </p:txBody>
      </p:sp>
      <p:sp>
        <p:nvSpPr>
          <p:cNvPr id="5" name="Slide Number Placeholder 4"/>
          <p:cNvSpPr>
            <a:spLocks noGrp="1"/>
          </p:cNvSpPr>
          <p:nvPr>
            <p:ph type="sldNum" sz="quarter" idx="10"/>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3905802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clrChange>
              <a:clrFrom>
                <a:srgbClr val="EBFFFF"/>
              </a:clrFrom>
              <a:clrTo>
                <a:srgbClr val="EBFFFF">
                  <a:alpha val="0"/>
                </a:srgbClr>
              </a:clrTo>
            </a:clrChang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r="1730"/>
          <a:stretch/>
        </p:blipFill>
        <p:spPr bwMode="auto">
          <a:xfrm>
            <a:off x="526648" y="1524001"/>
            <a:ext cx="7869207"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Working of Hive</a:t>
            </a:r>
            <a:endParaRPr lang="en-US" dirty="0"/>
          </a:p>
        </p:txBody>
      </p:sp>
      <p:sp>
        <p:nvSpPr>
          <p:cNvPr id="5" name="Slide Number Placeholder 4"/>
          <p:cNvSpPr>
            <a:spLocks noGrp="1"/>
          </p:cNvSpPr>
          <p:nvPr>
            <p:ph type="sldNum" sz="quarter" idx="10"/>
          </p:nvPr>
        </p:nvSpPr>
        <p:spPr/>
        <p:txBody>
          <a:bodyPr/>
          <a:lstStyle/>
          <a:p>
            <a:fld id="{47ED8886-DB3B-44F4-9A80-E6A224679F20}" type="slidenum">
              <a:rPr lang="en-US" smtClean="0"/>
              <a:pPr/>
              <a:t>14</a:t>
            </a:fld>
            <a:endParaRPr lang="en-US" dirty="0"/>
          </a:p>
        </p:txBody>
      </p:sp>
    </p:spTree>
    <p:extLst>
      <p:ext uri="{BB962C8B-B14F-4D97-AF65-F5344CB8AC3E}">
        <p14:creationId xmlns:p14="http://schemas.microsoft.com/office/powerpoint/2010/main" val="1794679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77527624"/>
              </p:ext>
            </p:extLst>
          </p:nvPr>
        </p:nvGraphicFramePr>
        <p:xfrm>
          <a:off x="539552" y="1700808"/>
          <a:ext cx="8001000" cy="4394200"/>
        </p:xfrm>
        <a:graphic>
          <a:graphicData uri="http://schemas.openxmlformats.org/drawingml/2006/table">
            <a:tbl>
              <a:tblPr firstRow="1" bandRow="1">
                <a:tableStyleId>{7DF18680-E054-41AD-8BC1-D1AEF772440D}</a:tableStyleId>
              </a:tblPr>
              <a:tblGrid>
                <a:gridCol w="1371600"/>
                <a:gridCol w="6629400"/>
              </a:tblGrid>
              <a:tr h="370840">
                <a:tc>
                  <a:txBody>
                    <a:bodyPr/>
                    <a:lstStyle/>
                    <a:p>
                      <a:r>
                        <a:rPr lang="en-US" dirty="0" smtClean="0"/>
                        <a:t>Step No</a:t>
                      </a:r>
                      <a:endParaRPr lang="en-US" dirty="0"/>
                    </a:p>
                  </a:txBody>
                  <a:tcPr/>
                </a:tc>
                <a:tc>
                  <a:txBody>
                    <a:bodyPr/>
                    <a:lstStyle/>
                    <a:p>
                      <a:r>
                        <a:rPr lang="en-US" smtClean="0"/>
                        <a:t>Operation</a:t>
                      </a:r>
                      <a:endParaRPr lang="en-US" dirty="0"/>
                    </a:p>
                  </a:txBody>
                  <a:tcPr/>
                </a:tc>
              </a:tr>
              <a:tr h="518160">
                <a:tc>
                  <a:txBody>
                    <a:bodyPr/>
                    <a:lstStyle/>
                    <a:p>
                      <a:r>
                        <a:rPr lang="en-US" sz="1800" kern="1200" dirty="0" smtClean="0">
                          <a:effectLst/>
                        </a:rPr>
                        <a:t>1</a:t>
                      </a:r>
                      <a:endParaRPr lang="en-US" dirty="0"/>
                    </a:p>
                  </a:txBody>
                  <a:tcPr/>
                </a:tc>
                <a:tc>
                  <a:txBody>
                    <a:bodyPr/>
                    <a:lstStyle/>
                    <a:p>
                      <a:r>
                        <a:rPr lang="en-US" sz="1800" kern="1200" dirty="0" smtClean="0">
                          <a:effectLst/>
                        </a:rPr>
                        <a:t>Execute Query - The Hive interface such as Command Line or Web UI sends query to Driver (any database driver such as JDBC, ODBC, etc.) to execute</a:t>
                      </a:r>
                      <a:endParaRPr lang="en-US" sz="1800" b="0" i="0" kern="1200" dirty="0">
                        <a:solidFill>
                          <a:schemeClr val="dk1"/>
                        </a:solidFill>
                        <a:effectLst/>
                        <a:latin typeface="+mn-lt"/>
                        <a:ea typeface="+mn-ea"/>
                        <a:cs typeface="+mn-cs"/>
                      </a:endParaRPr>
                    </a:p>
                  </a:txBody>
                  <a:tcPr/>
                </a:tc>
              </a:tr>
              <a:tr h="370840">
                <a:tc>
                  <a:txBody>
                    <a:bodyPr/>
                    <a:lstStyle/>
                    <a:p>
                      <a:pPr fontAlgn="t"/>
                      <a:r>
                        <a:rPr lang="en-US" dirty="0" smtClean="0">
                          <a:effectLst/>
                        </a:rPr>
                        <a:t>2</a:t>
                      </a:r>
                      <a:endParaRPr lang="en-US" dirty="0">
                        <a:effectLst/>
                      </a:endParaRPr>
                    </a:p>
                  </a:txBody>
                  <a:tcPr marL="76200" marR="76200" marT="76200" marB="76200"/>
                </a:tc>
                <a:tc>
                  <a:txBody>
                    <a:bodyPr/>
                    <a:lstStyle/>
                    <a:p>
                      <a:r>
                        <a:rPr lang="en-US" sz="1800" kern="1200" dirty="0" smtClean="0">
                          <a:effectLst/>
                        </a:rPr>
                        <a:t>Get Plan - The driver takes the help of query compiler that parses the query to check the syntax and query plan or the requirement of query.</a:t>
                      </a:r>
                      <a:endParaRPr lang="en-US" sz="1800" b="0" i="0" kern="1200" dirty="0">
                        <a:solidFill>
                          <a:schemeClr val="dk1"/>
                        </a:solidFill>
                        <a:effectLst/>
                        <a:latin typeface="+mn-lt"/>
                        <a:ea typeface="+mn-ea"/>
                        <a:cs typeface="+mn-cs"/>
                      </a:endParaRPr>
                    </a:p>
                  </a:txBody>
                  <a:tcPr/>
                </a:tc>
              </a:tr>
              <a:tr h="370840">
                <a:tc>
                  <a:txBody>
                    <a:bodyPr/>
                    <a:lstStyle/>
                    <a:p>
                      <a:pPr fontAlgn="t"/>
                      <a:r>
                        <a:rPr lang="en-US" dirty="0" smtClean="0">
                          <a:effectLst/>
                        </a:rPr>
                        <a:t>3</a:t>
                      </a:r>
                      <a:endParaRPr lang="en-US" dirty="0">
                        <a:effectLst/>
                      </a:endParaRPr>
                    </a:p>
                  </a:txBody>
                  <a:tcPr marL="76200" marR="76200" marT="76200" marB="76200"/>
                </a:tc>
                <a:tc>
                  <a:txBody>
                    <a:bodyPr/>
                    <a:lstStyle/>
                    <a:p>
                      <a:r>
                        <a:rPr lang="en-US" sz="1800" kern="1200" dirty="0" smtClean="0">
                          <a:effectLst/>
                        </a:rPr>
                        <a:t>Get Metadata - The compiler sends metadata request to </a:t>
                      </a:r>
                      <a:r>
                        <a:rPr lang="en-US" sz="1800" kern="1200" dirty="0" err="1" smtClean="0">
                          <a:effectLst/>
                        </a:rPr>
                        <a:t>Metastore</a:t>
                      </a:r>
                      <a:r>
                        <a:rPr lang="en-US" sz="1800" kern="1200" dirty="0" smtClean="0">
                          <a:effectLst/>
                        </a:rPr>
                        <a:t> (any database).</a:t>
                      </a:r>
                      <a:endParaRPr lang="en-US" sz="1800" b="0" i="0" kern="1200" dirty="0">
                        <a:solidFill>
                          <a:schemeClr val="dk1"/>
                        </a:solidFill>
                        <a:effectLst/>
                        <a:latin typeface="+mn-lt"/>
                        <a:ea typeface="+mn-ea"/>
                        <a:cs typeface="+mn-cs"/>
                      </a:endParaRPr>
                    </a:p>
                  </a:txBody>
                  <a:tcPr/>
                </a:tc>
              </a:tr>
              <a:tr h="370840">
                <a:tc>
                  <a:txBody>
                    <a:bodyPr/>
                    <a:lstStyle/>
                    <a:p>
                      <a:pPr fontAlgn="t"/>
                      <a:r>
                        <a:rPr lang="en-US" dirty="0" smtClean="0">
                          <a:effectLst/>
                        </a:rPr>
                        <a:t>4</a:t>
                      </a:r>
                      <a:endParaRPr lang="en-US" dirty="0">
                        <a:effectLst/>
                      </a:endParaRPr>
                    </a:p>
                  </a:txBody>
                  <a:tcPr marL="76200" marR="76200" marT="76200" marB="762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Send Metadata - </a:t>
                      </a:r>
                      <a:r>
                        <a:rPr lang="en-US" sz="1800" kern="1200" dirty="0" err="1" smtClean="0">
                          <a:effectLst/>
                        </a:rPr>
                        <a:t>Metastore</a:t>
                      </a:r>
                      <a:r>
                        <a:rPr lang="en-US" sz="1800" kern="1200" dirty="0" smtClean="0">
                          <a:effectLst/>
                        </a:rPr>
                        <a:t> sends metadata as a response to the compiler.</a:t>
                      </a:r>
                      <a:endParaRPr lang="en-US" sz="1800" b="0" i="0" kern="1200" dirty="0" smtClean="0">
                        <a:solidFill>
                          <a:schemeClr val="dk1"/>
                        </a:solidFill>
                        <a:effectLst/>
                        <a:latin typeface="+mn-lt"/>
                        <a:ea typeface="+mn-ea"/>
                        <a:cs typeface="+mn-cs"/>
                      </a:endParaRPr>
                    </a:p>
                  </a:txBody>
                  <a:tcPr/>
                </a:tc>
              </a:tr>
              <a:tr h="370840">
                <a:tc>
                  <a:txBody>
                    <a:bodyPr/>
                    <a:lstStyle/>
                    <a:p>
                      <a:pPr fontAlgn="t"/>
                      <a:r>
                        <a:rPr lang="en-US" dirty="0" smtClean="0">
                          <a:effectLst/>
                        </a:rPr>
                        <a:t>5</a:t>
                      </a:r>
                      <a:endParaRPr lang="en-US" dirty="0">
                        <a:effectLst/>
                      </a:endParaRPr>
                    </a:p>
                  </a:txBody>
                  <a:tcPr marL="76200" marR="76200" marT="76200" marB="762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Send Plan - The compiler checks the requirement and resends the plan to the driver. Up to here, the parsing and compiling of a query is complete.</a:t>
                      </a:r>
                      <a:endParaRPr lang="en-US" sz="1800" b="0" i="0" kern="1200" dirty="0" smtClean="0">
                        <a:solidFill>
                          <a:schemeClr val="dk1"/>
                        </a:solidFill>
                        <a:effectLst/>
                        <a:latin typeface="+mn-lt"/>
                        <a:ea typeface="+mn-ea"/>
                        <a:cs typeface="+mn-cs"/>
                      </a:endParaRPr>
                    </a:p>
                  </a:txBody>
                  <a:tcPr/>
                </a:tc>
              </a:tr>
            </a:tbl>
          </a:graphicData>
        </a:graphic>
      </p:graphicFrame>
      <p:sp>
        <p:nvSpPr>
          <p:cNvPr id="2" name="Title 1"/>
          <p:cNvSpPr>
            <a:spLocks noGrp="1"/>
          </p:cNvSpPr>
          <p:nvPr>
            <p:ph type="title"/>
          </p:nvPr>
        </p:nvSpPr>
        <p:spPr/>
        <p:txBody>
          <a:bodyPr/>
          <a:lstStyle/>
          <a:p>
            <a:r>
              <a:rPr lang="en-US" dirty="0" smtClean="0"/>
              <a:t>Hive Interaction with Hadoop</a:t>
            </a:r>
            <a:endParaRPr lang="en-US" dirty="0"/>
          </a:p>
        </p:txBody>
      </p:sp>
      <p:sp>
        <p:nvSpPr>
          <p:cNvPr id="6" name="Slide Number Placeholder 5"/>
          <p:cNvSpPr>
            <a:spLocks noGrp="1"/>
          </p:cNvSpPr>
          <p:nvPr>
            <p:ph type="sldNum" sz="quarter" idx="10"/>
          </p:nvPr>
        </p:nvSpPr>
        <p:spPr/>
        <p:txBody>
          <a:bodyPr/>
          <a:lstStyle/>
          <a:p>
            <a:fld id="{47ED8886-DB3B-44F4-9A80-E6A224679F20}" type="slidenum">
              <a:rPr lang="en-US" smtClean="0"/>
              <a:pPr/>
              <a:t>15</a:t>
            </a:fld>
            <a:endParaRPr lang="en-US" dirty="0"/>
          </a:p>
        </p:txBody>
      </p:sp>
    </p:spTree>
    <p:extLst>
      <p:ext uri="{BB962C8B-B14F-4D97-AF65-F5344CB8AC3E}">
        <p14:creationId xmlns:p14="http://schemas.microsoft.com/office/powerpoint/2010/main" val="3082319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2621915"/>
              </p:ext>
            </p:extLst>
          </p:nvPr>
        </p:nvGraphicFramePr>
        <p:xfrm>
          <a:off x="467544" y="1628800"/>
          <a:ext cx="8001000" cy="4541520"/>
        </p:xfrm>
        <a:graphic>
          <a:graphicData uri="http://schemas.openxmlformats.org/drawingml/2006/table">
            <a:tbl>
              <a:tblPr firstRow="1" bandRow="1">
                <a:tableStyleId>{7DF18680-E054-41AD-8BC1-D1AEF772440D}</a:tableStyleId>
              </a:tblPr>
              <a:tblGrid>
                <a:gridCol w="1371600"/>
                <a:gridCol w="6629400"/>
              </a:tblGrid>
              <a:tr h="226824">
                <a:tc>
                  <a:txBody>
                    <a:bodyPr/>
                    <a:lstStyle/>
                    <a:p>
                      <a:r>
                        <a:rPr lang="en-US" dirty="0" smtClean="0"/>
                        <a:t>Step No</a:t>
                      </a:r>
                      <a:endParaRPr lang="en-US" dirty="0"/>
                    </a:p>
                  </a:txBody>
                  <a:tcPr/>
                </a:tc>
                <a:tc>
                  <a:txBody>
                    <a:bodyPr/>
                    <a:lstStyle/>
                    <a:p>
                      <a:r>
                        <a:rPr lang="en-US" dirty="0" smtClean="0"/>
                        <a:t>Operation</a:t>
                      </a:r>
                      <a:endParaRPr lang="en-US" dirty="0"/>
                    </a:p>
                  </a:txBody>
                  <a:tcPr/>
                </a:tc>
              </a:tr>
              <a:tr h="518160">
                <a:tc>
                  <a:txBody>
                    <a:bodyPr/>
                    <a:lstStyle/>
                    <a:p>
                      <a:r>
                        <a:rPr lang="en-US" sz="1800" kern="1200" dirty="0" smtClean="0">
                          <a:effectLst/>
                        </a:rPr>
                        <a:t>6</a:t>
                      </a:r>
                      <a:endParaRPr lang="en-US" dirty="0"/>
                    </a:p>
                  </a:txBody>
                  <a:tcPr/>
                </a:tc>
                <a:tc>
                  <a:txBody>
                    <a:bodyPr/>
                    <a:lstStyle/>
                    <a:p>
                      <a:r>
                        <a:rPr lang="en-US" sz="1800" kern="1200" dirty="0" smtClean="0">
                          <a:effectLst/>
                        </a:rPr>
                        <a:t>Execute Plan - The driver sends the execute plan to the execution engine.</a:t>
                      </a:r>
                      <a:endParaRPr lang="en-US" sz="1800" b="0" i="0" kern="1200" dirty="0">
                        <a:solidFill>
                          <a:schemeClr val="dk1"/>
                        </a:solidFill>
                        <a:effectLst/>
                        <a:latin typeface="+mn-lt"/>
                        <a:ea typeface="+mn-ea"/>
                        <a:cs typeface="+mn-cs"/>
                      </a:endParaRPr>
                    </a:p>
                  </a:txBody>
                  <a:tcPr/>
                </a:tc>
              </a:tr>
              <a:tr h="370840">
                <a:tc>
                  <a:txBody>
                    <a:bodyPr/>
                    <a:lstStyle/>
                    <a:p>
                      <a:pPr fontAlgn="t"/>
                      <a:r>
                        <a:rPr lang="en-US" dirty="0" smtClean="0">
                          <a:effectLst/>
                        </a:rPr>
                        <a:t>7</a:t>
                      </a:r>
                      <a:endParaRPr lang="en-US" dirty="0">
                        <a:effectLst/>
                      </a:endParaRPr>
                    </a:p>
                  </a:txBody>
                  <a:tcPr marL="76200" marR="76200" marT="76200" marB="76200"/>
                </a:tc>
                <a:tc>
                  <a:txBody>
                    <a:bodyPr/>
                    <a:lstStyle/>
                    <a:p>
                      <a:r>
                        <a:rPr lang="en-US" sz="1800" kern="1200" dirty="0" smtClean="0">
                          <a:effectLst/>
                        </a:rPr>
                        <a:t>Execute Job - Internally, the process of execution job is a MapReduce job. The execution engine sends the job to </a:t>
                      </a:r>
                      <a:r>
                        <a:rPr lang="en-US" sz="1800" kern="1200" dirty="0" err="1" smtClean="0">
                          <a:effectLst/>
                        </a:rPr>
                        <a:t>JobTracker</a:t>
                      </a:r>
                      <a:r>
                        <a:rPr lang="en-US" sz="1800" kern="1200" dirty="0" smtClean="0">
                          <a:effectLst/>
                        </a:rPr>
                        <a:t>, which is in Name node and it assigns this job to </a:t>
                      </a:r>
                      <a:r>
                        <a:rPr lang="en-US" sz="1800" kern="1200" dirty="0" err="1" smtClean="0">
                          <a:effectLst/>
                        </a:rPr>
                        <a:t>TaskTracker</a:t>
                      </a:r>
                      <a:r>
                        <a:rPr lang="en-US" sz="1800" kern="1200" dirty="0" smtClean="0">
                          <a:effectLst/>
                        </a:rPr>
                        <a:t>, which is in Data node. Here, the query executes MapReduce job.</a:t>
                      </a:r>
                      <a:endParaRPr lang="en-US" sz="1800" b="0" i="0" kern="1200" dirty="0">
                        <a:solidFill>
                          <a:schemeClr val="dk1"/>
                        </a:solidFill>
                        <a:effectLst/>
                        <a:latin typeface="+mn-lt"/>
                        <a:ea typeface="+mn-ea"/>
                        <a:cs typeface="+mn-cs"/>
                      </a:endParaRPr>
                    </a:p>
                  </a:txBody>
                  <a:tcPr/>
                </a:tc>
              </a:tr>
              <a:tr h="370840">
                <a:tc>
                  <a:txBody>
                    <a:bodyPr/>
                    <a:lstStyle/>
                    <a:p>
                      <a:pPr fontAlgn="t"/>
                      <a:r>
                        <a:rPr lang="en-US" dirty="0" smtClean="0">
                          <a:effectLst/>
                        </a:rPr>
                        <a:t>7.1</a:t>
                      </a:r>
                      <a:endParaRPr lang="en-US" dirty="0">
                        <a:effectLst/>
                      </a:endParaRPr>
                    </a:p>
                  </a:txBody>
                  <a:tcPr marL="76200" marR="76200" marT="76200" marB="76200"/>
                </a:tc>
                <a:tc>
                  <a:txBody>
                    <a:bodyPr/>
                    <a:lstStyle/>
                    <a:p>
                      <a:r>
                        <a:rPr lang="en-US" sz="1800" kern="1200" dirty="0" smtClean="0">
                          <a:effectLst/>
                        </a:rPr>
                        <a:t>Metadata Ops - Meanwhile in execution, the execution engine can execute metadata operations with </a:t>
                      </a:r>
                      <a:r>
                        <a:rPr lang="en-US" sz="1800" kern="1200" dirty="0" err="1" smtClean="0">
                          <a:effectLst/>
                        </a:rPr>
                        <a:t>Metastore</a:t>
                      </a:r>
                      <a:r>
                        <a:rPr lang="en-US" sz="1800" kern="1200" dirty="0" smtClean="0">
                          <a:effectLst/>
                        </a:rPr>
                        <a:t>.</a:t>
                      </a:r>
                      <a:endParaRPr lang="en-US" sz="1800" b="0" i="0" kern="1200" dirty="0">
                        <a:solidFill>
                          <a:schemeClr val="dk1"/>
                        </a:solidFill>
                        <a:effectLst/>
                        <a:latin typeface="+mn-lt"/>
                        <a:ea typeface="+mn-ea"/>
                        <a:cs typeface="+mn-cs"/>
                      </a:endParaRPr>
                    </a:p>
                  </a:txBody>
                  <a:tcPr/>
                </a:tc>
              </a:tr>
              <a:tr h="370840">
                <a:tc>
                  <a:txBody>
                    <a:bodyPr/>
                    <a:lstStyle/>
                    <a:p>
                      <a:pPr fontAlgn="t"/>
                      <a:r>
                        <a:rPr lang="en-US" dirty="0" smtClean="0">
                          <a:effectLst/>
                        </a:rPr>
                        <a:t>8</a:t>
                      </a:r>
                      <a:endParaRPr lang="en-US" dirty="0">
                        <a:effectLst/>
                      </a:endParaRPr>
                    </a:p>
                  </a:txBody>
                  <a:tcPr marL="76200" marR="76200" marT="76200" marB="76200"/>
                </a:tc>
                <a:tc>
                  <a:txBody>
                    <a:bodyPr/>
                    <a:lstStyle/>
                    <a:p>
                      <a:r>
                        <a:rPr lang="en-US" sz="1800" kern="1200" dirty="0" smtClean="0">
                          <a:effectLst/>
                        </a:rPr>
                        <a:t>Fetch Result - The execution engine receives the results from Data nodes.</a:t>
                      </a:r>
                      <a:endParaRPr lang="en-US" sz="1800" b="0" i="0" kern="1200" dirty="0">
                        <a:solidFill>
                          <a:schemeClr val="dk1"/>
                        </a:solidFill>
                        <a:effectLst/>
                        <a:latin typeface="+mn-lt"/>
                        <a:ea typeface="+mn-ea"/>
                        <a:cs typeface="+mn-cs"/>
                      </a:endParaRPr>
                    </a:p>
                  </a:txBody>
                  <a:tcPr/>
                </a:tc>
              </a:tr>
              <a:tr h="370840">
                <a:tc>
                  <a:txBody>
                    <a:bodyPr/>
                    <a:lstStyle/>
                    <a:p>
                      <a:pPr fontAlgn="t"/>
                      <a:r>
                        <a:rPr lang="en-US" dirty="0" smtClean="0">
                          <a:effectLst/>
                        </a:rPr>
                        <a:t>9</a:t>
                      </a:r>
                      <a:endParaRPr lang="en-US" dirty="0">
                        <a:effectLst/>
                      </a:endParaRPr>
                    </a:p>
                  </a:txBody>
                  <a:tcPr marL="76200" marR="76200" marT="76200" marB="76200"/>
                </a:tc>
                <a:tc>
                  <a:txBody>
                    <a:bodyPr/>
                    <a:lstStyle/>
                    <a:p>
                      <a:r>
                        <a:rPr lang="en-US" sz="1800" kern="1200" dirty="0" smtClean="0">
                          <a:effectLst/>
                        </a:rPr>
                        <a:t>Send Results</a:t>
                      </a:r>
                      <a:r>
                        <a:rPr lang="en-US" sz="1800" kern="1200" baseline="0" dirty="0" smtClean="0">
                          <a:effectLst/>
                        </a:rPr>
                        <a:t> - </a:t>
                      </a:r>
                      <a:r>
                        <a:rPr lang="en-US" sz="1800" kern="1200" dirty="0" smtClean="0">
                          <a:effectLst/>
                        </a:rPr>
                        <a:t>The execution engine sends those resultant values to the driver</a:t>
                      </a:r>
                      <a:endParaRPr lang="en-US" sz="1800" b="0" i="0" kern="1200" dirty="0">
                        <a:solidFill>
                          <a:schemeClr val="dk1"/>
                        </a:solidFill>
                        <a:effectLst/>
                        <a:latin typeface="+mn-lt"/>
                        <a:ea typeface="+mn-ea"/>
                        <a:cs typeface="+mn-cs"/>
                      </a:endParaRPr>
                    </a:p>
                  </a:txBody>
                  <a:tcPr/>
                </a:tc>
              </a:tr>
              <a:tr h="370840">
                <a:tc>
                  <a:txBody>
                    <a:bodyPr/>
                    <a:lstStyle/>
                    <a:p>
                      <a:pPr fontAlgn="t"/>
                      <a:r>
                        <a:rPr lang="en-US" dirty="0" smtClean="0">
                          <a:effectLst/>
                        </a:rPr>
                        <a:t>10</a:t>
                      </a:r>
                      <a:endParaRPr lang="en-US" dirty="0">
                        <a:effectLst/>
                      </a:endParaRPr>
                    </a:p>
                  </a:txBody>
                  <a:tcPr marL="76200" marR="76200" marT="76200" marB="762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Send Results - The driver sends the results to Hive Interfaces.</a:t>
                      </a:r>
                      <a:endParaRPr lang="en-US" sz="1800" b="0" i="0" kern="1200" dirty="0">
                        <a:solidFill>
                          <a:schemeClr val="dk1"/>
                        </a:solidFill>
                        <a:effectLst/>
                        <a:latin typeface="+mn-lt"/>
                        <a:ea typeface="+mn-ea"/>
                        <a:cs typeface="+mn-cs"/>
                      </a:endParaRPr>
                    </a:p>
                  </a:txBody>
                  <a:tcPr/>
                </a:tc>
              </a:tr>
            </a:tbl>
          </a:graphicData>
        </a:graphic>
      </p:graphicFrame>
      <p:sp>
        <p:nvSpPr>
          <p:cNvPr id="2" name="Title 1"/>
          <p:cNvSpPr>
            <a:spLocks noGrp="1"/>
          </p:cNvSpPr>
          <p:nvPr>
            <p:ph type="title"/>
          </p:nvPr>
        </p:nvSpPr>
        <p:spPr/>
        <p:txBody>
          <a:bodyPr/>
          <a:lstStyle/>
          <a:p>
            <a:r>
              <a:rPr lang="en-US" dirty="0"/>
              <a:t>Hive Interaction with Hadoop</a:t>
            </a:r>
          </a:p>
        </p:txBody>
      </p:sp>
      <p:sp>
        <p:nvSpPr>
          <p:cNvPr id="6" name="Slide Number Placeholder 5"/>
          <p:cNvSpPr>
            <a:spLocks noGrp="1"/>
          </p:cNvSpPr>
          <p:nvPr>
            <p:ph type="sldNum" sz="quarter" idx="10"/>
          </p:nvPr>
        </p:nvSpPr>
        <p:spPr/>
        <p:txBody>
          <a:bodyPr/>
          <a:lstStyle/>
          <a:p>
            <a:fld id="{47ED8886-DB3B-44F4-9A80-E6A224679F20}" type="slidenum">
              <a:rPr lang="en-US" smtClean="0"/>
              <a:pPr/>
              <a:t>16</a:t>
            </a:fld>
            <a:endParaRPr lang="en-US" dirty="0"/>
          </a:p>
        </p:txBody>
      </p:sp>
    </p:spTree>
    <p:extLst>
      <p:ext uri="{BB962C8B-B14F-4D97-AF65-F5344CB8AC3E}">
        <p14:creationId xmlns:p14="http://schemas.microsoft.com/office/powerpoint/2010/main" val="617738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What is the need for Hive?</a:t>
            </a:r>
            <a:endParaRPr lang="en-US" sz="1800" dirty="0"/>
          </a:p>
          <a:p>
            <a:r>
              <a:rPr lang="en-US" sz="1800" dirty="0"/>
              <a:t>What </a:t>
            </a:r>
            <a:r>
              <a:rPr lang="en-US" sz="1800" dirty="0" smtClean="0"/>
              <a:t>are the components of Hive Architecture?</a:t>
            </a:r>
            <a:endParaRPr lang="en-US" sz="1800" dirty="0"/>
          </a:p>
          <a:p>
            <a:pPr marL="0" indent="0">
              <a:buNone/>
            </a:pPr>
            <a:endParaRPr lang="en-US" sz="1800" dirty="0"/>
          </a:p>
          <a:p>
            <a:endParaRPr lang="en-US" dirty="0" smtClean="0"/>
          </a:p>
          <a:p>
            <a:endParaRPr lang="en-US" dirty="0" smtClean="0"/>
          </a:p>
          <a:p>
            <a:endParaRPr lang="en-US" dirty="0" smtClean="0"/>
          </a:p>
          <a:p>
            <a:endParaRPr lang="en-US" dirty="0" smtClean="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2337481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685800" y="3265990"/>
            <a:ext cx="4001095" cy="525785"/>
          </a:xfrm>
          <a:prstGeom prst="rect">
            <a:avLst/>
          </a:prstGeom>
          <a:noFill/>
        </p:spPr>
        <p:txBody>
          <a:bodyPr vert="horz" wrap="none" lIns="0" tIns="0" rIns="0" bIns="0" rtlCol="0">
            <a:spAutoFit/>
          </a:bodyPr>
          <a:lstStyle/>
          <a:p>
            <a:pPr>
              <a:lnSpc>
                <a:spcPts val="4080"/>
              </a:lnSpc>
            </a:pPr>
            <a:r>
              <a:rPr lang="en-CA" sz="3570" b="1" dirty="0" smtClean="0">
                <a:solidFill>
                  <a:srgbClr val="0071AE"/>
                </a:solidFill>
                <a:latin typeface="Arial Bold"/>
                <a:cs typeface="Arial Bold"/>
              </a:rPr>
              <a:t>HIVE DATA TYPES</a:t>
            </a:r>
            <a:endParaRPr lang="en-CA" sz="3560" dirty="0">
              <a:solidFill>
                <a:srgbClr val="000000"/>
              </a:solidFill>
            </a:endParaRPr>
          </a:p>
        </p:txBody>
      </p:sp>
      <p:sp>
        <p:nvSpPr>
          <p:cNvPr id="5" name="Slide Number Placeholder 4"/>
          <p:cNvSpPr>
            <a:spLocks noGrp="1"/>
          </p:cNvSpPr>
          <p:nvPr>
            <p:ph type="sldNum" sz="quarter" idx="10"/>
          </p:nvPr>
        </p:nvSpPr>
        <p:spPr/>
        <p:txBody>
          <a:bodyPr/>
          <a:lstStyle/>
          <a:p>
            <a:fld id="{47ED8886-DB3B-44F4-9A80-E6A224679F20}" type="slidenum">
              <a:rPr lang="en-US" smtClean="0"/>
              <a:pPr/>
              <a:t>18</a:t>
            </a:fld>
            <a:endParaRPr lang="en-US" dirty="0"/>
          </a:p>
        </p:txBody>
      </p:sp>
    </p:spTree>
    <p:extLst>
      <p:ext uri="{BB962C8B-B14F-4D97-AF65-F5344CB8AC3E}">
        <p14:creationId xmlns:p14="http://schemas.microsoft.com/office/powerpoint/2010/main" val="1716976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5695" y="1844824"/>
            <a:ext cx="8077200" cy="2031325"/>
          </a:xfrm>
          <a:prstGeom prst="rect">
            <a:avLst/>
          </a:prstGeom>
        </p:spPr>
        <p:txBody>
          <a:bodyPr wrap="square">
            <a:spAutoFit/>
          </a:bodyPr>
          <a:lstStyle/>
          <a:p>
            <a:r>
              <a:rPr lang="en-US" dirty="0">
                <a:solidFill>
                  <a:srgbClr val="010000"/>
                </a:solidFill>
                <a:ea typeface="ＭＳ Ｐゴシック" pitchFamily="34" charset="-128"/>
                <a:cs typeface="Arial Bold"/>
              </a:rPr>
              <a:t>Data types in Hive are classified into four </a:t>
            </a:r>
            <a:r>
              <a:rPr lang="en-US" dirty="0" smtClean="0">
                <a:solidFill>
                  <a:srgbClr val="010000"/>
                </a:solidFill>
                <a:ea typeface="ＭＳ Ｐゴシック" pitchFamily="34" charset="-128"/>
                <a:cs typeface="Arial Bold"/>
              </a:rPr>
              <a:t>types :</a:t>
            </a:r>
          </a:p>
          <a:p>
            <a:pPr marL="285750" indent="-285750">
              <a:buFont typeface="Arial" panose="020B0604020202020204" pitchFamily="34" charset="0"/>
              <a:buChar char="•"/>
            </a:pPr>
            <a:endParaRPr lang="en-US" dirty="0">
              <a:solidFill>
                <a:srgbClr val="010000"/>
              </a:solidFill>
              <a:ea typeface="ＭＳ Ｐゴシック" pitchFamily="34" charset="-128"/>
              <a:cs typeface="Arial Bold"/>
            </a:endParaRPr>
          </a:p>
          <a:p>
            <a:pPr marL="342900" indent="-342900">
              <a:buFont typeface="Arial" panose="020B0604020202020204" pitchFamily="34" charset="0"/>
              <a:buChar char="•"/>
            </a:pPr>
            <a:r>
              <a:rPr lang="en-US" dirty="0">
                <a:solidFill>
                  <a:srgbClr val="010000"/>
                </a:solidFill>
                <a:ea typeface="ＭＳ Ｐゴシック" pitchFamily="34" charset="-128"/>
                <a:cs typeface="Arial Bold"/>
              </a:rPr>
              <a:t>Column Types</a:t>
            </a:r>
          </a:p>
          <a:p>
            <a:pPr marL="342900" indent="-342900">
              <a:buFont typeface="Arial" panose="020B0604020202020204" pitchFamily="34" charset="0"/>
              <a:buChar char="•"/>
            </a:pPr>
            <a:r>
              <a:rPr lang="en-US" dirty="0">
                <a:solidFill>
                  <a:srgbClr val="010000"/>
                </a:solidFill>
                <a:ea typeface="ＭＳ Ｐゴシック" pitchFamily="34" charset="-128"/>
                <a:cs typeface="Arial Bold"/>
              </a:rPr>
              <a:t>Literals</a:t>
            </a:r>
          </a:p>
          <a:p>
            <a:pPr marL="342900" indent="-342900">
              <a:buFont typeface="Arial" panose="020B0604020202020204" pitchFamily="34" charset="0"/>
              <a:buChar char="•"/>
            </a:pPr>
            <a:r>
              <a:rPr lang="en-US" dirty="0">
                <a:solidFill>
                  <a:srgbClr val="010000"/>
                </a:solidFill>
                <a:ea typeface="ＭＳ Ｐゴシック" pitchFamily="34" charset="-128"/>
                <a:cs typeface="Arial Bold"/>
              </a:rPr>
              <a:t>Null Values</a:t>
            </a:r>
          </a:p>
          <a:p>
            <a:pPr marL="342900" indent="-342900">
              <a:buFont typeface="Arial" panose="020B0604020202020204" pitchFamily="34" charset="0"/>
              <a:buChar char="•"/>
            </a:pPr>
            <a:r>
              <a:rPr lang="en-US" dirty="0">
                <a:solidFill>
                  <a:srgbClr val="010000"/>
                </a:solidFill>
                <a:ea typeface="ＭＳ Ｐゴシック" pitchFamily="34" charset="-128"/>
                <a:cs typeface="Arial Bold"/>
              </a:rPr>
              <a:t>Complex </a:t>
            </a:r>
            <a:r>
              <a:rPr lang="en-US" dirty="0" smtClean="0">
                <a:solidFill>
                  <a:srgbClr val="010000"/>
                </a:solidFill>
                <a:ea typeface="ＭＳ Ｐゴシック" pitchFamily="34" charset="-128"/>
                <a:cs typeface="Arial Bold"/>
              </a:rPr>
              <a:t>Types</a:t>
            </a:r>
            <a:r>
              <a:rPr lang="en-US" dirty="0" smtClean="0"/>
              <a:t/>
            </a:r>
            <a:br>
              <a:rPr lang="en-US" dirty="0" smtClean="0"/>
            </a:br>
            <a:endParaRPr lang="en-US" dirty="0">
              <a:solidFill>
                <a:srgbClr val="010000"/>
              </a:solidFill>
              <a:ea typeface="ＭＳ Ｐゴシック" pitchFamily="34" charset="-128"/>
              <a:cs typeface="Arial Bold"/>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469572"/>
            <a:ext cx="3269848" cy="2864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smtClean="0"/>
              <a:t>Data Types</a:t>
            </a:r>
            <a:endParaRPr lang="en-US" dirty="0"/>
          </a:p>
        </p:txBody>
      </p:sp>
      <p:sp>
        <p:nvSpPr>
          <p:cNvPr id="6" name="Slide Number Placeholder 5"/>
          <p:cNvSpPr>
            <a:spLocks noGrp="1"/>
          </p:cNvSpPr>
          <p:nvPr>
            <p:ph type="sldNum" sz="quarter" idx="10"/>
          </p:nvPr>
        </p:nvSpPr>
        <p:spPr/>
        <p:txBody>
          <a:bodyPr/>
          <a:lstStyle/>
          <a:p>
            <a:fld id="{47ED8886-DB3B-44F4-9A80-E6A224679F20}" type="slidenum">
              <a:rPr lang="en-US" smtClean="0"/>
              <a:pPr/>
              <a:t>19</a:t>
            </a:fld>
            <a:endParaRPr lang="en-US" dirty="0"/>
          </a:p>
        </p:txBody>
      </p:sp>
    </p:spTree>
    <p:extLst>
      <p:ext uri="{BB962C8B-B14F-4D97-AF65-F5344CB8AC3E}">
        <p14:creationId xmlns:p14="http://schemas.microsoft.com/office/powerpoint/2010/main" val="607808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914353879"/>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Madhura Verma</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PA-Big Data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4664" y="1772816"/>
            <a:ext cx="8077200" cy="3416320"/>
          </a:xfrm>
          <a:prstGeom prst="rect">
            <a:avLst/>
          </a:prstGeom>
        </p:spPr>
        <p:txBody>
          <a:bodyPr wrap="square">
            <a:spAutoFit/>
          </a:bodyPr>
          <a:lstStyle/>
          <a:p>
            <a:pPr marL="285750" indent="-285750">
              <a:buFont typeface="Arial" panose="020B0604020202020204" pitchFamily="34" charset="0"/>
              <a:buChar char="•"/>
            </a:pPr>
            <a:endParaRPr lang="en-US" dirty="0"/>
          </a:p>
          <a:p>
            <a:pPr marL="342900" lvl="1" indent="-342900">
              <a:buFont typeface="Arial" panose="020B0604020202020204" pitchFamily="34" charset="0"/>
              <a:buChar char="•"/>
            </a:pPr>
            <a:r>
              <a:rPr lang="en-US" b="1" dirty="0">
                <a:solidFill>
                  <a:srgbClr val="FF0000"/>
                </a:solidFill>
                <a:ea typeface="ＭＳ Ｐゴシック" pitchFamily="34" charset="-128"/>
                <a:cs typeface="Arial Bold"/>
              </a:rPr>
              <a:t>Integral Types </a:t>
            </a:r>
            <a:r>
              <a:rPr lang="en-US" dirty="0">
                <a:solidFill>
                  <a:srgbClr val="FF0000"/>
                </a:solidFill>
                <a:ea typeface="ＭＳ Ｐゴシック" pitchFamily="34" charset="-128"/>
                <a:cs typeface="Arial Bold"/>
              </a:rPr>
              <a:t>: </a:t>
            </a:r>
            <a:r>
              <a:rPr lang="en-US" altLang="en-US" dirty="0">
                <a:solidFill>
                  <a:srgbClr val="010000"/>
                </a:solidFill>
                <a:ea typeface="ＭＳ Ｐゴシック" pitchFamily="34" charset="-128"/>
                <a:cs typeface="Arial Bold"/>
              </a:rPr>
              <a:t>TINYINT, SMALLINT, INT, BIGINT.</a:t>
            </a:r>
          </a:p>
          <a:p>
            <a:pPr marL="285750" lvl="1" indent="-285750">
              <a:buFont typeface="Arial" panose="020B0604020202020204" pitchFamily="34" charset="0"/>
              <a:buChar char="•"/>
            </a:pPr>
            <a:endParaRPr lang="en-US" altLang="en-US" dirty="0">
              <a:solidFill>
                <a:srgbClr val="010000"/>
              </a:solidFill>
              <a:ea typeface="ＭＳ Ｐゴシック" pitchFamily="34" charset="-128"/>
              <a:cs typeface="Arial Bold"/>
            </a:endParaRPr>
          </a:p>
          <a:p>
            <a:pPr marL="342900" lvl="1" indent="-342900">
              <a:buFont typeface="Arial" panose="020B0604020202020204" pitchFamily="34" charset="0"/>
              <a:buChar char="•"/>
            </a:pPr>
            <a:r>
              <a:rPr lang="en-US" b="1" dirty="0">
                <a:solidFill>
                  <a:srgbClr val="FF0000"/>
                </a:solidFill>
                <a:ea typeface="ＭＳ Ｐゴシック" pitchFamily="34" charset="-128"/>
                <a:cs typeface="Arial Bold"/>
              </a:rPr>
              <a:t>String Types </a:t>
            </a:r>
            <a:r>
              <a:rPr lang="en-US" dirty="0">
                <a:solidFill>
                  <a:srgbClr val="FF0000"/>
                </a:solidFill>
                <a:ea typeface="ＭＳ Ｐゴシック" pitchFamily="34" charset="-128"/>
                <a:cs typeface="Arial Bold"/>
              </a:rPr>
              <a:t>: </a:t>
            </a:r>
            <a:r>
              <a:rPr lang="en-US" dirty="0">
                <a:solidFill>
                  <a:srgbClr val="010000"/>
                </a:solidFill>
                <a:ea typeface="ＭＳ Ｐゴシック" pitchFamily="34" charset="-128"/>
                <a:cs typeface="Arial Bold"/>
              </a:rPr>
              <a:t>VARCHAR , CHAR.</a:t>
            </a:r>
          </a:p>
          <a:p>
            <a:pPr marL="285750" lvl="1" indent="-285750">
              <a:buFont typeface="Arial" panose="020B0604020202020204" pitchFamily="34" charset="0"/>
              <a:buChar char="•"/>
            </a:pPr>
            <a:endParaRPr lang="en-US" dirty="0">
              <a:solidFill>
                <a:srgbClr val="010000"/>
              </a:solidFill>
              <a:ea typeface="ＭＳ Ｐゴシック" pitchFamily="34" charset="-128"/>
              <a:cs typeface="Arial Bold"/>
            </a:endParaRPr>
          </a:p>
          <a:p>
            <a:pPr marL="342900" lvl="1" indent="-342900">
              <a:buFont typeface="Arial" panose="020B0604020202020204" pitchFamily="34" charset="0"/>
              <a:buChar char="•"/>
            </a:pPr>
            <a:r>
              <a:rPr lang="en-US" b="1" dirty="0">
                <a:solidFill>
                  <a:srgbClr val="FF0000"/>
                </a:solidFill>
                <a:ea typeface="ＭＳ Ｐゴシック" pitchFamily="34" charset="-128"/>
                <a:cs typeface="Arial Bold"/>
              </a:rPr>
              <a:t>Timestamp</a:t>
            </a:r>
            <a:r>
              <a:rPr lang="en-US" dirty="0">
                <a:solidFill>
                  <a:srgbClr val="FF0000"/>
                </a:solidFill>
                <a:ea typeface="ＭＳ Ｐゴシック" pitchFamily="34" charset="-128"/>
                <a:cs typeface="Arial Bold"/>
              </a:rPr>
              <a:t> : </a:t>
            </a:r>
            <a:r>
              <a:rPr lang="en-US" dirty="0">
                <a:solidFill>
                  <a:srgbClr val="010000"/>
                </a:solidFill>
                <a:ea typeface="ＭＳ Ｐゴシック" pitchFamily="34" charset="-128"/>
                <a:cs typeface="Arial Bold"/>
              </a:rPr>
              <a:t>supports </a:t>
            </a:r>
            <a:r>
              <a:rPr lang="en-US" dirty="0" err="1">
                <a:solidFill>
                  <a:srgbClr val="010000"/>
                </a:solidFill>
                <a:ea typeface="ＭＳ Ｐゴシック" pitchFamily="34" charset="-128"/>
                <a:cs typeface="Arial Bold"/>
              </a:rPr>
              <a:t>java.sql.Timestamp</a:t>
            </a:r>
            <a:r>
              <a:rPr lang="en-US" dirty="0">
                <a:solidFill>
                  <a:srgbClr val="010000"/>
                </a:solidFill>
                <a:ea typeface="ＭＳ Ｐゴシック" pitchFamily="34" charset="-128"/>
                <a:cs typeface="Arial Bold"/>
              </a:rPr>
              <a:t> format “YYYY-MM-DD  </a:t>
            </a:r>
            <a:r>
              <a:rPr lang="en-US" dirty="0" err="1">
                <a:solidFill>
                  <a:srgbClr val="010000"/>
                </a:solidFill>
                <a:ea typeface="ＭＳ Ｐゴシック" pitchFamily="34" charset="-128"/>
                <a:cs typeface="Arial Bold"/>
              </a:rPr>
              <a:t>HH:MM:SS.fffffffff</a:t>
            </a:r>
            <a:r>
              <a:rPr lang="en-US" dirty="0">
                <a:solidFill>
                  <a:srgbClr val="010000"/>
                </a:solidFill>
                <a:ea typeface="ＭＳ Ｐゴシック" pitchFamily="34" charset="-128"/>
                <a:cs typeface="Arial Bold"/>
              </a:rPr>
              <a:t>” and format “</a:t>
            </a:r>
            <a:r>
              <a:rPr lang="en-US" dirty="0" err="1">
                <a:solidFill>
                  <a:srgbClr val="010000"/>
                </a:solidFill>
                <a:ea typeface="ＭＳ Ｐゴシック" pitchFamily="34" charset="-128"/>
                <a:cs typeface="Arial Bold"/>
              </a:rPr>
              <a:t>yyyy</a:t>
            </a:r>
            <a:r>
              <a:rPr lang="en-US" dirty="0">
                <a:solidFill>
                  <a:srgbClr val="010000"/>
                </a:solidFill>
                <a:ea typeface="ＭＳ Ｐゴシック" pitchFamily="34" charset="-128"/>
                <a:cs typeface="Arial Bold"/>
              </a:rPr>
              <a:t>-mm-</a:t>
            </a:r>
            <a:r>
              <a:rPr lang="en-US" dirty="0" err="1">
                <a:solidFill>
                  <a:srgbClr val="010000"/>
                </a:solidFill>
                <a:ea typeface="ＭＳ Ｐゴシック" pitchFamily="34" charset="-128"/>
                <a:cs typeface="Arial Bold"/>
              </a:rPr>
              <a:t>dd</a:t>
            </a:r>
            <a:r>
              <a:rPr lang="en-US" dirty="0">
                <a:solidFill>
                  <a:srgbClr val="010000"/>
                </a:solidFill>
                <a:ea typeface="ＭＳ Ｐゴシック" pitchFamily="34" charset="-128"/>
                <a:cs typeface="Arial Bold"/>
              </a:rPr>
              <a:t> </a:t>
            </a:r>
            <a:r>
              <a:rPr lang="en-US" dirty="0" err="1">
                <a:solidFill>
                  <a:srgbClr val="010000"/>
                </a:solidFill>
                <a:ea typeface="ＭＳ Ｐゴシック" pitchFamily="34" charset="-128"/>
                <a:cs typeface="Arial Bold"/>
              </a:rPr>
              <a:t>hh:mm:ss.ffffffffff</a:t>
            </a:r>
            <a:r>
              <a:rPr lang="en-US" dirty="0">
                <a:solidFill>
                  <a:srgbClr val="010000"/>
                </a:solidFill>
                <a:ea typeface="ＭＳ Ｐゴシック" pitchFamily="34" charset="-128"/>
                <a:cs typeface="Arial Bold"/>
              </a:rPr>
              <a:t>”.</a:t>
            </a:r>
          </a:p>
          <a:p>
            <a:pPr marL="285750" lvl="1" indent="-285750">
              <a:buFont typeface="Arial" panose="020B0604020202020204" pitchFamily="34" charset="0"/>
              <a:buChar char="•"/>
            </a:pPr>
            <a:endParaRPr lang="en-US" dirty="0">
              <a:solidFill>
                <a:srgbClr val="010000"/>
              </a:solidFill>
              <a:ea typeface="ＭＳ Ｐゴシック" pitchFamily="34" charset="-128"/>
              <a:cs typeface="Arial Bold"/>
            </a:endParaRPr>
          </a:p>
          <a:p>
            <a:pPr marL="342900" lvl="1" indent="-342900">
              <a:buFont typeface="Arial" panose="020B0604020202020204" pitchFamily="34" charset="0"/>
              <a:buChar char="•"/>
            </a:pPr>
            <a:r>
              <a:rPr lang="en-US" b="1" dirty="0">
                <a:solidFill>
                  <a:srgbClr val="FF0000"/>
                </a:solidFill>
                <a:ea typeface="ＭＳ Ｐゴシック" pitchFamily="34" charset="-128"/>
                <a:cs typeface="Arial Bold"/>
              </a:rPr>
              <a:t>Dates</a:t>
            </a:r>
            <a:r>
              <a:rPr lang="en-US" dirty="0">
                <a:solidFill>
                  <a:srgbClr val="FF0000"/>
                </a:solidFill>
                <a:ea typeface="ＭＳ Ｐゴシック" pitchFamily="34" charset="-128"/>
                <a:cs typeface="Arial Bold"/>
              </a:rPr>
              <a:t> : </a:t>
            </a:r>
            <a:r>
              <a:rPr lang="en-US" dirty="0">
                <a:solidFill>
                  <a:srgbClr val="010000"/>
                </a:solidFill>
                <a:ea typeface="ＭＳ Ｐゴシック" pitchFamily="34" charset="-128"/>
                <a:cs typeface="Arial Bold"/>
              </a:rPr>
              <a:t>{{YYYY-MM-DD</a:t>
            </a:r>
            <a:r>
              <a:rPr lang="en-US" dirty="0" smtClean="0"/>
              <a:t>}}.</a:t>
            </a:r>
          </a:p>
          <a:p>
            <a:pPr marL="285750" lvl="1" indent="-285750">
              <a:buFont typeface="Arial" panose="020B0604020202020204" pitchFamily="34" charset="0"/>
              <a:buChar char="•"/>
            </a:pPr>
            <a:endParaRPr lang="en-US" dirty="0" smtClean="0"/>
          </a:p>
          <a:p>
            <a:pPr marL="342900" lvl="1" indent="-342900">
              <a:buFont typeface="Arial" panose="020B0604020202020204" pitchFamily="34" charset="0"/>
              <a:buChar char="•"/>
            </a:pPr>
            <a:r>
              <a:rPr lang="en-US" b="1" dirty="0">
                <a:solidFill>
                  <a:srgbClr val="FF0000"/>
                </a:solidFill>
                <a:ea typeface="ＭＳ Ｐゴシック" pitchFamily="34" charset="-128"/>
                <a:cs typeface="Arial Bold"/>
              </a:rPr>
              <a:t>Decimals</a:t>
            </a:r>
            <a:r>
              <a:rPr lang="en-US" dirty="0">
                <a:solidFill>
                  <a:srgbClr val="FF0000"/>
                </a:solidFill>
                <a:ea typeface="ＭＳ Ｐゴシック" pitchFamily="34" charset="-128"/>
                <a:cs typeface="Arial Bold"/>
              </a:rPr>
              <a:t> :  </a:t>
            </a:r>
            <a:r>
              <a:rPr lang="en-US" dirty="0">
                <a:solidFill>
                  <a:srgbClr val="010000"/>
                </a:solidFill>
                <a:ea typeface="ＭＳ Ｐゴシック" pitchFamily="34" charset="-128"/>
                <a:cs typeface="Arial Bold"/>
              </a:rPr>
              <a:t>Same as Big Decimal format of </a:t>
            </a:r>
            <a:r>
              <a:rPr lang="en-US" dirty="0" smtClean="0">
                <a:solidFill>
                  <a:srgbClr val="010000"/>
                </a:solidFill>
                <a:ea typeface="ＭＳ Ｐゴシック" pitchFamily="34" charset="-128"/>
                <a:cs typeface="Arial Bold"/>
              </a:rPr>
              <a:t>Java</a:t>
            </a:r>
            <a:r>
              <a:rPr lang="en-US" dirty="0" smtClean="0"/>
              <a:t/>
            </a:r>
            <a:br>
              <a:rPr lang="en-US" dirty="0" smtClean="0"/>
            </a:br>
            <a:endParaRPr lang="en-US" dirty="0">
              <a:solidFill>
                <a:srgbClr val="010000"/>
              </a:solidFill>
              <a:ea typeface="ＭＳ Ｐゴシック" pitchFamily="34" charset="-128"/>
              <a:cs typeface="Arial Bold"/>
            </a:endParaRPr>
          </a:p>
        </p:txBody>
      </p:sp>
      <p:sp>
        <p:nvSpPr>
          <p:cNvPr id="4" name="Title 3"/>
          <p:cNvSpPr>
            <a:spLocks noGrp="1"/>
          </p:cNvSpPr>
          <p:nvPr>
            <p:ph type="title"/>
          </p:nvPr>
        </p:nvSpPr>
        <p:spPr/>
        <p:txBody>
          <a:bodyPr/>
          <a:lstStyle/>
          <a:p>
            <a:r>
              <a:rPr lang="en-US" dirty="0" smtClean="0"/>
              <a:t>Column Types</a:t>
            </a:r>
            <a:endParaRPr lang="en-US" dirty="0"/>
          </a:p>
        </p:txBody>
      </p:sp>
      <p:sp>
        <p:nvSpPr>
          <p:cNvPr id="6" name="Slide Number Placeholder 5"/>
          <p:cNvSpPr>
            <a:spLocks noGrp="1"/>
          </p:cNvSpPr>
          <p:nvPr>
            <p:ph type="sldNum" sz="quarter" idx="10"/>
          </p:nvPr>
        </p:nvSpPr>
        <p:spPr/>
        <p:txBody>
          <a:bodyPr/>
          <a:lstStyle/>
          <a:p>
            <a:fld id="{47ED8886-DB3B-44F4-9A80-E6A224679F20}" type="slidenum">
              <a:rPr lang="en-US" smtClean="0"/>
              <a:pPr/>
              <a:t>20</a:t>
            </a:fld>
            <a:endParaRPr lang="en-US" dirty="0"/>
          </a:p>
        </p:txBody>
      </p:sp>
    </p:spTree>
    <p:extLst>
      <p:ext uri="{BB962C8B-B14F-4D97-AF65-F5344CB8AC3E}">
        <p14:creationId xmlns:p14="http://schemas.microsoft.com/office/powerpoint/2010/main" val="41488873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6496" y="1916832"/>
            <a:ext cx="8077200" cy="3139321"/>
          </a:xfrm>
          <a:prstGeom prst="rect">
            <a:avLst/>
          </a:prstGeom>
        </p:spPr>
        <p:txBody>
          <a:bodyPr wrap="square">
            <a:spAutoFit/>
          </a:bodyPr>
          <a:lstStyle/>
          <a:p>
            <a:pPr marL="285750" indent="-285750">
              <a:buFont typeface="Arial" panose="020B0604020202020204" pitchFamily="34" charset="0"/>
              <a:buChar char="•"/>
            </a:pPr>
            <a:r>
              <a:rPr lang="en-US" b="1" dirty="0" smtClean="0">
                <a:solidFill>
                  <a:srgbClr val="FF0000"/>
                </a:solidFill>
                <a:cs typeface="Arial Bold" panose="020B0704020202020204" pitchFamily="34" charset="0"/>
              </a:rPr>
              <a:t>Union </a:t>
            </a:r>
            <a:r>
              <a:rPr lang="en-US" b="1" dirty="0">
                <a:solidFill>
                  <a:srgbClr val="FF0000"/>
                </a:solidFill>
                <a:cs typeface="Arial Bold" panose="020B0704020202020204" pitchFamily="34" charset="0"/>
              </a:rPr>
              <a:t>Types</a:t>
            </a:r>
          </a:p>
          <a:p>
            <a:r>
              <a:rPr lang="en-US" dirty="0">
                <a:cs typeface="Arial Bold" panose="020B0704020202020204" pitchFamily="34" charset="0"/>
              </a:rPr>
              <a:t> </a:t>
            </a:r>
            <a:r>
              <a:rPr lang="en-US" dirty="0" smtClean="0">
                <a:cs typeface="Arial Bold" panose="020B0704020202020204" pitchFamily="34" charset="0"/>
              </a:rPr>
              <a:t>     Union </a:t>
            </a:r>
            <a:r>
              <a:rPr lang="en-US" dirty="0">
                <a:cs typeface="Arial Bold" panose="020B0704020202020204" pitchFamily="34" charset="0"/>
              </a:rPr>
              <a:t>is a collection of heterogeneous data types.</a:t>
            </a:r>
          </a:p>
          <a:p>
            <a:r>
              <a:rPr lang="en-US" dirty="0" smtClean="0">
                <a:solidFill>
                  <a:srgbClr val="FF0000"/>
                </a:solidFill>
                <a:cs typeface="Arial Bold" panose="020B0704020202020204" pitchFamily="34" charset="0"/>
              </a:rPr>
              <a:t>      </a:t>
            </a:r>
            <a:r>
              <a:rPr lang="en-US" dirty="0" smtClean="0">
                <a:cs typeface="Arial Bold" panose="020B0704020202020204" pitchFamily="34" charset="0"/>
              </a:rPr>
              <a:t>Syntax :</a:t>
            </a:r>
            <a:r>
              <a:rPr lang="en-US" dirty="0" smtClean="0"/>
              <a:t> UNIONTYPE&lt;</a:t>
            </a:r>
            <a:r>
              <a:rPr lang="en-US" dirty="0" err="1" smtClean="0"/>
              <a:t>int</a:t>
            </a:r>
            <a:r>
              <a:rPr lang="en-US" dirty="0" smtClean="0"/>
              <a:t>, double, array&lt;string&gt;, </a:t>
            </a:r>
            <a:r>
              <a:rPr lang="en-US" dirty="0" err="1" smtClean="0"/>
              <a:t>struct</a:t>
            </a:r>
            <a:r>
              <a:rPr lang="en-US" dirty="0" smtClean="0"/>
              <a:t>&lt;</a:t>
            </a:r>
            <a:r>
              <a:rPr lang="en-US" dirty="0" err="1" smtClean="0"/>
              <a:t>a:int,b:string</a:t>
            </a:r>
            <a:r>
              <a:rPr lang="en-US" dirty="0" smtClean="0"/>
              <a:t>&gt;&gt;</a:t>
            </a:r>
            <a:endParaRPr lang="en-US" dirty="0" smtClean="0">
              <a:solidFill>
                <a:srgbClr val="FF0000"/>
              </a:solidFill>
              <a:cs typeface="Arial Bold" panose="020B0704020202020204" pitchFamily="34" charset="0"/>
            </a:endParaRPr>
          </a:p>
          <a:p>
            <a:pPr marL="285750" indent="-285750">
              <a:buFont typeface="Arial" panose="020B0604020202020204" pitchFamily="34" charset="0"/>
              <a:buChar char="•"/>
            </a:pPr>
            <a:endParaRPr lang="en-US" dirty="0" smtClean="0">
              <a:solidFill>
                <a:srgbClr val="FF0000"/>
              </a:solidFill>
              <a:cs typeface="Arial Bold" panose="020B0704020202020204" pitchFamily="34" charset="0"/>
            </a:endParaRPr>
          </a:p>
          <a:p>
            <a:pPr marL="285750" indent="-285750">
              <a:buFont typeface="Arial" panose="020B0604020202020204" pitchFamily="34" charset="0"/>
              <a:buChar char="•"/>
            </a:pPr>
            <a:r>
              <a:rPr lang="en-US" b="1" dirty="0" smtClean="0">
                <a:solidFill>
                  <a:srgbClr val="FF0000"/>
                </a:solidFill>
                <a:cs typeface="Arial Bold" panose="020B0704020202020204" pitchFamily="34" charset="0"/>
              </a:rPr>
              <a:t> Literals </a:t>
            </a:r>
          </a:p>
          <a:p>
            <a:pPr marL="342900" indent="-342900">
              <a:buFont typeface="Arial" panose="020B0604020202020204" pitchFamily="34" charset="0"/>
              <a:buChar char="•"/>
            </a:pPr>
            <a:r>
              <a:rPr lang="en-US" dirty="0">
                <a:cs typeface="Arial Bold" panose="020B0704020202020204" pitchFamily="34" charset="0"/>
              </a:rPr>
              <a:t>Floating point types</a:t>
            </a:r>
          </a:p>
          <a:p>
            <a:pPr marL="342900" indent="-342900">
              <a:buFont typeface="Arial" panose="020B0604020202020204" pitchFamily="34" charset="0"/>
              <a:buChar char="•"/>
            </a:pPr>
            <a:r>
              <a:rPr lang="en-US" dirty="0">
                <a:cs typeface="Arial Bold" panose="020B0704020202020204" pitchFamily="34" charset="0"/>
              </a:rPr>
              <a:t>Decimal Type</a:t>
            </a:r>
          </a:p>
          <a:p>
            <a:pPr marL="285750" indent="-285750">
              <a:buFont typeface="Arial" panose="020B0604020202020204" pitchFamily="34" charset="0"/>
              <a:buChar char="•"/>
            </a:pPr>
            <a:endParaRPr lang="en-US" dirty="0">
              <a:solidFill>
                <a:srgbClr val="FF0000"/>
              </a:solidFill>
              <a:cs typeface="Arial Bold" panose="020B0704020202020204" pitchFamily="34" charset="0"/>
            </a:endParaRPr>
          </a:p>
          <a:p>
            <a:pPr marL="285750" indent="-285750">
              <a:buFont typeface="Arial" panose="020B0604020202020204" pitchFamily="34" charset="0"/>
              <a:buChar char="•"/>
            </a:pPr>
            <a:r>
              <a:rPr lang="en-US" b="1" dirty="0" smtClean="0">
                <a:solidFill>
                  <a:srgbClr val="FF0000"/>
                </a:solidFill>
                <a:cs typeface="Arial Bold" panose="020B0704020202020204" pitchFamily="34" charset="0"/>
              </a:rPr>
              <a:t>Null Value</a:t>
            </a:r>
          </a:p>
          <a:p>
            <a:r>
              <a:rPr lang="en-US" dirty="0" smtClean="0">
                <a:cs typeface="Arial Bold" panose="020B0704020202020204" pitchFamily="34" charset="0"/>
              </a:rPr>
              <a:t>      Missing </a:t>
            </a:r>
            <a:r>
              <a:rPr lang="en-US" dirty="0">
                <a:cs typeface="Arial Bold" panose="020B0704020202020204" pitchFamily="34" charset="0"/>
              </a:rPr>
              <a:t>values are represented by the special value NULL</a:t>
            </a:r>
            <a:r>
              <a:rPr lang="en-US" dirty="0" smtClean="0">
                <a:cs typeface="Arial Bold" panose="020B0704020202020204" pitchFamily="34" charset="0"/>
              </a:rPr>
              <a:t>.</a:t>
            </a:r>
          </a:p>
          <a:p>
            <a:pPr marL="285750" indent="-285750">
              <a:buFont typeface="Arial" panose="020B0604020202020204" pitchFamily="34" charset="0"/>
              <a:buChar char="•"/>
            </a:pPr>
            <a:endParaRPr lang="en-US" dirty="0">
              <a:cs typeface="Arial Bold" panose="020B0704020202020204" pitchFamily="34" charset="0"/>
            </a:endParaRPr>
          </a:p>
        </p:txBody>
      </p:sp>
      <p:sp>
        <p:nvSpPr>
          <p:cNvPr id="4" name="Title 3"/>
          <p:cNvSpPr>
            <a:spLocks noGrp="1"/>
          </p:cNvSpPr>
          <p:nvPr>
            <p:ph type="title"/>
          </p:nvPr>
        </p:nvSpPr>
        <p:spPr/>
        <p:txBody>
          <a:bodyPr/>
          <a:lstStyle/>
          <a:p>
            <a:r>
              <a:rPr lang="en-US" dirty="0" smtClean="0"/>
              <a:t>Union Types, Literals and Null Value</a:t>
            </a:r>
            <a:endParaRPr lang="en-US" dirty="0"/>
          </a:p>
        </p:txBody>
      </p:sp>
      <p:sp>
        <p:nvSpPr>
          <p:cNvPr id="6" name="Slide Number Placeholder 5"/>
          <p:cNvSpPr>
            <a:spLocks noGrp="1"/>
          </p:cNvSpPr>
          <p:nvPr>
            <p:ph type="sldNum" sz="quarter" idx="10"/>
          </p:nvPr>
        </p:nvSpPr>
        <p:spPr/>
        <p:txBody>
          <a:bodyPr/>
          <a:lstStyle/>
          <a:p>
            <a:fld id="{47ED8886-DB3B-44F4-9A80-E6A224679F20}" type="slidenum">
              <a:rPr lang="en-US" smtClean="0"/>
              <a:pPr/>
              <a:t>21</a:t>
            </a:fld>
            <a:endParaRPr lang="en-US" dirty="0"/>
          </a:p>
        </p:txBody>
      </p:sp>
    </p:spTree>
    <p:extLst>
      <p:ext uri="{BB962C8B-B14F-4D97-AF65-F5344CB8AC3E}">
        <p14:creationId xmlns:p14="http://schemas.microsoft.com/office/powerpoint/2010/main" val="41241894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700808"/>
            <a:ext cx="7924800" cy="3970318"/>
          </a:xfrm>
          <a:prstGeom prst="rect">
            <a:avLst/>
          </a:prstGeom>
        </p:spPr>
        <p:txBody>
          <a:bodyPr wrap="square">
            <a:spAutoFit/>
          </a:bodyPr>
          <a:lstStyle/>
          <a:p>
            <a:pPr marL="285750" indent="-285750">
              <a:buFont typeface="Arial" panose="020B0604020202020204" pitchFamily="34" charset="0"/>
              <a:buChar char="•"/>
            </a:pPr>
            <a:r>
              <a:rPr lang="en-US" b="1" dirty="0" smtClean="0">
                <a:solidFill>
                  <a:srgbClr val="FF0000"/>
                </a:solidFill>
                <a:cs typeface="Arial Bold" panose="020B0704020202020204" pitchFamily="34" charset="0"/>
              </a:rPr>
              <a:t>Arrays</a:t>
            </a:r>
          </a:p>
          <a:p>
            <a:pPr marL="285750" indent="-285750">
              <a:buFont typeface="Arial" panose="020B0604020202020204" pitchFamily="34" charset="0"/>
              <a:buChar char="•"/>
            </a:pPr>
            <a:endParaRPr lang="en-US" dirty="0" smtClean="0">
              <a:cs typeface="Arial Bold" panose="020B0704020202020204" pitchFamily="34" charset="0"/>
            </a:endParaRPr>
          </a:p>
          <a:p>
            <a:pPr marL="285750" indent="-285750">
              <a:buFont typeface="Arial" panose="020B0604020202020204" pitchFamily="34" charset="0"/>
              <a:buChar char="•"/>
            </a:pPr>
            <a:r>
              <a:rPr lang="en-US" dirty="0" smtClean="0">
                <a:cs typeface="Arial Bold" panose="020B0704020202020204" pitchFamily="34" charset="0"/>
              </a:rPr>
              <a:t>Arrays in Hive are used the same way they are used in Java.</a:t>
            </a:r>
          </a:p>
          <a:p>
            <a:pPr marL="285750" indent="-285750">
              <a:buFont typeface="Arial" panose="020B0604020202020204" pitchFamily="34" charset="0"/>
              <a:buChar char="•"/>
            </a:pPr>
            <a:r>
              <a:rPr lang="en-US" dirty="0" smtClean="0">
                <a:cs typeface="Arial Bold" panose="020B0704020202020204" pitchFamily="34" charset="0"/>
              </a:rPr>
              <a:t>Syntax: ARRAY&lt;</a:t>
            </a:r>
            <a:r>
              <a:rPr lang="en-US" dirty="0" err="1" smtClean="0">
                <a:cs typeface="Arial Bold" panose="020B0704020202020204" pitchFamily="34" charset="0"/>
              </a:rPr>
              <a:t>data_type</a:t>
            </a:r>
            <a:r>
              <a:rPr lang="en-US" dirty="0" smtClean="0">
                <a:cs typeface="Arial Bold" panose="020B0704020202020204" pitchFamily="34" charset="0"/>
              </a:rPr>
              <a:t>&gt;</a:t>
            </a:r>
          </a:p>
          <a:p>
            <a:pPr marL="285750" indent="-285750">
              <a:buFont typeface="Arial" panose="020B0604020202020204" pitchFamily="34" charset="0"/>
              <a:buChar char="•"/>
            </a:pPr>
            <a:endParaRPr lang="en-US" dirty="0" smtClean="0">
              <a:cs typeface="Arial Bold" panose="020B0704020202020204" pitchFamily="34" charset="0"/>
            </a:endParaRPr>
          </a:p>
          <a:p>
            <a:pPr marL="285750" indent="-285750">
              <a:buFont typeface="Arial" panose="020B0604020202020204" pitchFamily="34" charset="0"/>
              <a:buChar char="•"/>
            </a:pPr>
            <a:r>
              <a:rPr lang="en-US" b="1" dirty="0" smtClean="0">
                <a:solidFill>
                  <a:srgbClr val="FF0000"/>
                </a:solidFill>
                <a:cs typeface="Arial Bold" panose="020B0704020202020204" pitchFamily="34" charset="0"/>
              </a:rPr>
              <a:t>Maps</a:t>
            </a:r>
          </a:p>
          <a:p>
            <a:pPr marL="285750" indent="-285750">
              <a:buFont typeface="Arial" panose="020B0604020202020204" pitchFamily="34" charset="0"/>
              <a:buChar char="•"/>
            </a:pPr>
            <a:endParaRPr lang="en-US" dirty="0" smtClean="0">
              <a:cs typeface="Arial Bold" panose="020B0704020202020204" pitchFamily="34" charset="0"/>
            </a:endParaRPr>
          </a:p>
          <a:p>
            <a:pPr marL="285750" indent="-285750">
              <a:buFont typeface="Arial" panose="020B0604020202020204" pitchFamily="34" charset="0"/>
              <a:buChar char="•"/>
            </a:pPr>
            <a:r>
              <a:rPr lang="en-US" dirty="0" smtClean="0">
                <a:cs typeface="Arial Bold" panose="020B0704020202020204" pitchFamily="34" charset="0"/>
              </a:rPr>
              <a:t>Maps in Hive are similar to Java Maps.</a:t>
            </a:r>
          </a:p>
          <a:p>
            <a:pPr marL="285750" indent="-285750">
              <a:buFont typeface="Arial" panose="020B0604020202020204" pitchFamily="34" charset="0"/>
              <a:buChar char="•"/>
            </a:pPr>
            <a:r>
              <a:rPr lang="en-US" dirty="0" smtClean="0">
                <a:cs typeface="Arial Bold" panose="020B0704020202020204" pitchFamily="34" charset="0"/>
              </a:rPr>
              <a:t>Syntax: MAP&lt;</a:t>
            </a:r>
            <a:r>
              <a:rPr lang="en-US" dirty="0" err="1" smtClean="0">
                <a:cs typeface="Arial Bold" panose="020B0704020202020204" pitchFamily="34" charset="0"/>
              </a:rPr>
              <a:t>primitive_type</a:t>
            </a:r>
            <a:r>
              <a:rPr lang="en-US" dirty="0" smtClean="0">
                <a:cs typeface="Arial Bold" panose="020B0704020202020204" pitchFamily="34" charset="0"/>
              </a:rPr>
              <a:t>, </a:t>
            </a:r>
            <a:r>
              <a:rPr lang="en-US" dirty="0" err="1" smtClean="0">
                <a:cs typeface="Arial Bold" panose="020B0704020202020204" pitchFamily="34" charset="0"/>
              </a:rPr>
              <a:t>data_type</a:t>
            </a:r>
            <a:r>
              <a:rPr lang="en-US" dirty="0" smtClean="0">
                <a:cs typeface="Arial Bold" panose="020B0704020202020204" pitchFamily="34" charset="0"/>
              </a:rPr>
              <a:t>&gt;</a:t>
            </a:r>
          </a:p>
          <a:p>
            <a:pPr marL="285750" indent="-285750">
              <a:buFont typeface="Arial" panose="020B0604020202020204" pitchFamily="34" charset="0"/>
              <a:buChar char="•"/>
            </a:pPr>
            <a:endParaRPr lang="en-US" dirty="0" smtClean="0">
              <a:cs typeface="Arial Bold" panose="020B0704020202020204" pitchFamily="34" charset="0"/>
            </a:endParaRPr>
          </a:p>
          <a:p>
            <a:pPr marL="285750" indent="-285750">
              <a:buFont typeface="Arial" panose="020B0604020202020204" pitchFamily="34" charset="0"/>
              <a:buChar char="•"/>
            </a:pPr>
            <a:r>
              <a:rPr lang="en-US" b="1" dirty="0" err="1" smtClean="0">
                <a:solidFill>
                  <a:srgbClr val="FF0000"/>
                </a:solidFill>
                <a:cs typeface="Arial Bold" panose="020B0704020202020204" pitchFamily="34" charset="0"/>
              </a:rPr>
              <a:t>Structs</a:t>
            </a:r>
            <a:endParaRPr lang="en-US" b="1" dirty="0" smtClean="0">
              <a:solidFill>
                <a:srgbClr val="FF0000"/>
              </a:solidFill>
              <a:cs typeface="Arial Bold" panose="020B0704020202020204" pitchFamily="34" charset="0"/>
            </a:endParaRPr>
          </a:p>
          <a:p>
            <a:pPr marL="285750" indent="-285750">
              <a:buFont typeface="Arial" panose="020B0604020202020204" pitchFamily="34" charset="0"/>
              <a:buChar char="•"/>
            </a:pPr>
            <a:endParaRPr lang="en-US" dirty="0" smtClean="0">
              <a:cs typeface="Arial Bold" panose="020B0704020202020204" pitchFamily="34" charset="0"/>
            </a:endParaRPr>
          </a:p>
          <a:p>
            <a:pPr marL="285750" indent="-285750">
              <a:buFont typeface="Arial" panose="020B0604020202020204" pitchFamily="34" charset="0"/>
              <a:buChar char="•"/>
            </a:pPr>
            <a:r>
              <a:rPr lang="en-US" dirty="0" err="1" smtClean="0">
                <a:cs typeface="Arial Bold" panose="020B0704020202020204" pitchFamily="34" charset="0"/>
              </a:rPr>
              <a:t>Structs</a:t>
            </a:r>
            <a:r>
              <a:rPr lang="en-US" dirty="0" smtClean="0">
                <a:cs typeface="Arial Bold" panose="020B0704020202020204" pitchFamily="34" charset="0"/>
              </a:rPr>
              <a:t> in Hive is similar to using complex data with comment.</a:t>
            </a:r>
          </a:p>
          <a:p>
            <a:pPr marL="285750" indent="-285750">
              <a:buFont typeface="Arial" panose="020B0604020202020204" pitchFamily="34" charset="0"/>
              <a:buChar char="•"/>
            </a:pPr>
            <a:r>
              <a:rPr lang="en-US" dirty="0" smtClean="0">
                <a:cs typeface="Arial Bold" panose="020B0704020202020204" pitchFamily="34" charset="0"/>
              </a:rPr>
              <a:t>Syntax: STRUCT&lt;</a:t>
            </a:r>
            <a:r>
              <a:rPr lang="en-US" dirty="0" err="1" smtClean="0">
                <a:cs typeface="Arial Bold" panose="020B0704020202020204" pitchFamily="34" charset="0"/>
              </a:rPr>
              <a:t>col_name</a:t>
            </a:r>
            <a:r>
              <a:rPr lang="en-US" dirty="0" smtClean="0">
                <a:cs typeface="Arial Bold" panose="020B0704020202020204" pitchFamily="34" charset="0"/>
              </a:rPr>
              <a:t> : </a:t>
            </a:r>
            <a:r>
              <a:rPr lang="en-US" dirty="0" err="1" smtClean="0">
                <a:cs typeface="Arial Bold" panose="020B0704020202020204" pitchFamily="34" charset="0"/>
              </a:rPr>
              <a:t>data_type</a:t>
            </a:r>
            <a:r>
              <a:rPr lang="en-US" dirty="0" smtClean="0">
                <a:cs typeface="Arial Bold" panose="020B0704020202020204" pitchFamily="34" charset="0"/>
              </a:rPr>
              <a:t> [COMMENT </a:t>
            </a:r>
            <a:r>
              <a:rPr lang="en-US" dirty="0" err="1" smtClean="0">
                <a:cs typeface="Arial Bold" panose="020B0704020202020204" pitchFamily="34" charset="0"/>
              </a:rPr>
              <a:t>col_comment</a:t>
            </a:r>
            <a:r>
              <a:rPr lang="en-US" dirty="0" smtClean="0">
                <a:cs typeface="Arial Bold" panose="020B0704020202020204" pitchFamily="34" charset="0"/>
              </a:rPr>
              <a:t>], ...&gt;</a:t>
            </a:r>
            <a:endParaRPr lang="en-US" dirty="0">
              <a:solidFill>
                <a:srgbClr val="010000"/>
              </a:solidFill>
              <a:ea typeface="ＭＳ Ｐゴシック" pitchFamily="34" charset="-128"/>
              <a:cs typeface="Arial Bold" panose="020B0704020202020204" pitchFamily="34" charset="0"/>
            </a:endParaRPr>
          </a:p>
        </p:txBody>
      </p:sp>
      <p:sp>
        <p:nvSpPr>
          <p:cNvPr id="4" name="Title 3"/>
          <p:cNvSpPr>
            <a:spLocks noGrp="1"/>
          </p:cNvSpPr>
          <p:nvPr>
            <p:ph type="title"/>
          </p:nvPr>
        </p:nvSpPr>
        <p:spPr/>
        <p:txBody>
          <a:bodyPr/>
          <a:lstStyle/>
          <a:p>
            <a:r>
              <a:rPr lang="en-US" dirty="0" smtClean="0"/>
              <a:t>Complex Types</a:t>
            </a:r>
            <a:endParaRPr lang="en-US" dirty="0"/>
          </a:p>
        </p:txBody>
      </p:sp>
      <p:sp>
        <p:nvSpPr>
          <p:cNvPr id="6" name="Slide Number Placeholder 5"/>
          <p:cNvSpPr>
            <a:spLocks noGrp="1"/>
          </p:cNvSpPr>
          <p:nvPr>
            <p:ph type="sldNum" sz="quarter" idx="10"/>
          </p:nvPr>
        </p:nvSpPr>
        <p:spPr/>
        <p:txBody>
          <a:bodyPr/>
          <a:lstStyle/>
          <a:p>
            <a:fld id="{47ED8886-DB3B-44F4-9A80-E6A224679F20}" type="slidenum">
              <a:rPr lang="en-US" smtClean="0"/>
              <a:pPr/>
              <a:t>22</a:t>
            </a:fld>
            <a:endParaRPr lang="en-US" dirty="0"/>
          </a:p>
        </p:txBody>
      </p:sp>
    </p:spTree>
    <p:extLst>
      <p:ext uri="{BB962C8B-B14F-4D97-AF65-F5344CB8AC3E}">
        <p14:creationId xmlns:p14="http://schemas.microsoft.com/office/powerpoint/2010/main" val="32820147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685800" y="3265990"/>
            <a:ext cx="4701608" cy="525785"/>
          </a:xfrm>
          <a:prstGeom prst="rect">
            <a:avLst/>
          </a:prstGeom>
          <a:noFill/>
        </p:spPr>
        <p:txBody>
          <a:bodyPr vert="horz" wrap="none" lIns="0" tIns="0" rIns="0" bIns="0" rtlCol="0">
            <a:spAutoFit/>
          </a:bodyPr>
          <a:lstStyle/>
          <a:p>
            <a:pPr>
              <a:lnSpc>
                <a:spcPts val="4080"/>
              </a:lnSpc>
            </a:pPr>
            <a:r>
              <a:rPr lang="en-CA" sz="3570" b="1" dirty="0" smtClean="0">
                <a:solidFill>
                  <a:srgbClr val="0071AE"/>
                </a:solidFill>
                <a:latin typeface="Arial Bold"/>
                <a:cs typeface="Arial Bold"/>
              </a:rPr>
              <a:t>Hive Query Language</a:t>
            </a:r>
            <a:endParaRPr lang="en-CA" sz="3560" dirty="0">
              <a:solidFill>
                <a:srgbClr val="000000"/>
              </a:solidFill>
            </a:endParaRPr>
          </a:p>
        </p:txBody>
      </p:sp>
      <p:sp>
        <p:nvSpPr>
          <p:cNvPr id="5" name="Slide Number Placeholder 4"/>
          <p:cNvSpPr>
            <a:spLocks noGrp="1"/>
          </p:cNvSpPr>
          <p:nvPr>
            <p:ph type="sldNum" sz="quarter" idx="10"/>
          </p:nvPr>
        </p:nvSpPr>
        <p:spPr/>
        <p:txBody>
          <a:bodyPr/>
          <a:lstStyle/>
          <a:p>
            <a:fld id="{47ED8886-DB3B-44F4-9A80-E6A224679F20}" type="slidenum">
              <a:rPr lang="en-US" smtClean="0"/>
              <a:pPr/>
              <a:t>23</a:t>
            </a:fld>
            <a:endParaRPr lang="en-US" dirty="0"/>
          </a:p>
        </p:txBody>
      </p:sp>
    </p:spTree>
    <p:extLst>
      <p:ext uri="{BB962C8B-B14F-4D97-AF65-F5344CB8AC3E}">
        <p14:creationId xmlns:p14="http://schemas.microsoft.com/office/powerpoint/2010/main" val="521462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15186" y="1700808"/>
            <a:ext cx="7591425" cy="4629150"/>
          </a:xfrm>
          <a:prstGeom prst="rect">
            <a:avLst/>
          </a:prstGeom>
          <a:noFill/>
          <a:ln w="9525">
            <a:noFill/>
            <a:miter lim="800000"/>
            <a:headEnd/>
            <a:tailEnd/>
          </a:ln>
          <a:effectLst/>
        </p:spPr>
      </p:pic>
      <p:sp>
        <p:nvSpPr>
          <p:cNvPr id="5" name="Title 4"/>
          <p:cNvSpPr>
            <a:spLocks noGrp="1"/>
          </p:cNvSpPr>
          <p:nvPr>
            <p:ph type="title"/>
          </p:nvPr>
        </p:nvSpPr>
        <p:spPr/>
        <p:txBody>
          <a:bodyPr/>
          <a:lstStyle/>
          <a:p>
            <a:endParaRPr lang="en-US" dirty="0"/>
          </a:p>
        </p:txBody>
      </p:sp>
      <p:sp>
        <p:nvSpPr>
          <p:cNvPr id="7" name="Slide Number Placeholder 6"/>
          <p:cNvSpPr>
            <a:spLocks noGrp="1"/>
          </p:cNvSpPr>
          <p:nvPr>
            <p:ph type="sldNum" sz="quarter" idx="10"/>
          </p:nvPr>
        </p:nvSpPr>
        <p:spPr/>
        <p:txBody>
          <a:bodyPr/>
          <a:lstStyle/>
          <a:p>
            <a:fld id="{47ED8886-DB3B-44F4-9A80-E6A224679F20}" type="slidenum">
              <a:rPr lang="en-US" smtClean="0"/>
              <a:pPr/>
              <a:t>24</a:t>
            </a:fld>
            <a:endParaRPr lang="en-US" dirty="0"/>
          </a:p>
        </p:txBody>
      </p:sp>
    </p:spTree>
    <p:extLst>
      <p:ext uri="{BB962C8B-B14F-4D97-AF65-F5344CB8AC3E}">
        <p14:creationId xmlns:p14="http://schemas.microsoft.com/office/powerpoint/2010/main" val="2643735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28663" y="1772816"/>
            <a:ext cx="7686675" cy="4286250"/>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25</a:t>
            </a:fld>
            <a:endParaRPr lang="en-US" dirty="0"/>
          </a:p>
        </p:txBody>
      </p:sp>
    </p:spTree>
    <p:extLst>
      <p:ext uri="{BB962C8B-B14F-4D97-AF65-F5344CB8AC3E}">
        <p14:creationId xmlns:p14="http://schemas.microsoft.com/office/powerpoint/2010/main" val="3920252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828053" y="1628800"/>
            <a:ext cx="7429500" cy="4552950"/>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26</a:t>
            </a:fld>
            <a:endParaRPr lang="en-US" dirty="0"/>
          </a:p>
        </p:txBody>
      </p:sp>
    </p:spTree>
    <p:extLst>
      <p:ext uri="{BB962C8B-B14F-4D97-AF65-F5344CB8AC3E}">
        <p14:creationId xmlns:p14="http://schemas.microsoft.com/office/powerpoint/2010/main" val="546372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23900" y="1628800"/>
            <a:ext cx="7696200" cy="4410075"/>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27</a:t>
            </a:fld>
            <a:endParaRPr lang="en-US" dirty="0"/>
          </a:p>
        </p:txBody>
      </p:sp>
    </p:spTree>
    <p:extLst>
      <p:ext uri="{BB962C8B-B14F-4D97-AF65-F5344CB8AC3E}">
        <p14:creationId xmlns:p14="http://schemas.microsoft.com/office/powerpoint/2010/main" val="2822956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66762" y="1553491"/>
            <a:ext cx="7610475" cy="4791075"/>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28</a:t>
            </a:fld>
            <a:endParaRPr lang="en-US" dirty="0"/>
          </a:p>
        </p:txBody>
      </p:sp>
    </p:spTree>
    <p:extLst>
      <p:ext uri="{BB962C8B-B14F-4D97-AF65-F5344CB8AC3E}">
        <p14:creationId xmlns:p14="http://schemas.microsoft.com/office/powerpoint/2010/main" val="1898736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srcRect/>
          <a:stretch>
            <a:fillRect/>
          </a:stretch>
        </p:blipFill>
        <p:spPr bwMode="auto">
          <a:xfrm>
            <a:off x="611560" y="1628800"/>
            <a:ext cx="7591425" cy="4924425"/>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29</a:t>
            </a:fld>
            <a:endParaRPr lang="en-US" dirty="0"/>
          </a:p>
        </p:txBody>
      </p:sp>
    </p:spTree>
    <p:extLst>
      <p:ext uri="{BB962C8B-B14F-4D97-AF65-F5344CB8AC3E}">
        <p14:creationId xmlns:p14="http://schemas.microsoft.com/office/powerpoint/2010/main" val="111138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800100" y="1916832"/>
            <a:ext cx="7543800" cy="3952875"/>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30</a:t>
            </a:fld>
            <a:endParaRPr lang="en-US" dirty="0"/>
          </a:p>
        </p:txBody>
      </p:sp>
    </p:spTree>
    <p:extLst>
      <p:ext uri="{BB962C8B-B14F-4D97-AF65-F5344CB8AC3E}">
        <p14:creationId xmlns:p14="http://schemas.microsoft.com/office/powerpoint/2010/main" val="820956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814388" y="2124075"/>
            <a:ext cx="7515225" cy="2609850"/>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31</a:t>
            </a:fld>
            <a:endParaRPr lang="en-US" dirty="0"/>
          </a:p>
        </p:txBody>
      </p:sp>
    </p:spTree>
    <p:extLst>
      <p:ext uri="{BB962C8B-B14F-4D97-AF65-F5344CB8AC3E}">
        <p14:creationId xmlns:p14="http://schemas.microsoft.com/office/powerpoint/2010/main" val="1892759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595312" y="1628800"/>
            <a:ext cx="7953375" cy="4714875"/>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32</a:t>
            </a:fld>
            <a:endParaRPr lang="en-US" dirty="0"/>
          </a:p>
        </p:txBody>
      </p:sp>
    </p:spTree>
    <p:extLst>
      <p:ext uri="{BB962C8B-B14F-4D97-AF65-F5344CB8AC3E}">
        <p14:creationId xmlns:p14="http://schemas.microsoft.com/office/powerpoint/2010/main" val="2749820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26931" y="1524000"/>
            <a:ext cx="7648575" cy="4562475"/>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33</a:t>
            </a:fld>
            <a:endParaRPr lang="en-US" dirty="0"/>
          </a:p>
        </p:txBody>
      </p:sp>
    </p:spTree>
    <p:extLst>
      <p:ext uri="{BB962C8B-B14F-4D97-AF65-F5344CB8AC3E}">
        <p14:creationId xmlns:p14="http://schemas.microsoft.com/office/powerpoint/2010/main" val="1531072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90329" y="1581200"/>
            <a:ext cx="7572375" cy="4857750"/>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34</a:t>
            </a:fld>
            <a:endParaRPr lang="en-US" dirty="0"/>
          </a:p>
        </p:txBody>
      </p:sp>
    </p:spTree>
    <p:extLst>
      <p:ext uri="{BB962C8B-B14F-4D97-AF65-F5344CB8AC3E}">
        <p14:creationId xmlns:p14="http://schemas.microsoft.com/office/powerpoint/2010/main" val="2589228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97646" y="1553491"/>
            <a:ext cx="7553325" cy="4867275"/>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35</a:t>
            </a:fld>
            <a:endParaRPr lang="en-US" dirty="0"/>
          </a:p>
        </p:txBody>
      </p:sp>
    </p:spTree>
    <p:extLst>
      <p:ext uri="{BB962C8B-B14F-4D97-AF65-F5344CB8AC3E}">
        <p14:creationId xmlns:p14="http://schemas.microsoft.com/office/powerpoint/2010/main" val="419650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43961" y="1828800"/>
            <a:ext cx="7591425" cy="4019550"/>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36</a:t>
            </a:fld>
            <a:endParaRPr lang="en-US" dirty="0"/>
          </a:p>
        </p:txBody>
      </p:sp>
    </p:spTree>
    <p:extLst>
      <p:ext uri="{BB962C8B-B14F-4D97-AF65-F5344CB8AC3E}">
        <p14:creationId xmlns:p14="http://schemas.microsoft.com/office/powerpoint/2010/main" val="179631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800100" y="1981200"/>
            <a:ext cx="7543800" cy="2895600"/>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37</a:t>
            </a:fld>
            <a:endParaRPr lang="en-US" dirty="0"/>
          </a:p>
        </p:txBody>
      </p:sp>
    </p:spTree>
    <p:extLst>
      <p:ext uri="{BB962C8B-B14F-4D97-AF65-F5344CB8AC3E}">
        <p14:creationId xmlns:p14="http://schemas.microsoft.com/office/powerpoint/2010/main" val="3169165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41927" y="1676400"/>
            <a:ext cx="7600950" cy="3162300"/>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38</a:t>
            </a:fld>
            <a:endParaRPr lang="en-US" dirty="0"/>
          </a:p>
        </p:txBody>
      </p:sp>
    </p:spTree>
    <p:extLst>
      <p:ext uri="{BB962C8B-B14F-4D97-AF65-F5344CB8AC3E}">
        <p14:creationId xmlns:p14="http://schemas.microsoft.com/office/powerpoint/2010/main" val="807802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762000" y="2286000"/>
            <a:ext cx="7629525" cy="2695575"/>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39</a:t>
            </a:fld>
            <a:endParaRPr lang="en-US" dirty="0"/>
          </a:p>
        </p:txBody>
      </p:sp>
    </p:spTree>
    <p:extLst>
      <p:ext uri="{BB962C8B-B14F-4D97-AF65-F5344CB8AC3E}">
        <p14:creationId xmlns:p14="http://schemas.microsoft.com/office/powerpoint/2010/main" val="28152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1" indent="0">
              <a:buNone/>
            </a:pPr>
            <a:r>
              <a:rPr lang="en-US" sz="1800" dirty="0" smtClean="0"/>
              <a:t>This chapter will cover the concepts of Hive and the Hive Query Language in detail</a:t>
            </a:r>
            <a:r>
              <a:rPr dirty="0" smtClean="0"/>
              <a:t>.</a:t>
            </a:r>
            <a:endParaRPr lang="en-US" dirty="0"/>
          </a:p>
        </p:txBody>
      </p:sp>
      <p:sp>
        <p:nvSpPr>
          <p:cNvPr id="3" name="Title 2"/>
          <p:cNvSpPr>
            <a:spLocks noGrp="1"/>
          </p:cNvSpPr>
          <p:nvPr>
            <p:ph type="title"/>
          </p:nvPr>
        </p:nvSpPr>
        <p:spPr/>
        <p:txBody>
          <a:bodyPr/>
          <a:lstStyle/>
          <a:p>
            <a:r>
              <a:rPr lang="en-US" dirty="0" smtClean="0"/>
              <a:t>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828675" y="1556792"/>
            <a:ext cx="7486650" cy="4314825"/>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40</a:t>
            </a:fld>
            <a:endParaRPr lang="en-US" dirty="0"/>
          </a:p>
        </p:txBody>
      </p:sp>
    </p:spTree>
    <p:extLst>
      <p:ext uri="{BB962C8B-B14F-4D97-AF65-F5344CB8AC3E}">
        <p14:creationId xmlns:p14="http://schemas.microsoft.com/office/powerpoint/2010/main" val="4045347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85800" y="1600200"/>
            <a:ext cx="7686675" cy="4505325"/>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41</a:t>
            </a:fld>
            <a:endParaRPr lang="en-US" dirty="0"/>
          </a:p>
        </p:txBody>
      </p:sp>
    </p:spTree>
    <p:extLst>
      <p:ext uri="{BB962C8B-B14F-4D97-AF65-F5344CB8AC3E}">
        <p14:creationId xmlns:p14="http://schemas.microsoft.com/office/powerpoint/2010/main" val="1827336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781195" y="1556792"/>
            <a:ext cx="7572375" cy="4591050"/>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42</a:t>
            </a:fld>
            <a:endParaRPr lang="en-US" dirty="0"/>
          </a:p>
        </p:txBody>
      </p:sp>
    </p:spTree>
    <p:extLst>
      <p:ext uri="{BB962C8B-B14F-4D97-AF65-F5344CB8AC3E}">
        <p14:creationId xmlns:p14="http://schemas.microsoft.com/office/powerpoint/2010/main" val="4074005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28663" y="1700213"/>
            <a:ext cx="7686675" cy="3457575"/>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43</a:t>
            </a:fld>
            <a:endParaRPr lang="en-US" dirty="0"/>
          </a:p>
        </p:txBody>
      </p:sp>
    </p:spTree>
    <p:extLst>
      <p:ext uri="{BB962C8B-B14F-4D97-AF65-F5344CB8AC3E}">
        <p14:creationId xmlns:p14="http://schemas.microsoft.com/office/powerpoint/2010/main" val="1067775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52475" y="1562100"/>
            <a:ext cx="7629525" cy="2552700"/>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44</a:t>
            </a:fld>
            <a:endParaRPr lang="en-US" dirty="0"/>
          </a:p>
        </p:txBody>
      </p:sp>
    </p:spTree>
    <p:extLst>
      <p:ext uri="{BB962C8B-B14F-4D97-AF65-F5344CB8AC3E}">
        <p14:creationId xmlns:p14="http://schemas.microsoft.com/office/powerpoint/2010/main" val="4125525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780015" y="1772816"/>
            <a:ext cx="7610475" cy="4029075"/>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45</a:t>
            </a:fld>
            <a:endParaRPr lang="en-US" dirty="0"/>
          </a:p>
        </p:txBody>
      </p:sp>
    </p:spTree>
    <p:extLst>
      <p:ext uri="{BB962C8B-B14F-4D97-AF65-F5344CB8AC3E}">
        <p14:creationId xmlns:p14="http://schemas.microsoft.com/office/powerpoint/2010/main" val="1445365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52837" y="1844824"/>
            <a:ext cx="7629525" cy="3705225"/>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46</a:t>
            </a:fld>
            <a:endParaRPr lang="en-US" dirty="0"/>
          </a:p>
        </p:txBody>
      </p:sp>
    </p:spTree>
    <p:extLst>
      <p:ext uri="{BB962C8B-B14F-4D97-AF65-F5344CB8AC3E}">
        <p14:creationId xmlns:p14="http://schemas.microsoft.com/office/powerpoint/2010/main" val="1193339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736679" y="1700808"/>
            <a:ext cx="7600950" cy="4105275"/>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3490215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33425" y="1562100"/>
            <a:ext cx="7677150" cy="3733800"/>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0"/>
          </p:nvPr>
        </p:nvSpPr>
        <p:spPr/>
        <p:txBody>
          <a:bodyPr/>
          <a:lstStyle/>
          <a:p>
            <a:fld id="{47ED8886-DB3B-44F4-9A80-E6A224679F20}" type="slidenum">
              <a:rPr lang="en-US" smtClean="0"/>
              <a:pPr/>
              <a:t>48</a:t>
            </a:fld>
            <a:endParaRPr lang="en-US" dirty="0"/>
          </a:p>
        </p:txBody>
      </p:sp>
    </p:spTree>
    <p:extLst>
      <p:ext uri="{BB962C8B-B14F-4D97-AF65-F5344CB8AC3E}">
        <p14:creationId xmlns:p14="http://schemas.microsoft.com/office/powerpoint/2010/main" val="11324535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685800" y="3265990"/>
            <a:ext cx="4154984" cy="525785"/>
          </a:xfrm>
          <a:prstGeom prst="rect">
            <a:avLst/>
          </a:prstGeom>
          <a:noFill/>
        </p:spPr>
        <p:txBody>
          <a:bodyPr vert="horz" wrap="none" lIns="0" tIns="0" rIns="0" bIns="0" rtlCol="0">
            <a:spAutoFit/>
          </a:bodyPr>
          <a:lstStyle/>
          <a:p>
            <a:pPr>
              <a:lnSpc>
                <a:spcPts val="4080"/>
              </a:lnSpc>
            </a:pPr>
            <a:r>
              <a:rPr lang="en-CA" sz="3570" b="1" dirty="0" smtClean="0">
                <a:solidFill>
                  <a:srgbClr val="0071AE"/>
                </a:solidFill>
                <a:latin typeface="Arial Bold"/>
                <a:cs typeface="Arial Bold"/>
              </a:rPr>
              <a:t>HIVE DATA MODEL</a:t>
            </a:r>
            <a:endParaRPr lang="en-CA" sz="3560" dirty="0">
              <a:solidFill>
                <a:srgbClr val="000000"/>
              </a:solidFill>
            </a:endParaRPr>
          </a:p>
        </p:txBody>
      </p:sp>
      <p:sp>
        <p:nvSpPr>
          <p:cNvPr id="5" name="Slide Number Placeholder 4"/>
          <p:cNvSpPr>
            <a:spLocks noGrp="1"/>
          </p:cNvSpPr>
          <p:nvPr>
            <p:ph type="sldNum" sz="quarter" idx="10"/>
          </p:nvPr>
        </p:nvSpPr>
        <p:spPr/>
        <p:txBody>
          <a:bodyPr/>
          <a:lstStyle/>
          <a:p>
            <a:fld id="{47ED8886-DB3B-44F4-9A80-E6A224679F20}" type="slidenum">
              <a:rPr lang="en-US" smtClean="0"/>
              <a:pPr/>
              <a:t>49</a:t>
            </a:fld>
            <a:endParaRPr lang="en-US" dirty="0"/>
          </a:p>
        </p:txBody>
      </p:sp>
    </p:spTree>
    <p:extLst>
      <p:ext uri="{BB962C8B-B14F-4D97-AF65-F5344CB8AC3E}">
        <p14:creationId xmlns:p14="http://schemas.microsoft.com/office/powerpoint/2010/main" val="3726236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819671"/>
          </a:xfrm>
        </p:spPr>
        <p:txBody>
          <a:bodyPr/>
          <a:lstStyle/>
          <a:p>
            <a:pPr marL="457200" lvl="1" indent="0">
              <a:buNone/>
            </a:pPr>
            <a:r>
              <a:rPr dirty="0" smtClean="0"/>
              <a:t>After completing this chapter you will be able to:</a:t>
            </a:r>
          </a:p>
          <a:p>
            <a:pPr lvl="1"/>
            <a:r>
              <a:rPr dirty="0"/>
              <a:t>Describe what is </a:t>
            </a:r>
            <a:r>
              <a:rPr dirty="0" smtClean="0"/>
              <a:t>Hive</a:t>
            </a:r>
            <a:endParaRPr dirty="0"/>
          </a:p>
          <a:p>
            <a:pPr lvl="1"/>
            <a:r>
              <a:rPr dirty="0"/>
              <a:t>Describe </a:t>
            </a:r>
            <a:r>
              <a:rPr dirty="0" smtClean="0"/>
              <a:t>Hive Features</a:t>
            </a:r>
            <a:endParaRPr dirty="0"/>
          </a:p>
          <a:p>
            <a:pPr lvl="1"/>
            <a:r>
              <a:rPr dirty="0"/>
              <a:t>Describe </a:t>
            </a:r>
            <a:r>
              <a:rPr dirty="0" smtClean="0"/>
              <a:t>Hive Architecture</a:t>
            </a:r>
            <a:endParaRPr dirty="0"/>
          </a:p>
          <a:p>
            <a:pPr lvl="1"/>
            <a:r>
              <a:rPr dirty="0"/>
              <a:t>Describe </a:t>
            </a:r>
            <a:r>
              <a:rPr dirty="0" smtClean="0"/>
              <a:t>Hive Working</a:t>
            </a:r>
          </a:p>
          <a:p>
            <a:pPr lvl="1"/>
            <a:r>
              <a:rPr dirty="0" smtClean="0"/>
              <a:t>Explain interaction of Hive with Hadoop</a:t>
            </a:r>
            <a:endParaRPr dirty="0"/>
          </a:p>
          <a:p>
            <a:pPr lvl="1"/>
            <a:r>
              <a:rPr dirty="0" smtClean="0"/>
              <a:t>Describe Data Types in Hive</a:t>
            </a:r>
          </a:p>
          <a:p>
            <a:pPr lvl="1"/>
            <a:r>
              <a:rPr dirty="0" smtClean="0"/>
              <a:t>Explain Hive Query Language</a:t>
            </a:r>
          </a:p>
          <a:p>
            <a:pPr lvl="1"/>
            <a:r>
              <a:rPr dirty="0" smtClean="0"/>
              <a:t>Describe Data Models in Hive</a:t>
            </a:r>
          </a:p>
          <a:p>
            <a:pPr lvl="1"/>
            <a:r>
              <a:rPr dirty="0" smtClean="0"/>
              <a:t>Explain  Partitioning, Bucketing, Views and Indexes</a:t>
            </a:r>
          </a:p>
          <a:p>
            <a:pPr lvl="1"/>
            <a:r>
              <a:rPr dirty="0" smtClean="0"/>
              <a:t>Describe Hive UDFs</a:t>
            </a:r>
          </a:p>
          <a:p>
            <a:pPr lvl="1"/>
            <a:endParaRPr dirty="0" smtClean="0"/>
          </a:p>
          <a:p>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844824"/>
            <a:ext cx="7924800" cy="1292662"/>
          </a:xfrm>
          <a:prstGeom prst="rect">
            <a:avLst/>
          </a:prstGeom>
        </p:spPr>
        <p:txBody>
          <a:bodyPr wrap="square">
            <a:spAutoFit/>
          </a:bodyPr>
          <a:lstStyle/>
          <a:p>
            <a:pPr marL="342900" indent="-342900">
              <a:buFont typeface="Arial" panose="020B0604020202020204" pitchFamily="34" charset="0"/>
              <a:buChar char="•"/>
            </a:pPr>
            <a:r>
              <a:rPr lang="en-US" altLang="en-US" dirty="0" smtClean="0">
                <a:ea typeface="ＭＳ Ｐゴシック" pitchFamily="34" charset="-128"/>
                <a:cs typeface="Arial Bold" panose="020B0704020202020204" pitchFamily="34" charset="0"/>
              </a:rPr>
              <a:t>Managed Table </a:t>
            </a:r>
          </a:p>
          <a:p>
            <a:pPr marL="342900" indent="-342900">
              <a:buFont typeface="Arial" panose="020B0604020202020204" pitchFamily="34" charset="0"/>
              <a:buChar char="•"/>
            </a:pPr>
            <a:endParaRPr lang="en-US" altLang="en-US" dirty="0">
              <a:ea typeface="ＭＳ Ｐゴシック" pitchFamily="34" charset="-128"/>
              <a:cs typeface="Arial Bold" panose="020B0704020202020204" pitchFamily="34" charset="0"/>
            </a:endParaRPr>
          </a:p>
          <a:p>
            <a:pPr marL="342900" indent="-342900">
              <a:buFont typeface="Arial" panose="020B0604020202020204" pitchFamily="34" charset="0"/>
              <a:buChar char="•"/>
            </a:pPr>
            <a:r>
              <a:rPr lang="en-US" altLang="en-US" dirty="0" smtClean="0">
                <a:ea typeface="ＭＳ Ｐゴシック" pitchFamily="34" charset="-128"/>
                <a:cs typeface="Arial Bold" panose="020B0704020202020204" pitchFamily="34" charset="0"/>
              </a:rPr>
              <a:t>External Table</a:t>
            </a:r>
          </a:p>
          <a:p>
            <a:endParaRPr lang="en-US" altLang="en-US" sz="2400" dirty="0">
              <a:ea typeface="ＭＳ Ｐゴシック" pitchFamily="34" charset="-128"/>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516082"/>
            <a:ext cx="4133850" cy="3741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smtClean="0"/>
              <a:t>Data Model</a:t>
            </a:r>
            <a:endParaRPr lang="en-US" dirty="0"/>
          </a:p>
        </p:txBody>
      </p:sp>
      <p:sp>
        <p:nvSpPr>
          <p:cNvPr id="6" name="Slide Number Placeholder 5"/>
          <p:cNvSpPr>
            <a:spLocks noGrp="1"/>
          </p:cNvSpPr>
          <p:nvPr>
            <p:ph type="sldNum" sz="quarter" idx="10"/>
          </p:nvPr>
        </p:nvSpPr>
        <p:spPr/>
        <p:txBody>
          <a:bodyPr/>
          <a:lstStyle/>
          <a:p>
            <a:fld id="{47ED8886-DB3B-44F4-9A80-E6A224679F20}" type="slidenum">
              <a:rPr lang="en-US" smtClean="0"/>
              <a:pPr/>
              <a:t>50</a:t>
            </a:fld>
            <a:endParaRPr lang="en-US" dirty="0"/>
          </a:p>
        </p:txBody>
      </p:sp>
    </p:spTree>
    <p:extLst>
      <p:ext uri="{BB962C8B-B14F-4D97-AF65-F5344CB8AC3E}">
        <p14:creationId xmlns:p14="http://schemas.microsoft.com/office/powerpoint/2010/main" val="39952567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4725144"/>
            <a:ext cx="7696200" cy="1447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Rectangle 1"/>
          <p:cNvSpPr/>
          <p:nvPr/>
        </p:nvSpPr>
        <p:spPr>
          <a:xfrm>
            <a:off x="152400" y="1522019"/>
            <a:ext cx="7924800" cy="4370427"/>
          </a:xfrm>
          <a:prstGeom prst="rect">
            <a:avLst/>
          </a:prstGeom>
        </p:spPr>
        <p:txBody>
          <a:bodyPr wrap="square">
            <a:spAutoFit/>
          </a:bodyPr>
          <a:lstStyle/>
          <a:p>
            <a:pPr marL="800100" lvl="1" indent="-342900">
              <a:buFont typeface="Arial" panose="020B0604020202020204" pitchFamily="34" charset="0"/>
              <a:buChar char="•"/>
            </a:pPr>
            <a:endParaRPr lang="en-US" altLang="en-US" dirty="0" smtClean="0">
              <a:ea typeface="ＭＳ Ｐゴシック" pitchFamily="34" charset="-128"/>
              <a:cs typeface="Arial Bold" panose="020B0704020202020204" pitchFamily="34" charset="0"/>
            </a:endParaRPr>
          </a:p>
          <a:p>
            <a:pPr marL="800100" lvl="1" indent="-342900">
              <a:buFont typeface="Arial" panose="020B0604020202020204" pitchFamily="34" charset="0"/>
              <a:buChar char="•"/>
            </a:pPr>
            <a:endParaRPr lang="en-US" altLang="en-US" dirty="0">
              <a:ea typeface="ＭＳ Ｐゴシック" pitchFamily="34" charset="-128"/>
              <a:cs typeface="Arial Bold" panose="020B0704020202020204" pitchFamily="34" charset="0"/>
            </a:endParaRPr>
          </a:p>
          <a:p>
            <a:pPr marL="800100" lvl="1" indent="-342900">
              <a:buFont typeface="Arial" panose="020B0604020202020204" pitchFamily="34" charset="0"/>
              <a:buChar char="•"/>
            </a:pPr>
            <a:r>
              <a:rPr lang="en-US" altLang="en-US" dirty="0" smtClean="0">
                <a:ea typeface="ＭＳ Ｐゴシック" pitchFamily="34" charset="-128"/>
                <a:cs typeface="Arial Bold" panose="020B0704020202020204" pitchFamily="34" charset="0"/>
              </a:rPr>
              <a:t>Point to existing data directories in HDFS.</a:t>
            </a:r>
          </a:p>
          <a:p>
            <a:pPr marL="742950" lvl="1" indent="-285750">
              <a:buFont typeface="Arial" panose="020B0604020202020204" pitchFamily="34" charset="0"/>
              <a:buChar char="•"/>
            </a:pPr>
            <a:endParaRPr lang="en-US" altLang="en-US" dirty="0" smtClean="0">
              <a:ea typeface="ＭＳ Ｐゴシック" pitchFamily="34" charset="-128"/>
              <a:cs typeface="Arial Bold" panose="020B0704020202020204" pitchFamily="34" charset="0"/>
            </a:endParaRPr>
          </a:p>
          <a:p>
            <a:pPr marL="800100" lvl="1" indent="-342900">
              <a:buFont typeface="Arial" panose="020B0604020202020204" pitchFamily="34" charset="0"/>
              <a:buChar char="•"/>
            </a:pPr>
            <a:r>
              <a:rPr lang="en-US" altLang="en-US" dirty="0" smtClean="0">
                <a:ea typeface="ＭＳ Ｐゴシック" pitchFamily="34" charset="-128"/>
                <a:cs typeface="Arial Bold" panose="020B0704020202020204" pitchFamily="34" charset="0"/>
              </a:rPr>
              <a:t>Can create table and partitions</a:t>
            </a:r>
          </a:p>
          <a:p>
            <a:pPr marL="742950" lvl="1" indent="-285750">
              <a:buFont typeface="Arial" panose="020B0604020202020204" pitchFamily="34" charset="0"/>
              <a:buChar char="•"/>
            </a:pPr>
            <a:endParaRPr lang="en-US" altLang="en-US" dirty="0" smtClean="0">
              <a:ea typeface="ＭＳ Ｐゴシック" pitchFamily="34" charset="-128"/>
              <a:cs typeface="Arial Bold" panose="020B0704020202020204" pitchFamily="34" charset="0"/>
            </a:endParaRPr>
          </a:p>
          <a:p>
            <a:pPr marL="800100" lvl="1" indent="-342900">
              <a:buFont typeface="Arial" panose="020B0604020202020204" pitchFamily="34" charset="0"/>
              <a:buChar char="•"/>
            </a:pPr>
            <a:r>
              <a:rPr lang="en-US" altLang="en-US" dirty="0" smtClean="0">
                <a:ea typeface="ＭＳ Ｐゴシック" pitchFamily="34" charset="-128"/>
                <a:cs typeface="Arial Bold" panose="020B0704020202020204" pitchFamily="34" charset="0"/>
              </a:rPr>
              <a:t>Data is assumed to be in Hive-compatible format</a:t>
            </a:r>
          </a:p>
          <a:p>
            <a:pPr marL="742950" lvl="1" indent="-285750">
              <a:buFont typeface="Arial" panose="020B0604020202020204" pitchFamily="34" charset="0"/>
              <a:buChar char="•"/>
            </a:pPr>
            <a:endParaRPr lang="en-US" altLang="en-US" dirty="0" smtClean="0">
              <a:ea typeface="ＭＳ Ｐゴシック" pitchFamily="34" charset="-128"/>
              <a:cs typeface="Arial Bold" panose="020B0704020202020204" pitchFamily="34" charset="0"/>
            </a:endParaRPr>
          </a:p>
          <a:p>
            <a:pPr marL="800100" lvl="1" indent="-342900">
              <a:buFont typeface="Arial" panose="020B0604020202020204" pitchFamily="34" charset="0"/>
              <a:buChar char="•"/>
            </a:pPr>
            <a:r>
              <a:rPr lang="en-US" altLang="en-US" dirty="0" smtClean="0">
                <a:ea typeface="ＭＳ Ｐゴシック" pitchFamily="34" charset="-128"/>
                <a:cs typeface="Arial Bold" panose="020B0704020202020204" pitchFamily="34" charset="0"/>
              </a:rPr>
              <a:t>Dropping external table drops only the metadata</a:t>
            </a:r>
          </a:p>
          <a:p>
            <a:pPr marL="742950" lvl="1" indent="-285750">
              <a:buFont typeface="Arial" panose="020B0604020202020204" pitchFamily="34" charset="0"/>
              <a:buChar char="•"/>
            </a:pPr>
            <a:endParaRPr lang="en-US" altLang="en-US" dirty="0" smtClean="0">
              <a:ea typeface="ＭＳ Ｐゴシック" pitchFamily="34" charset="-128"/>
              <a:cs typeface="Arial Bold" panose="020B0704020202020204" pitchFamily="34" charset="0"/>
            </a:endParaRPr>
          </a:p>
          <a:p>
            <a:pPr marL="800100" lvl="1" indent="-342900">
              <a:buFont typeface="Arial" panose="020B0604020202020204" pitchFamily="34" charset="0"/>
              <a:buChar char="•"/>
            </a:pPr>
            <a:r>
              <a:rPr lang="en-US" altLang="en-US" dirty="0" smtClean="0">
                <a:ea typeface="ＭＳ Ｐゴシック" pitchFamily="34" charset="-128"/>
                <a:cs typeface="Arial Bold" panose="020B0704020202020204" pitchFamily="34" charset="0"/>
              </a:rPr>
              <a:t>Example: create external table</a:t>
            </a:r>
          </a:p>
          <a:p>
            <a:pPr lvl="1"/>
            <a:endParaRPr lang="en-US" altLang="en-US" sz="2000" dirty="0" smtClean="0">
              <a:latin typeface="Arial Bold" panose="020B0704020202020204" pitchFamily="34" charset="0"/>
              <a:ea typeface="ＭＳ Ｐゴシック" pitchFamily="34" charset="-128"/>
              <a:cs typeface="Arial Bold" panose="020B0704020202020204" pitchFamily="34" charset="0"/>
            </a:endParaRPr>
          </a:p>
          <a:p>
            <a:pPr lvl="1">
              <a:buFont typeface="Wingdings 2" pitchFamily="18" charset="2"/>
              <a:buNone/>
            </a:pPr>
            <a:r>
              <a:rPr lang="en-US" altLang="en-US" sz="2000" b="1" dirty="0" smtClean="0">
                <a:latin typeface="Arial Bold" panose="020B0704020202020204" pitchFamily="34" charset="0"/>
                <a:cs typeface="Arial Bold" panose="020B0704020202020204" pitchFamily="34" charset="0"/>
              </a:rPr>
              <a:t>	CREATE EXTERNAL TABLE </a:t>
            </a:r>
            <a:r>
              <a:rPr lang="en-US" altLang="en-US" sz="2000" b="1" dirty="0" err="1" smtClean="0">
                <a:latin typeface="Arial Bold" panose="020B0704020202020204" pitchFamily="34" charset="0"/>
                <a:cs typeface="Arial Bold" panose="020B0704020202020204" pitchFamily="34" charset="0"/>
              </a:rPr>
              <a:t>test_extern</a:t>
            </a:r>
            <a:r>
              <a:rPr lang="en-US" altLang="en-US" sz="2000" b="1" dirty="0" smtClean="0">
                <a:latin typeface="Arial Bold" panose="020B0704020202020204" pitchFamily="34" charset="0"/>
                <a:cs typeface="Arial Bold" panose="020B0704020202020204" pitchFamily="34" charset="0"/>
              </a:rPr>
              <a:t>(c1 string, c2 </a:t>
            </a:r>
            <a:r>
              <a:rPr lang="en-US" altLang="en-US" sz="2000" b="1" dirty="0" err="1" smtClean="0">
                <a:latin typeface="Arial Bold" panose="020B0704020202020204" pitchFamily="34" charset="0"/>
                <a:cs typeface="Arial Bold" panose="020B0704020202020204" pitchFamily="34" charset="0"/>
              </a:rPr>
              <a:t>int</a:t>
            </a:r>
            <a:r>
              <a:rPr lang="en-US" altLang="en-US" sz="2000" b="1" dirty="0" smtClean="0">
                <a:latin typeface="Arial Bold" panose="020B0704020202020204" pitchFamily="34" charset="0"/>
                <a:cs typeface="Arial Bold" panose="020B0704020202020204" pitchFamily="34" charset="0"/>
              </a:rPr>
              <a:t>) ROW FORMAT DELIMITED FIELDS TERMINATED BY ‘,’</a:t>
            </a:r>
          </a:p>
          <a:p>
            <a:pPr lvl="1">
              <a:buFont typeface="Wingdings 2" pitchFamily="18" charset="2"/>
              <a:buNone/>
            </a:pPr>
            <a:r>
              <a:rPr lang="en-US" altLang="en-US" sz="2000" b="1" dirty="0" smtClean="0">
                <a:latin typeface="Arial Bold" panose="020B0704020202020204" pitchFamily="34" charset="0"/>
                <a:cs typeface="Arial Bold" panose="020B0704020202020204" pitchFamily="34" charset="0"/>
              </a:rPr>
              <a:t>STORED AS TEXTFILE LOCATION '/user/</a:t>
            </a:r>
            <a:r>
              <a:rPr lang="en-US" altLang="en-US" sz="2000" b="1" dirty="0" err="1" smtClean="0">
                <a:latin typeface="Arial Bold" panose="020B0704020202020204" pitchFamily="34" charset="0"/>
                <a:cs typeface="Arial Bold" panose="020B0704020202020204" pitchFamily="34" charset="0"/>
              </a:rPr>
              <a:t>mytables</a:t>
            </a:r>
            <a:r>
              <a:rPr lang="en-US" altLang="en-US" sz="2000" b="1" dirty="0" smtClean="0">
                <a:latin typeface="Arial Bold" panose="020B0704020202020204" pitchFamily="34" charset="0"/>
                <a:cs typeface="Arial Bold" panose="020B0704020202020204" pitchFamily="34" charset="0"/>
              </a:rPr>
              <a:t>/</a:t>
            </a:r>
            <a:r>
              <a:rPr lang="en-US" altLang="en-US" sz="2000" b="1" dirty="0" err="1" smtClean="0">
                <a:latin typeface="Arial Bold" panose="020B0704020202020204" pitchFamily="34" charset="0"/>
                <a:cs typeface="Arial Bold" panose="020B0704020202020204" pitchFamily="34" charset="0"/>
              </a:rPr>
              <a:t>mydata</a:t>
            </a:r>
            <a:r>
              <a:rPr lang="en-US" altLang="en-US" sz="2000" b="1" dirty="0" smtClean="0">
                <a:latin typeface="Arial Bold" panose="020B0704020202020204" pitchFamily="34" charset="0"/>
                <a:cs typeface="Arial Bold" panose="020B0704020202020204" pitchFamily="34" charset="0"/>
              </a:rPr>
              <a:t>';</a:t>
            </a:r>
            <a:endParaRPr lang="en-US" altLang="en-US" sz="2000" b="1" dirty="0" smtClean="0">
              <a:latin typeface="Arial Bold" panose="020B0704020202020204" pitchFamily="34" charset="0"/>
              <a:ea typeface="ＭＳ Ｐゴシック" pitchFamily="34" charset="-128"/>
              <a:cs typeface="Arial Bold" panose="020B0704020202020204" pitchFamily="34" charset="0"/>
            </a:endParaRPr>
          </a:p>
        </p:txBody>
      </p:sp>
      <p:sp>
        <p:nvSpPr>
          <p:cNvPr id="4" name="Title 3"/>
          <p:cNvSpPr>
            <a:spLocks noGrp="1"/>
          </p:cNvSpPr>
          <p:nvPr>
            <p:ph type="title"/>
          </p:nvPr>
        </p:nvSpPr>
        <p:spPr/>
        <p:txBody>
          <a:bodyPr/>
          <a:lstStyle/>
          <a:p>
            <a:r>
              <a:rPr lang="en-US" dirty="0" smtClean="0"/>
              <a:t>External Tables</a:t>
            </a:r>
            <a:endParaRPr lang="en-US" dirty="0"/>
          </a:p>
        </p:txBody>
      </p:sp>
      <p:sp>
        <p:nvSpPr>
          <p:cNvPr id="7" name="Slide Number Placeholder 6"/>
          <p:cNvSpPr>
            <a:spLocks noGrp="1"/>
          </p:cNvSpPr>
          <p:nvPr>
            <p:ph type="sldNum" sz="quarter" idx="10"/>
          </p:nvPr>
        </p:nvSpPr>
        <p:spPr/>
        <p:txBody>
          <a:bodyPr/>
          <a:lstStyle/>
          <a:p>
            <a:fld id="{47ED8886-DB3B-44F4-9A80-E6A224679F20}" type="slidenum">
              <a:rPr lang="en-US" smtClean="0"/>
              <a:pPr/>
              <a:t>51</a:t>
            </a:fld>
            <a:endParaRPr lang="en-US" dirty="0"/>
          </a:p>
        </p:txBody>
      </p:sp>
    </p:spTree>
    <p:extLst>
      <p:ext uri="{BB962C8B-B14F-4D97-AF65-F5344CB8AC3E}">
        <p14:creationId xmlns:p14="http://schemas.microsoft.com/office/powerpoint/2010/main" val="35760886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90600" y="4572000"/>
            <a:ext cx="72390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1">
              <a:buFont typeface="Wingdings 2" pitchFamily="18" charset="2"/>
              <a:buNone/>
            </a:pPr>
            <a:r>
              <a:rPr lang="en-US" sz="2000" dirty="0" smtClean="0">
                <a:latin typeface="Arial Bold" panose="020B0704020202020204" pitchFamily="34" charset="0"/>
                <a:cs typeface="Arial Bold" panose="020B0704020202020204" pitchFamily="34" charset="0"/>
              </a:rPr>
              <a:t>CREATE TABLE invites (foo INT, bar STRING ) </a:t>
            </a:r>
            <a:r>
              <a:rPr lang="en-US" altLang="en-US" sz="2000" b="1" dirty="0">
                <a:latin typeface="Arial Bold" panose="020B0704020202020204" pitchFamily="34" charset="0"/>
                <a:cs typeface="Arial Bold" panose="020B0704020202020204" pitchFamily="34" charset="0"/>
              </a:rPr>
              <a:t>ROW FORMAT DELIMITED FIELDS TERMINATED BY ‘,’</a:t>
            </a:r>
          </a:p>
          <a:p>
            <a:pPr lvl="1">
              <a:buFont typeface="Wingdings 2" pitchFamily="18" charset="2"/>
              <a:buNone/>
            </a:pPr>
            <a:r>
              <a:rPr lang="en-US" altLang="en-US" sz="2000" b="1" dirty="0">
                <a:latin typeface="Arial Bold" panose="020B0704020202020204" pitchFamily="34" charset="0"/>
                <a:cs typeface="Arial Bold" panose="020B0704020202020204" pitchFamily="34" charset="0"/>
              </a:rPr>
              <a:t>STORED AS TEXTFILE </a:t>
            </a:r>
            <a:r>
              <a:rPr lang="en-US" altLang="en-US" sz="2000" b="1" dirty="0" smtClean="0">
                <a:latin typeface="Arial Bold" panose="020B0704020202020204" pitchFamily="34" charset="0"/>
                <a:cs typeface="Arial Bold" panose="020B0704020202020204" pitchFamily="34" charset="0"/>
              </a:rPr>
              <a:t>;</a:t>
            </a:r>
            <a:endParaRPr lang="en-US" sz="2000" dirty="0">
              <a:latin typeface="Arial Bold" panose="020B0704020202020204" pitchFamily="34" charset="0"/>
              <a:cs typeface="Arial Bold" panose="020B0704020202020204" pitchFamily="34" charset="0"/>
            </a:endParaRPr>
          </a:p>
        </p:txBody>
      </p:sp>
      <p:sp>
        <p:nvSpPr>
          <p:cNvPr id="2" name="Rectangle 1"/>
          <p:cNvSpPr/>
          <p:nvPr/>
        </p:nvSpPr>
        <p:spPr>
          <a:xfrm>
            <a:off x="152400" y="1374192"/>
            <a:ext cx="7924800" cy="2585323"/>
          </a:xfrm>
          <a:prstGeom prst="rect">
            <a:avLst/>
          </a:prstGeom>
        </p:spPr>
        <p:txBody>
          <a:bodyPr wrap="square">
            <a:spAutoFit/>
          </a:bodyPr>
          <a:lstStyle/>
          <a:p>
            <a:pPr marL="800100" lvl="1" indent="-342900">
              <a:buFont typeface="Arial" panose="020B0604020202020204" pitchFamily="34" charset="0"/>
              <a:buChar char="•"/>
            </a:pPr>
            <a:endParaRPr lang="en-US" dirty="0" smtClean="0">
              <a:cs typeface="Arial Bold" panose="020B0704020202020204" pitchFamily="34" charset="0"/>
            </a:endParaRPr>
          </a:p>
          <a:p>
            <a:pPr marL="800100" lvl="1" indent="-342900">
              <a:buFont typeface="Arial" panose="020B0604020202020204" pitchFamily="34" charset="0"/>
              <a:buChar char="•"/>
            </a:pPr>
            <a:r>
              <a:rPr lang="en-US" dirty="0">
                <a:cs typeface="Arial Bold" panose="020B0704020202020204" pitchFamily="34" charset="0"/>
              </a:rPr>
              <a:t>S</a:t>
            </a:r>
            <a:r>
              <a:rPr lang="en-US" dirty="0" smtClean="0">
                <a:cs typeface="Arial Bold" panose="020B0704020202020204" pitchFamily="34" charset="0"/>
              </a:rPr>
              <a:t>chema </a:t>
            </a:r>
            <a:r>
              <a:rPr lang="en-US" dirty="0">
                <a:cs typeface="Arial Bold" panose="020B0704020202020204" pitchFamily="34" charset="0"/>
              </a:rPr>
              <a:t>on read and load complete file as it is, without any parsing or modification to hive data warehouse directory</a:t>
            </a:r>
            <a:r>
              <a:rPr lang="en-US" dirty="0" smtClean="0">
                <a:cs typeface="Arial Bold" panose="020B0704020202020204" pitchFamily="34" charset="0"/>
              </a:rPr>
              <a:t>.</a:t>
            </a:r>
          </a:p>
          <a:p>
            <a:pPr marL="800100" lvl="1" indent="-342900">
              <a:buFont typeface="Arial" panose="020B0604020202020204" pitchFamily="34" charset="0"/>
              <a:buChar char="•"/>
            </a:pPr>
            <a:endParaRPr lang="en-US" dirty="0">
              <a:cs typeface="Arial Bold" panose="020B0704020202020204" pitchFamily="34" charset="0"/>
            </a:endParaRPr>
          </a:p>
          <a:p>
            <a:pPr marL="800100" lvl="1" indent="-342900">
              <a:buFont typeface="Arial" panose="020B0604020202020204" pitchFamily="34" charset="0"/>
              <a:buChar char="•"/>
            </a:pPr>
            <a:r>
              <a:rPr lang="en-US" dirty="0" smtClean="0">
                <a:cs typeface="Arial Bold" panose="020B0704020202020204" pitchFamily="34" charset="0"/>
              </a:rPr>
              <a:t>Schema </a:t>
            </a:r>
            <a:r>
              <a:rPr lang="en-US" dirty="0">
                <a:cs typeface="Arial Bold" panose="020B0704020202020204" pitchFamily="34" charset="0"/>
              </a:rPr>
              <a:t>information would be saved in hive </a:t>
            </a:r>
            <a:r>
              <a:rPr lang="en-US" dirty="0" err="1">
                <a:cs typeface="Arial Bold" panose="020B0704020202020204" pitchFamily="34" charset="0"/>
              </a:rPr>
              <a:t>metastore</a:t>
            </a:r>
            <a:r>
              <a:rPr lang="en-US" dirty="0">
                <a:cs typeface="Arial Bold" panose="020B0704020202020204" pitchFamily="34" charset="0"/>
              </a:rPr>
              <a:t> for later operational use. </a:t>
            </a:r>
            <a:endParaRPr lang="en-US" dirty="0" smtClean="0">
              <a:cs typeface="Arial Bold" panose="020B0704020202020204" pitchFamily="34" charset="0"/>
            </a:endParaRPr>
          </a:p>
          <a:p>
            <a:pPr marL="800100" lvl="1" indent="-342900">
              <a:buFont typeface="Arial" panose="020B0604020202020204" pitchFamily="34" charset="0"/>
              <a:buChar char="•"/>
            </a:pPr>
            <a:endParaRPr lang="en-US" dirty="0">
              <a:cs typeface="Arial Bold" panose="020B0704020202020204" pitchFamily="34" charset="0"/>
            </a:endParaRPr>
          </a:p>
          <a:p>
            <a:pPr marL="800100" lvl="1" indent="-342900">
              <a:buFont typeface="Arial" panose="020B0604020202020204" pitchFamily="34" charset="0"/>
              <a:buChar char="•"/>
            </a:pPr>
            <a:r>
              <a:rPr lang="en-US" dirty="0" smtClean="0">
                <a:cs typeface="Arial Bold" panose="020B0704020202020204" pitchFamily="34" charset="0"/>
              </a:rPr>
              <a:t>During </a:t>
            </a:r>
            <a:r>
              <a:rPr lang="en-US" dirty="0">
                <a:cs typeface="Arial Bold" panose="020B0704020202020204" pitchFamily="34" charset="0"/>
              </a:rPr>
              <a:t>drop table it drop data file from warehouse directory as well as schema from </a:t>
            </a:r>
            <a:r>
              <a:rPr lang="en-US" dirty="0" err="1" smtClean="0">
                <a:cs typeface="Arial Bold" panose="020B0704020202020204" pitchFamily="34" charset="0"/>
              </a:rPr>
              <a:t>metastore</a:t>
            </a:r>
            <a:endParaRPr lang="en-US" altLang="en-US" dirty="0" smtClean="0">
              <a:ea typeface="ＭＳ Ｐゴシック" pitchFamily="34" charset="-128"/>
              <a:cs typeface="Arial Bold" panose="020B0704020202020204" pitchFamily="34" charset="0"/>
            </a:endParaRPr>
          </a:p>
        </p:txBody>
      </p:sp>
      <p:sp>
        <p:nvSpPr>
          <p:cNvPr id="4" name="Title 3"/>
          <p:cNvSpPr>
            <a:spLocks noGrp="1"/>
          </p:cNvSpPr>
          <p:nvPr>
            <p:ph type="title"/>
          </p:nvPr>
        </p:nvSpPr>
        <p:spPr/>
        <p:txBody>
          <a:bodyPr/>
          <a:lstStyle/>
          <a:p>
            <a:r>
              <a:rPr lang="en-US" dirty="0" smtClean="0"/>
              <a:t>Managed Tables</a:t>
            </a:r>
            <a:endParaRPr lang="en-US" dirty="0"/>
          </a:p>
        </p:txBody>
      </p:sp>
      <p:sp>
        <p:nvSpPr>
          <p:cNvPr id="7" name="Slide Number Placeholder 6"/>
          <p:cNvSpPr>
            <a:spLocks noGrp="1"/>
          </p:cNvSpPr>
          <p:nvPr>
            <p:ph type="sldNum" sz="quarter" idx="10"/>
          </p:nvPr>
        </p:nvSpPr>
        <p:spPr/>
        <p:txBody>
          <a:bodyPr/>
          <a:lstStyle/>
          <a:p>
            <a:fld id="{47ED8886-DB3B-44F4-9A80-E6A224679F20}" type="slidenum">
              <a:rPr lang="en-US" smtClean="0"/>
              <a:pPr/>
              <a:t>52</a:t>
            </a:fld>
            <a:endParaRPr lang="en-US" dirty="0"/>
          </a:p>
        </p:txBody>
      </p:sp>
    </p:spTree>
    <p:extLst>
      <p:ext uri="{BB962C8B-B14F-4D97-AF65-F5344CB8AC3E}">
        <p14:creationId xmlns:p14="http://schemas.microsoft.com/office/powerpoint/2010/main" val="12284032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90600" y="4005064"/>
            <a:ext cx="7239000" cy="990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smtClean="0">
                <a:latin typeface="Arial Bold" panose="020B0704020202020204" pitchFamily="34" charset="0"/>
                <a:cs typeface="Arial Bold" panose="020B0704020202020204" pitchFamily="34" charset="0"/>
              </a:rPr>
              <a:t>LOAD </a:t>
            </a:r>
            <a:r>
              <a:rPr lang="en-US" sz="2000" dirty="0">
                <a:latin typeface="Arial Bold" panose="020B0704020202020204" pitchFamily="34" charset="0"/>
                <a:cs typeface="Arial Bold" panose="020B0704020202020204" pitchFamily="34" charset="0"/>
              </a:rPr>
              <a:t>DATA [LOCAL] INPATH '</a:t>
            </a:r>
            <a:r>
              <a:rPr lang="en-US" sz="2000" dirty="0" err="1">
                <a:latin typeface="Arial Bold" panose="020B0704020202020204" pitchFamily="34" charset="0"/>
                <a:cs typeface="Arial Bold" panose="020B0704020202020204" pitchFamily="34" charset="0"/>
              </a:rPr>
              <a:t>filepath</a:t>
            </a:r>
            <a:r>
              <a:rPr lang="en-US" sz="2000" dirty="0">
                <a:latin typeface="Arial Bold" panose="020B0704020202020204" pitchFamily="34" charset="0"/>
                <a:cs typeface="Arial Bold" panose="020B0704020202020204" pitchFamily="34" charset="0"/>
              </a:rPr>
              <a:t>' [OVERWRITE] INTO TABLE </a:t>
            </a:r>
            <a:r>
              <a:rPr lang="en-US" sz="2000" dirty="0" err="1">
                <a:latin typeface="Arial Bold" panose="020B0704020202020204" pitchFamily="34" charset="0"/>
                <a:cs typeface="Arial Bold" panose="020B0704020202020204" pitchFamily="34" charset="0"/>
              </a:rPr>
              <a:t>tablename</a:t>
            </a:r>
            <a:endParaRPr lang="en-US" sz="2000" dirty="0">
              <a:latin typeface="Arial Bold" panose="020B0704020202020204" pitchFamily="34" charset="0"/>
              <a:cs typeface="Arial Bold" panose="020B0704020202020204" pitchFamily="34" charset="0"/>
            </a:endParaRPr>
          </a:p>
        </p:txBody>
      </p:sp>
      <p:sp>
        <p:nvSpPr>
          <p:cNvPr id="2" name="Rectangle 1"/>
          <p:cNvSpPr/>
          <p:nvPr/>
        </p:nvSpPr>
        <p:spPr>
          <a:xfrm>
            <a:off x="152400" y="1500886"/>
            <a:ext cx="7924800" cy="1477328"/>
          </a:xfrm>
          <a:prstGeom prst="rect">
            <a:avLst/>
          </a:prstGeom>
        </p:spPr>
        <p:txBody>
          <a:bodyPr wrap="square">
            <a:spAutoFit/>
          </a:bodyPr>
          <a:lstStyle/>
          <a:p>
            <a:pPr marL="800100" lvl="1" indent="-342900">
              <a:buFont typeface="Arial" panose="020B0604020202020204" pitchFamily="34" charset="0"/>
              <a:buChar char="•"/>
            </a:pPr>
            <a:endParaRPr lang="en-US" dirty="0" smtClean="0">
              <a:cs typeface="Arial Bold" panose="020B0704020202020204" pitchFamily="34" charset="0"/>
            </a:endParaRPr>
          </a:p>
          <a:p>
            <a:pPr marL="800100" lvl="1" indent="-342900">
              <a:buFont typeface="Arial" panose="020B0604020202020204" pitchFamily="34" charset="0"/>
              <a:buChar char="•"/>
            </a:pPr>
            <a:r>
              <a:rPr lang="en-US" dirty="0">
                <a:cs typeface="Arial Bold" panose="020B0704020202020204" pitchFamily="34" charset="0"/>
              </a:rPr>
              <a:t>Hive does not do any transformation while loading data into tables. </a:t>
            </a:r>
            <a:endParaRPr lang="en-US" dirty="0" smtClean="0">
              <a:cs typeface="Arial Bold" panose="020B0704020202020204" pitchFamily="34" charset="0"/>
            </a:endParaRPr>
          </a:p>
          <a:p>
            <a:pPr marL="800100" lvl="1" indent="-342900">
              <a:buFont typeface="Arial" panose="020B0604020202020204" pitchFamily="34" charset="0"/>
              <a:buChar char="•"/>
            </a:pPr>
            <a:endParaRPr lang="en-US" dirty="0">
              <a:cs typeface="Arial Bold" panose="020B0704020202020204" pitchFamily="34" charset="0"/>
            </a:endParaRPr>
          </a:p>
          <a:p>
            <a:pPr marL="800100" lvl="1" indent="-342900">
              <a:buFont typeface="Arial" panose="020B0604020202020204" pitchFamily="34" charset="0"/>
              <a:buChar char="•"/>
            </a:pPr>
            <a:r>
              <a:rPr lang="en-US" dirty="0" smtClean="0">
                <a:cs typeface="Arial Bold" panose="020B0704020202020204" pitchFamily="34" charset="0"/>
              </a:rPr>
              <a:t>Load </a:t>
            </a:r>
            <a:r>
              <a:rPr lang="en-US" dirty="0">
                <a:cs typeface="Arial Bold" panose="020B0704020202020204" pitchFamily="34" charset="0"/>
              </a:rPr>
              <a:t>operations are currently pure copy/move operations that move </a:t>
            </a:r>
            <a:r>
              <a:rPr lang="en-US" dirty="0" smtClean="0">
                <a:cs typeface="Arial Bold" panose="020B0704020202020204" pitchFamily="34" charset="0"/>
              </a:rPr>
              <a:t>data files </a:t>
            </a:r>
            <a:r>
              <a:rPr lang="en-US" dirty="0">
                <a:cs typeface="Arial Bold" panose="020B0704020202020204" pitchFamily="34" charset="0"/>
              </a:rPr>
              <a:t>into locations corresponding to Hive tables.</a:t>
            </a:r>
          </a:p>
        </p:txBody>
      </p:sp>
      <p:sp>
        <p:nvSpPr>
          <p:cNvPr id="4" name="Title 3"/>
          <p:cNvSpPr>
            <a:spLocks noGrp="1"/>
          </p:cNvSpPr>
          <p:nvPr>
            <p:ph type="title"/>
          </p:nvPr>
        </p:nvSpPr>
        <p:spPr/>
        <p:txBody>
          <a:bodyPr/>
          <a:lstStyle/>
          <a:p>
            <a:r>
              <a:rPr lang="en-US" dirty="0" smtClean="0"/>
              <a:t>Loading Files</a:t>
            </a:r>
            <a:endParaRPr lang="en-US" dirty="0"/>
          </a:p>
        </p:txBody>
      </p:sp>
      <p:sp>
        <p:nvSpPr>
          <p:cNvPr id="7" name="Slide Number Placeholder 6"/>
          <p:cNvSpPr>
            <a:spLocks noGrp="1"/>
          </p:cNvSpPr>
          <p:nvPr>
            <p:ph type="sldNum" sz="quarter" idx="10"/>
          </p:nvPr>
        </p:nvSpPr>
        <p:spPr/>
        <p:txBody>
          <a:bodyPr/>
          <a:lstStyle/>
          <a:p>
            <a:fld id="{47ED8886-DB3B-44F4-9A80-E6A224679F20}" type="slidenum">
              <a:rPr lang="en-US" smtClean="0"/>
              <a:pPr/>
              <a:t>53</a:t>
            </a:fld>
            <a:endParaRPr lang="en-US" dirty="0"/>
          </a:p>
        </p:txBody>
      </p:sp>
    </p:spTree>
    <p:extLst>
      <p:ext uri="{BB962C8B-B14F-4D97-AF65-F5344CB8AC3E}">
        <p14:creationId xmlns:p14="http://schemas.microsoft.com/office/powerpoint/2010/main" val="22720598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685800" y="3265990"/>
            <a:ext cx="2287486" cy="525785"/>
          </a:xfrm>
          <a:prstGeom prst="rect">
            <a:avLst/>
          </a:prstGeom>
          <a:noFill/>
        </p:spPr>
        <p:txBody>
          <a:bodyPr vert="horz" wrap="none" lIns="0" tIns="0" rIns="0" bIns="0" rtlCol="0">
            <a:spAutoFit/>
          </a:bodyPr>
          <a:lstStyle/>
          <a:p>
            <a:pPr>
              <a:lnSpc>
                <a:spcPts val="4080"/>
              </a:lnSpc>
            </a:pPr>
            <a:r>
              <a:rPr lang="en-CA" sz="3570" dirty="0" smtClean="0">
                <a:solidFill>
                  <a:srgbClr val="0071AE"/>
                </a:solidFill>
                <a:latin typeface="Arial" pitchFamily="34" charset="0"/>
                <a:cs typeface="Arial" pitchFamily="34" charset="0"/>
              </a:rPr>
              <a:t>Partitioning</a:t>
            </a:r>
            <a:endParaRPr lang="en-CA" sz="3560" dirty="0">
              <a:solidFill>
                <a:srgbClr val="000000"/>
              </a:solidFill>
              <a:latin typeface="Arial" pitchFamily="34" charset="0"/>
              <a:cs typeface="Arial" pitchFamily="34" charset="0"/>
            </a:endParaRPr>
          </a:p>
        </p:txBody>
      </p:sp>
      <p:sp>
        <p:nvSpPr>
          <p:cNvPr id="5" name="Slide Number Placeholder 4"/>
          <p:cNvSpPr>
            <a:spLocks noGrp="1"/>
          </p:cNvSpPr>
          <p:nvPr>
            <p:ph type="sldNum" sz="quarter" idx="10"/>
          </p:nvPr>
        </p:nvSpPr>
        <p:spPr/>
        <p:txBody>
          <a:bodyPr/>
          <a:lstStyle/>
          <a:p>
            <a:fld id="{A04AFBC5-2B20-4E0B-9DFE-D04369A198DB}" type="slidenum">
              <a:rPr lang="en-GB" smtClean="0"/>
              <a:pPr/>
              <a:t>54</a:t>
            </a:fld>
            <a:endParaRPr lang="en-GB" dirty="0"/>
          </a:p>
        </p:txBody>
      </p:sp>
    </p:spTree>
    <p:extLst>
      <p:ext uri="{BB962C8B-B14F-4D97-AF65-F5344CB8AC3E}">
        <p14:creationId xmlns:p14="http://schemas.microsoft.com/office/powerpoint/2010/main" val="18921756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76300" y="1556792"/>
            <a:ext cx="7391400" cy="4972050"/>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A04AFBC5-2B20-4E0B-9DFE-D04369A198DB}" type="slidenum">
              <a:rPr lang="en-GB" smtClean="0"/>
              <a:pPr/>
              <a:t>55</a:t>
            </a:fld>
            <a:endParaRPr lang="en-GB" dirty="0"/>
          </a:p>
        </p:txBody>
      </p:sp>
    </p:spTree>
    <p:extLst>
      <p:ext uri="{BB962C8B-B14F-4D97-AF65-F5344CB8AC3E}">
        <p14:creationId xmlns:p14="http://schemas.microsoft.com/office/powerpoint/2010/main" val="38593831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809625" y="1556792"/>
            <a:ext cx="7524750" cy="4981575"/>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2"/>
          </p:nvPr>
        </p:nvSpPr>
        <p:spPr/>
        <p:txBody>
          <a:bodyPr/>
          <a:lstStyle/>
          <a:p>
            <a:fld id="{A04AFBC5-2B20-4E0B-9DFE-D04369A198DB}" type="slidenum">
              <a:rPr lang="en-GB" smtClean="0"/>
              <a:pPr/>
              <a:t>56</a:t>
            </a:fld>
            <a:endParaRPr lang="en-GB" dirty="0"/>
          </a:p>
        </p:txBody>
      </p:sp>
    </p:spTree>
    <p:extLst>
      <p:ext uri="{BB962C8B-B14F-4D97-AF65-F5344CB8AC3E}">
        <p14:creationId xmlns:p14="http://schemas.microsoft.com/office/powerpoint/2010/main" val="19505489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804863" y="1556792"/>
            <a:ext cx="7534275" cy="4572000"/>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A04AFBC5-2B20-4E0B-9DFE-D04369A198DB}" type="slidenum">
              <a:rPr lang="en-GB" smtClean="0"/>
              <a:pPr/>
              <a:t>57</a:t>
            </a:fld>
            <a:endParaRPr lang="en-GB" dirty="0"/>
          </a:p>
        </p:txBody>
      </p:sp>
    </p:spTree>
    <p:extLst>
      <p:ext uri="{BB962C8B-B14F-4D97-AF65-F5344CB8AC3E}">
        <p14:creationId xmlns:p14="http://schemas.microsoft.com/office/powerpoint/2010/main" val="37259730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790575" y="1628800"/>
            <a:ext cx="7562850" cy="4476750"/>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A04AFBC5-2B20-4E0B-9DFE-D04369A198DB}" type="slidenum">
              <a:rPr lang="en-GB" smtClean="0"/>
              <a:pPr/>
              <a:t>58</a:t>
            </a:fld>
            <a:endParaRPr lang="en-GB" dirty="0"/>
          </a:p>
        </p:txBody>
      </p:sp>
    </p:spTree>
    <p:extLst>
      <p:ext uri="{BB962C8B-B14F-4D97-AF65-F5344CB8AC3E}">
        <p14:creationId xmlns:p14="http://schemas.microsoft.com/office/powerpoint/2010/main" val="23044702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814388" y="1556792"/>
            <a:ext cx="7515225" cy="4762500"/>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A04AFBC5-2B20-4E0B-9DFE-D04369A198DB}" type="slidenum">
              <a:rPr lang="en-GB" smtClean="0"/>
              <a:pPr/>
              <a:t>59</a:t>
            </a:fld>
            <a:endParaRPr lang="en-GB" dirty="0"/>
          </a:p>
        </p:txBody>
      </p:sp>
    </p:spTree>
    <p:extLst>
      <p:ext uri="{BB962C8B-B14F-4D97-AF65-F5344CB8AC3E}">
        <p14:creationId xmlns:p14="http://schemas.microsoft.com/office/powerpoint/2010/main" val="2058811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685800" y="3265990"/>
            <a:ext cx="4696799" cy="525785"/>
          </a:xfrm>
          <a:prstGeom prst="rect">
            <a:avLst/>
          </a:prstGeom>
          <a:noFill/>
        </p:spPr>
        <p:txBody>
          <a:bodyPr vert="horz" wrap="none" lIns="0" tIns="0" rIns="0" bIns="0" rtlCol="0">
            <a:spAutoFit/>
          </a:bodyPr>
          <a:lstStyle/>
          <a:p>
            <a:pPr>
              <a:lnSpc>
                <a:spcPts val="4080"/>
              </a:lnSpc>
            </a:pPr>
            <a:r>
              <a:rPr lang="en-CA" sz="3570" b="1" dirty="0" smtClean="0">
                <a:solidFill>
                  <a:srgbClr val="0071AE"/>
                </a:solidFill>
                <a:latin typeface="Arial Bold"/>
                <a:cs typeface="Arial Bold"/>
              </a:rPr>
              <a:t>HIVE INTRODUCTION</a:t>
            </a:r>
            <a:endParaRPr lang="en-CA" sz="3560" dirty="0">
              <a:solidFill>
                <a:srgbClr val="000000"/>
              </a:solidFill>
            </a:endParaRPr>
          </a:p>
        </p:txBody>
      </p:sp>
    </p:spTree>
    <p:extLst>
      <p:ext uri="{BB962C8B-B14F-4D97-AF65-F5344CB8AC3E}">
        <p14:creationId xmlns:p14="http://schemas.microsoft.com/office/powerpoint/2010/main" val="5717862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785813" y="1556792"/>
            <a:ext cx="7572375" cy="5029200"/>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A04AFBC5-2B20-4E0B-9DFE-D04369A198DB}" type="slidenum">
              <a:rPr lang="en-GB" smtClean="0"/>
              <a:pPr/>
              <a:t>60</a:t>
            </a:fld>
            <a:endParaRPr lang="en-GB" dirty="0"/>
          </a:p>
        </p:txBody>
      </p:sp>
    </p:spTree>
    <p:extLst>
      <p:ext uri="{BB962C8B-B14F-4D97-AF65-F5344CB8AC3E}">
        <p14:creationId xmlns:p14="http://schemas.microsoft.com/office/powerpoint/2010/main" val="7425631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814388" y="1581150"/>
            <a:ext cx="7515225" cy="3695700"/>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A04AFBC5-2B20-4E0B-9DFE-D04369A198DB}" type="slidenum">
              <a:rPr lang="en-GB" smtClean="0"/>
              <a:pPr/>
              <a:t>61</a:t>
            </a:fld>
            <a:endParaRPr lang="en-GB" dirty="0"/>
          </a:p>
        </p:txBody>
      </p:sp>
    </p:spTree>
    <p:extLst>
      <p:ext uri="{BB962C8B-B14F-4D97-AF65-F5344CB8AC3E}">
        <p14:creationId xmlns:p14="http://schemas.microsoft.com/office/powerpoint/2010/main" val="35366923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838200" y="1662545"/>
            <a:ext cx="7467600" cy="4962525"/>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A04AFBC5-2B20-4E0B-9DFE-D04369A198DB}" type="slidenum">
              <a:rPr lang="en-GB" smtClean="0"/>
              <a:pPr/>
              <a:t>62</a:t>
            </a:fld>
            <a:endParaRPr lang="en-GB" dirty="0"/>
          </a:p>
        </p:txBody>
      </p:sp>
    </p:spTree>
    <p:extLst>
      <p:ext uri="{BB962C8B-B14F-4D97-AF65-F5344CB8AC3E}">
        <p14:creationId xmlns:p14="http://schemas.microsoft.com/office/powerpoint/2010/main" val="6049832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685800" y="3265990"/>
            <a:ext cx="2010166" cy="525785"/>
          </a:xfrm>
          <a:prstGeom prst="rect">
            <a:avLst/>
          </a:prstGeom>
          <a:noFill/>
        </p:spPr>
        <p:txBody>
          <a:bodyPr vert="horz" wrap="none" lIns="0" tIns="0" rIns="0" bIns="0" rtlCol="0">
            <a:spAutoFit/>
          </a:bodyPr>
          <a:lstStyle/>
          <a:p>
            <a:pPr>
              <a:lnSpc>
                <a:spcPts val="4080"/>
              </a:lnSpc>
            </a:pPr>
            <a:r>
              <a:rPr lang="en-CA" sz="3570" dirty="0" smtClean="0">
                <a:solidFill>
                  <a:srgbClr val="0071AE"/>
                </a:solidFill>
                <a:latin typeface="Arial" pitchFamily="34" charset="0"/>
                <a:cs typeface="Arial" pitchFamily="34" charset="0"/>
              </a:rPr>
              <a:t>Bucketing</a:t>
            </a:r>
            <a:endParaRPr lang="en-CA" sz="3560" dirty="0">
              <a:solidFill>
                <a:srgbClr val="000000"/>
              </a:solidFill>
              <a:latin typeface="Arial" pitchFamily="34" charset="0"/>
              <a:cs typeface="Arial" pitchFamily="34" charset="0"/>
            </a:endParaRPr>
          </a:p>
        </p:txBody>
      </p:sp>
      <p:sp>
        <p:nvSpPr>
          <p:cNvPr id="5" name="Slide Number Placeholder 4"/>
          <p:cNvSpPr>
            <a:spLocks noGrp="1"/>
          </p:cNvSpPr>
          <p:nvPr>
            <p:ph type="sldNum" sz="quarter" idx="10"/>
          </p:nvPr>
        </p:nvSpPr>
        <p:spPr/>
        <p:txBody>
          <a:bodyPr/>
          <a:lstStyle/>
          <a:p>
            <a:fld id="{A04AFBC5-2B20-4E0B-9DFE-D04369A198DB}" type="slidenum">
              <a:rPr lang="en-GB" smtClean="0"/>
              <a:pPr/>
              <a:t>63</a:t>
            </a:fld>
            <a:endParaRPr lang="en-GB" dirty="0"/>
          </a:p>
        </p:txBody>
      </p:sp>
    </p:spTree>
    <p:extLst>
      <p:ext uri="{BB962C8B-B14F-4D97-AF65-F5344CB8AC3E}">
        <p14:creationId xmlns:p14="http://schemas.microsoft.com/office/powerpoint/2010/main" val="18384179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738188" y="1700808"/>
            <a:ext cx="7667625" cy="4010025"/>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A04AFBC5-2B20-4E0B-9DFE-D04369A198DB}" type="slidenum">
              <a:rPr lang="en-GB" smtClean="0"/>
              <a:pPr/>
              <a:t>64</a:t>
            </a:fld>
            <a:endParaRPr lang="en-GB" dirty="0"/>
          </a:p>
        </p:txBody>
      </p:sp>
    </p:spTree>
    <p:extLst>
      <p:ext uri="{BB962C8B-B14F-4D97-AF65-F5344CB8AC3E}">
        <p14:creationId xmlns:p14="http://schemas.microsoft.com/office/powerpoint/2010/main" val="25290476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762289" y="1700808"/>
            <a:ext cx="7600950" cy="4133850"/>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A04AFBC5-2B20-4E0B-9DFE-D04369A198DB}" type="slidenum">
              <a:rPr lang="en-GB" smtClean="0"/>
              <a:pPr/>
              <a:t>65</a:t>
            </a:fld>
            <a:endParaRPr lang="en-GB" dirty="0"/>
          </a:p>
        </p:txBody>
      </p:sp>
    </p:spTree>
    <p:extLst>
      <p:ext uri="{BB962C8B-B14F-4D97-AF65-F5344CB8AC3E}">
        <p14:creationId xmlns:p14="http://schemas.microsoft.com/office/powerpoint/2010/main" val="41696006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757238" y="1700808"/>
            <a:ext cx="7629525" cy="3895725"/>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A04AFBC5-2B20-4E0B-9DFE-D04369A198DB}" type="slidenum">
              <a:rPr lang="en-GB" smtClean="0"/>
              <a:pPr/>
              <a:t>66</a:t>
            </a:fld>
            <a:endParaRPr lang="en-GB" dirty="0"/>
          </a:p>
        </p:txBody>
      </p:sp>
    </p:spTree>
    <p:extLst>
      <p:ext uri="{BB962C8B-B14F-4D97-AF65-F5344CB8AC3E}">
        <p14:creationId xmlns:p14="http://schemas.microsoft.com/office/powerpoint/2010/main" val="14719143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752475" y="1700808"/>
            <a:ext cx="7639050" cy="4600575"/>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A04AFBC5-2B20-4E0B-9DFE-D04369A198DB}" type="slidenum">
              <a:rPr lang="en-GB" smtClean="0"/>
              <a:pPr/>
              <a:t>67</a:t>
            </a:fld>
            <a:endParaRPr lang="en-GB" dirty="0"/>
          </a:p>
        </p:txBody>
      </p:sp>
    </p:spTree>
    <p:extLst>
      <p:ext uri="{BB962C8B-B14F-4D97-AF65-F5344CB8AC3E}">
        <p14:creationId xmlns:p14="http://schemas.microsoft.com/office/powerpoint/2010/main" val="31744318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819150" y="1700808"/>
            <a:ext cx="7505700" cy="4600575"/>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A04AFBC5-2B20-4E0B-9DFE-D04369A198DB}" type="slidenum">
              <a:rPr lang="en-GB" smtClean="0"/>
              <a:pPr/>
              <a:t>68</a:t>
            </a:fld>
            <a:endParaRPr lang="en-GB" dirty="0"/>
          </a:p>
        </p:txBody>
      </p:sp>
    </p:spTree>
    <p:extLst>
      <p:ext uri="{BB962C8B-B14F-4D97-AF65-F5344CB8AC3E}">
        <p14:creationId xmlns:p14="http://schemas.microsoft.com/office/powerpoint/2010/main" val="15335269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685800" y="3265990"/>
            <a:ext cx="1211614" cy="525785"/>
          </a:xfrm>
          <a:prstGeom prst="rect">
            <a:avLst/>
          </a:prstGeom>
          <a:noFill/>
        </p:spPr>
        <p:txBody>
          <a:bodyPr vert="horz" wrap="none" lIns="0" tIns="0" rIns="0" bIns="0" rtlCol="0">
            <a:spAutoFit/>
          </a:bodyPr>
          <a:lstStyle/>
          <a:p>
            <a:pPr>
              <a:lnSpc>
                <a:spcPts val="4080"/>
              </a:lnSpc>
            </a:pPr>
            <a:r>
              <a:rPr lang="en-CA" sz="3570" dirty="0" smtClean="0">
                <a:solidFill>
                  <a:srgbClr val="0071AE"/>
                </a:solidFill>
                <a:latin typeface="Arial" pitchFamily="34" charset="0"/>
                <a:cs typeface="Arial" pitchFamily="34" charset="0"/>
              </a:rPr>
              <a:t>Views</a:t>
            </a:r>
            <a:endParaRPr lang="en-CA" sz="3560" dirty="0">
              <a:solidFill>
                <a:srgbClr val="000000"/>
              </a:solidFill>
              <a:latin typeface="Arial" pitchFamily="34" charset="0"/>
              <a:cs typeface="Arial" pitchFamily="34" charset="0"/>
            </a:endParaRPr>
          </a:p>
        </p:txBody>
      </p:sp>
      <p:sp>
        <p:nvSpPr>
          <p:cNvPr id="5" name="Slide Number Placeholder 4"/>
          <p:cNvSpPr>
            <a:spLocks noGrp="1"/>
          </p:cNvSpPr>
          <p:nvPr>
            <p:ph type="sldNum" sz="quarter" idx="10"/>
          </p:nvPr>
        </p:nvSpPr>
        <p:spPr/>
        <p:txBody>
          <a:bodyPr/>
          <a:lstStyle/>
          <a:p>
            <a:fld id="{A04AFBC5-2B20-4E0B-9DFE-D04369A198DB}" type="slidenum">
              <a:rPr lang="en-GB" smtClean="0"/>
              <a:pPr/>
              <a:t>69</a:t>
            </a:fld>
            <a:endParaRPr lang="en-GB" dirty="0"/>
          </a:p>
        </p:txBody>
      </p:sp>
    </p:spTree>
    <p:extLst>
      <p:ext uri="{BB962C8B-B14F-4D97-AF65-F5344CB8AC3E}">
        <p14:creationId xmlns:p14="http://schemas.microsoft.com/office/powerpoint/2010/main" val="3114300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00200"/>
            <a:ext cx="5257800" cy="5257800"/>
          </a:xfrm>
        </p:spPr>
        <p:txBody>
          <a:bodyPr/>
          <a:lstStyle/>
          <a:p>
            <a:pPr>
              <a:lnSpc>
                <a:spcPts val="2240"/>
              </a:lnSpc>
              <a:spcBef>
                <a:spcPct val="0"/>
              </a:spcBef>
            </a:pPr>
            <a:r>
              <a:rPr lang="en-US" sz="1800" dirty="0">
                <a:solidFill>
                  <a:srgbClr val="010000"/>
                </a:solidFill>
                <a:ea typeface="ＭＳ Ｐゴシック" pitchFamily="34" charset="-128"/>
                <a:cs typeface="Arial Bold"/>
              </a:rPr>
              <a:t>Hive is a data warehouse infrastructure tool to process structured data in Hadoop. </a:t>
            </a:r>
          </a:p>
          <a:p>
            <a:pPr>
              <a:lnSpc>
                <a:spcPts val="2240"/>
              </a:lnSpc>
              <a:spcBef>
                <a:spcPct val="0"/>
              </a:spcBef>
            </a:pPr>
            <a:endParaRPr lang="en-US" sz="1800" dirty="0">
              <a:solidFill>
                <a:srgbClr val="010000"/>
              </a:solidFill>
              <a:ea typeface="ＭＳ Ｐゴシック" pitchFamily="34" charset="-128"/>
              <a:cs typeface="Arial Bold"/>
            </a:endParaRPr>
          </a:p>
          <a:p>
            <a:pPr>
              <a:lnSpc>
                <a:spcPts val="2240"/>
              </a:lnSpc>
              <a:spcBef>
                <a:spcPct val="0"/>
              </a:spcBef>
            </a:pPr>
            <a:r>
              <a:rPr lang="en-US" sz="1800" dirty="0">
                <a:solidFill>
                  <a:srgbClr val="010000"/>
                </a:solidFill>
                <a:ea typeface="ＭＳ Ｐゴシック" pitchFamily="34" charset="-128"/>
                <a:cs typeface="Arial Bold"/>
              </a:rPr>
              <a:t>Resides on top of Hadoop.</a:t>
            </a:r>
          </a:p>
          <a:p>
            <a:pPr>
              <a:lnSpc>
                <a:spcPts val="2240"/>
              </a:lnSpc>
              <a:spcBef>
                <a:spcPct val="0"/>
              </a:spcBef>
            </a:pPr>
            <a:endParaRPr lang="en-US" sz="1800" dirty="0">
              <a:solidFill>
                <a:srgbClr val="010000"/>
              </a:solidFill>
              <a:ea typeface="ＭＳ Ｐゴシック" pitchFamily="34" charset="-128"/>
              <a:cs typeface="Arial Bold"/>
            </a:endParaRPr>
          </a:p>
          <a:p>
            <a:pPr>
              <a:lnSpc>
                <a:spcPts val="2240"/>
              </a:lnSpc>
              <a:spcBef>
                <a:spcPct val="0"/>
              </a:spcBef>
            </a:pPr>
            <a:r>
              <a:rPr lang="en-US" sz="1800" dirty="0">
                <a:solidFill>
                  <a:srgbClr val="010000"/>
                </a:solidFill>
                <a:ea typeface="ＭＳ Ｐゴシック" pitchFamily="34" charset="-128"/>
                <a:cs typeface="Arial Bold"/>
              </a:rPr>
              <a:t>Initially Hive was developed by Facebook, later the Apache Software Foundation took it up and developed it further as an open source under the name Apache Hive. </a:t>
            </a:r>
          </a:p>
        </p:txBody>
      </p:sp>
      <p:sp>
        <p:nvSpPr>
          <p:cNvPr id="3" name="Title 2"/>
          <p:cNvSpPr>
            <a:spLocks noGrp="1"/>
          </p:cNvSpPr>
          <p:nvPr>
            <p:ph type="title"/>
          </p:nvPr>
        </p:nvSpPr>
        <p:spPr/>
        <p:txBody>
          <a:bodyPr/>
          <a:lstStyle/>
          <a:p>
            <a:r>
              <a:rPr lang="en-US" dirty="0" smtClean="0"/>
              <a:t>What is HIVE?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pic>
        <p:nvPicPr>
          <p:cNvPr id="6" name="Picture 2" descr="http://hortonworks.com/wp-content/uploads/2013/05/hiv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8632" y="27432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924" y="1263334"/>
            <a:ext cx="7931552" cy="3477875"/>
          </a:xfrm>
          <a:prstGeom prst="rect">
            <a:avLst/>
          </a:prstGeom>
        </p:spPr>
        <p:txBody>
          <a:bodyPr wrap="square">
            <a:spAutoFit/>
          </a:bodyPr>
          <a:lstStyle/>
          <a:p>
            <a:pPr marL="342900" indent="-342900" fontAlgn="base">
              <a:lnSpc>
                <a:spcPts val="2240"/>
              </a:lnSpc>
              <a:spcBef>
                <a:spcPct val="0"/>
              </a:spcBef>
              <a:spcAft>
                <a:spcPct val="0"/>
              </a:spcAft>
              <a:buFont typeface="Wingdings" panose="05000000000000000000" pitchFamily="2" charset="2"/>
              <a:buChar char="§"/>
            </a:pPr>
            <a:endParaRPr lang="en-US" sz="2000" dirty="0" smtClean="0">
              <a:latin typeface="Arial" pitchFamily="34" charset="0"/>
              <a:cs typeface="Arial" pitchFamily="34" charset="0"/>
            </a:endParaRPr>
          </a:p>
          <a:p>
            <a:pPr marL="342900" indent="-342900" fontAlgn="base">
              <a:lnSpc>
                <a:spcPts val="2240"/>
              </a:lnSpc>
              <a:spcBef>
                <a:spcPct val="0"/>
              </a:spcBef>
              <a:spcAft>
                <a:spcPct val="0"/>
              </a:spcAft>
              <a:buFont typeface="Arial" panose="020B0604020202020204" pitchFamily="34" charset="0"/>
              <a:buChar char="•"/>
            </a:pPr>
            <a:r>
              <a:rPr lang="en-US" dirty="0">
                <a:solidFill>
                  <a:srgbClr val="010000"/>
                </a:solidFill>
                <a:ea typeface="ＭＳ Ｐゴシック" pitchFamily="34" charset="-128"/>
                <a:cs typeface="Arial" pitchFamily="34" charset="0"/>
              </a:rPr>
              <a:t>When a query becomes long or complicated, a view may be used to hide the complexity by dividing the query into smaller, more manageable pieces</a:t>
            </a:r>
          </a:p>
          <a:p>
            <a:pPr marL="342900" indent="-342900" fontAlgn="base">
              <a:lnSpc>
                <a:spcPts val="2240"/>
              </a:lnSpc>
              <a:spcBef>
                <a:spcPct val="0"/>
              </a:spcBef>
              <a:spcAft>
                <a:spcPct val="0"/>
              </a:spcAft>
              <a:buFont typeface="Arial" panose="020B0604020202020204" pitchFamily="34" charset="0"/>
              <a:buChar char="•"/>
            </a:pPr>
            <a:endParaRPr lang="en-US" dirty="0" smtClean="0">
              <a:cs typeface="Arial" pitchFamily="34" charset="0"/>
            </a:endParaRPr>
          </a:p>
          <a:p>
            <a:pPr marL="342900" indent="-342900" fontAlgn="base">
              <a:lnSpc>
                <a:spcPts val="2240"/>
              </a:lnSpc>
              <a:spcBef>
                <a:spcPct val="0"/>
              </a:spcBef>
              <a:spcAft>
                <a:spcPct val="0"/>
              </a:spcAft>
              <a:buFont typeface="Arial" panose="020B0604020202020204" pitchFamily="34" charset="0"/>
              <a:buChar char="•"/>
            </a:pPr>
            <a:r>
              <a:rPr lang="en-US" dirty="0" smtClean="0">
                <a:cs typeface="Arial" pitchFamily="34" charset="0"/>
              </a:rPr>
              <a:t>Views </a:t>
            </a:r>
            <a:r>
              <a:rPr lang="en-US" dirty="0">
                <a:cs typeface="Arial" pitchFamily="34" charset="0"/>
              </a:rPr>
              <a:t>are generated based on user </a:t>
            </a:r>
            <a:r>
              <a:rPr lang="en-US" dirty="0" smtClean="0">
                <a:cs typeface="Arial" pitchFamily="34" charset="0"/>
              </a:rPr>
              <a:t>requirements</a:t>
            </a:r>
            <a:r>
              <a:rPr lang="en-US" dirty="0">
                <a:cs typeface="Arial" pitchFamily="34" charset="0"/>
              </a:rPr>
              <a:t> </a:t>
            </a:r>
            <a:r>
              <a:rPr lang="en-US" dirty="0" smtClean="0">
                <a:cs typeface="Arial" pitchFamily="34" charset="0"/>
              </a:rPr>
              <a:t>and can save </a:t>
            </a:r>
            <a:r>
              <a:rPr lang="en-US" dirty="0">
                <a:cs typeface="Arial" pitchFamily="34" charset="0"/>
              </a:rPr>
              <a:t>any result set data as a view</a:t>
            </a:r>
            <a:r>
              <a:rPr lang="en-US" dirty="0" smtClean="0">
                <a:cs typeface="Arial" pitchFamily="34" charset="0"/>
              </a:rPr>
              <a:t>.</a:t>
            </a:r>
          </a:p>
          <a:p>
            <a:pPr marL="285750" indent="-285750" fontAlgn="base">
              <a:lnSpc>
                <a:spcPts val="2240"/>
              </a:lnSpc>
              <a:spcBef>
                <a:spcPct val="0"/>
              </a:spcBef>
              <a:spcAft>
                <a:spcPct val="0"/>
              </a:spcAft>
              <a:buFont typeface="Arial" panose="020B0604020202020204" pitchFamily="34" charset="0"/>
              <a:buChar char="•"/>
            </a:pPr>
            <a:endParaRPr lang="en-US" dirty="0">
              <a:solidFill>
                <a:srgbClr val="010000"/>
              </a:solidFill>
              <a:ea typeface="ＭＳ Ｐゴシック" pitchFamily="34" charset="-128"/>
              <a:cs typeface="Arial" pitchFamily="34" charset="0"/>
            </a:endParaRPr>
          </a:p>
          <a:p>
            <a:pPr marL="342900" indent="-342900" fontAlgn="base">
              <a:lnSpc>
                <a:spcPts val="2240"/>
              </a:lnSpc>
              <a:spcBef>
                <a:spcPct val="0"/>
              </a:spcBef>
              <a:spcAft>
                <a:spcPct val="0"/>
              </a:spcAft>
              <a:buFont typeface="Arial" panose="020B0604020202020204" pitchFamily="34" charset="0"/>
              <a:buChar char="•"/>
            </a:pPr>
            <a:r>
              <a:rPr lang="en-US" dirty="0">
                <a:cs typeface="Arial" pitchFamily="34" charset="0"/>
              </a:rPr>
              <a:t>The usage </a:t>
            </a:r>
            <a:r>
              <a:rPr lang="en-US" dirty="0" smtClean="0">
                <a:cs typeface="Arial" pitchFamily="34" charset="0"/>
              </a:rPr>
              <a:t>of </a:t>
            </a:r>
            <a:r>
              <a:rPr lang="en-US" dirty="0">
                <a:cs typeface="Arial" pitchFamily="34" charset="0"/>
              </a:rPr>
              <a:t>view in Hive is same as that of the view in </a:t>
            </a:r>
            <a:r>
              <a:rPr lang="en-US" dirty="0" smtClean="0">
                <a:cs typeface="Arial" pitchFamily="34" charset="0"/>
              </a:rPr>
              <a:t>SQL and </a:t>
            </a:r>
            <a:r>
              <a:rPr lang="en-US" dirty="0">
                <a:cs typeface="Arial" pitchFamily="34" charset="0"/>
              </a:rPr>
              <a:t>It is a standard RDBMS concept</a:t>
            </a:r>
            <a:r>
              <a:rPr lang="en-US" dirty="0" smtClean="0">
                <a:solidFill>
                  <a:srgbClr val="010000"/>
                </a:solidFill>
                <a:ea typeface="ＭＳ Ｐゴシック" pitchFamily="34" charset="-128"/>
                <a:cs typeface="Arial" pitchFamily="34" charset="0"/>
              </a:rPr>
              <a:t>.</a:t>
            </a:r>
            <a:r>
              <a:rPr lang="en-US" dirty="0">
                <a:solidFill>
                  <a:srgbClr val="010000"/>
                </a:solidFill>
                <a:ea typeface="ＭＳ Ｐゴシック" pitchFamily="34" charset="-128"/>
                <a:cs typeface="Arial" pitchFamily="34" charset="0"/>
              </a:rPr>
              <a:t> </a:t>
            </a:r>
            <a:endParaRPr lang="en-US" dirty="0" smtClean="0">
              <a:solidFill>
                <a:srgbClr val="010000"/>
              </a:solidFill>
              <a:ea typeface="ＭＳ Ｐゴシック" pitchFamily="34" charset="-128"/>
              <a:cs typeface="Arial" pitchFamily="34" charset="0"/>
            </a:endParaRPr>
          </a:p>
          <a:p>
            <a:pPr marL="342900" indent="-342900" fontAlgn="base">
              <a:lnSpc>
                <a:spcPts val="2240"/>
              </a:lnSpc>
              <a:spcBef>
                <a:spcPct val="0"/>
              </a:spcBef>
              <a:spcAft>
                <a:spcPct val="0"/>
              </a:spcAft>
              <a:buFont typeface="Arial" panose="020B0604020202020204" pitchFamily="34" charset="0"/>
              <a:buChar char="•"/>
            </a:pPr>
            <a:endParaRPr lang="en-US" dirty="0" smtClean="0">
              <a:solidFill>
                <a:srgbClr val="010000"/>
              </a:solidFill>
              <a:ea typeface="ＭＳ Ｐゴシック" pitchFamily="34" charset="-128"/>
              <a:cs typeface="Arial" pitchFamily="34" charset="0"/>
            </a:endParaRPr>
          </a:p>
          <a:p>
            <a:pPr marL="342900" indent="-342900" fontAlgn="base">
              <a:lnSpc>
                <a:spcPts val="2240"/>
              </a:lnSpc>
              <a:spcBef>
                <a:spcPct val="0"/>
              </a:spcBef>
              <a:spcAft>
                <a:spcPct val="0"/>
              </a:spcAft>
              <a:buFont typeface="Arial" panose="020B0604020202020204" pitchFamily="34" charset="0"/>
              <a:buChar char="•"/>
            </a:pPr>
            <a:endParaRPr lang="en-US" dirty="0" smtClean="0">
              <a:solidFill>
                <a:srgbClr val="010000"/>
              </a:solidFill>
              <a:ea typeface="ＭＳ Ｐゴシック" pitchFamily="34" charset="-128"/>
              <a:cs typeface="Arial" pitchFamily="34" charset="0"/>
            </a:endParaRPr>
          </a:p>
          <a:p>
            <a:pPr marL="285750" indent="-285750" fontAlgn="base">
              <a:lnSpc>
                <a:spcPts val="2240"/>
              </a:lnSpc>
              <a:spcBef>
                <a:spcPct val="0"/>
              </a:spcBef>
              <a:spcAft>
                <a:spcPct val="0"/>
              </a:spcAft>
              <a:buFont typeface="Arial" panose="020B0604020202020204" pitchFamily="34" charset="0"/>
              <a:buChar char="•"/>
            </a:pPr>
            <a:endParaRPr lang="en-US" dirty="0">
              <a:solidFill>
                <a:srgbClr val="010000"/>
              </a:solidFill>
              <a:ea typeface="ＭＳ Ｐゴシック" pitchFamily="34" charset="-128"/>
              <a:cs typeface="Arial" pitchFamily="34" charset="0"/>
            </a:endParaRPr>
          </a:p>
        </p:txBody>
      </p:sp>
      <p:sp>
        <p:nvSpPr>
          <p:cNvPr id="4" name="Rounded Rectangle 3"/>
          <p:cNvSpPr/>
          <p:nvPr/>
        </p:nvSpPr>
        <p:spPr>
          <a:xfrm>
            <a:off x="815108" y="4572000"/>
            <a:ext cx="7608367" cy="59903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latin typeface="Arial" pitchFamily="34" charset="0"/>
                <a:cs typeface="Arial" pitchFamily="34" charset="0"/>
              </a:rPr>
              <a:t>hive&gt; CREATE </a:t>
            </a:r>
            <a:r>
              <a:rPr lang="en-US" b="1" dirty="0" smtClean="0">
                <a:latin typeface="Arial" pitchFamily="34" charset="0"/>
                <a:cs typeface="Arial" pitchFamily="34" charset="0"/>
              </a:rPr>
              <a:t>VIEW &lt;view_name&gt; AS SELECT * from &lt;table name&gt;;</a:t>
            </a:r>
            <a:endParaRPr lang="en-US" b="1" dirty="0">
              <a:latin typeface="Arial" pitchFamily="34" charset="0"/>
              <a:cs typeface="Arial" pitchFamily="34" charset="0"/>
            </a:endParaRPr>
          </a:p>
        </p:txBody>
      </p:sp>
      <p:sp>
        <p:nvSpPr>
          <p:cNvPr id="5" name="Rounded Rectangle 4"/>
          <p:cNvSpPr/>
          <p:nvPr/>
        </p:nvSpPr>
        <p:spPr>
          <a:xfrm>
            <a:off x="990600" y="5410200"/>
            <a:ext cx="7239000" cy="59903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latin typeface="Arial" pitchFamily="34" charset="0"/>
                <a:cs typeface="Arial" pitchFamily="34" charset="0"/>
              </a:rPr>
              <a:t>hive&gt; DROP VIEW &lt;view_name&gt;;</a:t>
            </a:r>
          </a:p>
        </p:txBody>
      </p:sp>
      <p:sp>
        <p:nvSpPr>
          <p:cNvPr id="6" name="Title 5"/>
          <p:cNvSpPr>
            <a:spLocks noGrp="1"/>
          </p:cNvSpPr>
          <p:nvPr>
            <p:ph type="title"/>
          </p:nvPr>
        </p:nvSpPr>
        <p:spPr/>
        <p:txBody>
          <a:bodyPr/>
          <a:lstStyle/>
          <a:p>
            <a:r>
              <a:rPr lang="en-US" dirty="0" smtClean="0"/>
              <a:t>What are Views?</a:t>
            </a:r>
            <a:endParaRPr lang="en-US" dirty="0"/>
          </a:p>
        </p:txBody>
      </p:sp>
      <p:sp>
        <p:nvSpPr>
          <p:cNvPr id="8" name="Slide Number Placeholder 7"/>
          <p:cNvSpPr>
            <a:spLocks noGrp="1"/>
          </p:cNvSpPr>
          <p:nvPr>
            <p:ph type="sldNum" sz="quarter" idx="12"/>
          </p:nvPr>
        </p:nvSpPr>
        <p:spPr/>
        <p:txBody>
          <a:bodyPr/>
          <a:lstStyle/>
          <a:p>
            <a:fld id="{A04AFBC5-2B20-4E0B-9DFE-D04369A198DB}" type="slidenum">
              <a:rPr lang="en-GB" smtClean="0"/>
              <a:pPr/>
              <a:t>70</a:t>
            </a:fld>
            <a:endParaRPr lang="en-GB" dirty="0"/>
          </a:p>
        </p:txBody>
      </p:sp>
    </p:spTree>
    <p:extLst>
      <p:ext uri="{BB962C8B-B14F-4D97-AF65-F5344CB8AC3E}">
        <p14:creationId xmlns:p14="http://schemas.microsoft.com/office/powerpoint/2010/main" val="24258730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616" y="1484784"/>
            <a:ext cx="7931552" cy="5078313"/>
          </a:xfrm>
          <a:prstGeom prst="rect">
            <a:avLst/>
          </a:prstGeom>
        </p:spPr>
        <p:txBody>
          <a:bodyPr wrap="square">
            <a:spAutoFit/>
          </a:bodyPr>
          <a:lstStyle/>
          <a:p>
            <a:pPr marL="285750" indent="-285750">
              <a:buFont typeface="Arial" panose="020B0604020202020204" pitchFamily="34" charset="0"/>
              <a:buChar char="•"/>
            </a:pPr>
            <a:r>
              <a:rPr lang="en-US" dirty="0" smtClean="0">
                <a:cs typeface="Arial" pitchFamily="34" charset="0"/>
              </a:rPr>
              <a:t>For </a:t>
            </a:r>
            <a:r>
              <a:rPr lang="en-US" dirty="0">
                <a:cs typeface="Arial" pitchFamily="34" charset="0"/>
              </a:rPr>
              <a:t>example, consider the following query with a nested </a:t>
            </a:r>
            <a:r>
              <a:rPr lang="en-US" dirty="0" smtClean="0">
                <a:cs typeface="Arial" pitchFamily="34" charset="0"/>
              </a:rPr>
              <a:t>sub query:</a:t>
            </a:r>
            <a:endParaRPr lang="en-US" dirty="0">
              <a:cs typeface="Arial" pitchFamily="34" charset="0"/>
            </a:endParaRPr>
          </a:p>
          <a:p>
            <a:endParaRPr lang="en-US" dirty="0" smtClean="0">
              <a:cs typeface="Arial" pitchFamily="34" charset="0"/>
            </a:endParaRPr>
          </a:p>
          <a:p>
            <a:r>
              <a:rPr lang="en-US" dirty="0" smtClean="0">
                <a:solidFill>
                  <a:schemeClr val="accent5">
                    <a:lumMod val="75000"/>
                  </a:schemeClr>
                </a:solidFill>
                <a:cs typeface="Arial" pitchFamily="34" charset="0"/>
              </a:rPr>
              <a:t>FROM </a:t>
            </a:r>
            <a:r>
              <a:rPr lang="en-US" dirty="0">
                <a:solidFill>
                  <a:schemeClr val="accent5">
                    <a:lumMod val="75000"/>
                  </a:schemeClr>
                </a:solidFill>
                <a:cs typeface="Arial" pitchFamily="34" charset="0"/>
              </a:rPr>
              <a:t>(</a:t>
            </a:r>
          </a:p>
          <a:p>
            <a:r>
              <a:rPr lang="en-US" dirty="0">
                <a:solidFill>
                  <a:schemeClr val="accent5">
                    <a:lumMod val="75000"/>
                  </a:schemeClr>
                </a:solidFill>
                <a:cs typeface="Arial" pitchFamily="34" charset="0"/>
              </a:rPr>
              <a:t>SELECT * FROM people JOIN cart</a:t>
            </a:r>
          </a:p>
          <a:p>
            <a:r>
              <a:rPr lang="en-US" dirty="0">
                <a:solidFill>
                  <a:schemeClr val="accent5">
                    <a:lumMod val="75000"/>
                  </a:schemeClr>
                </a:solidFill>
                <a:cs typeface="Arial" pitchFamily="34" charset="0"/>
              </a:rPr>
              <a:t>ON (cart.people_id=people.id) WHERE firstname='john'</a:t>
            </a:r>
          </a:p>
          <a:p>
            <a:r>
              <a:rPr lang="en-US" dirty="0">
                <a:solidFill>
                  <a:schemeClr val="accent5">
                    <a:lumMod val="75000"/>
                  </a:schemeClr>
                </a:solidFill>
                <a:cs typeface="Arial" pitchFamily="34" charset="0"/>
              </a:rPr>
              <a:t>) a SELECT a.lastname WHERE a.id=3</a:t>
            </a:r>
            <a:r>
              <a:rPr lang="en-US" dirty="0" smtClean="0">
                <a:solidFill>
                  <a:schemeClr val="accent5">
                    <a:lumMod val="75000"/>
                  </a:schemeClr>
                </a:solidFill>
                <a:cs typeface="Arial" pitchFamily="34" charset="0"/>
              </a:rPr>
              <a:t>;</a:t>
            </a:r>
          </a:p>
          <a:p>
            <a:endParaRPr lang="en-US" dirty="0">
              <a:cs typeface="Arial" pitchFamily="34" charset="0"/>
            </a:endParaRPr>
          </a:p>
          <a:p>
            <a:pPr marL="285750" indent="-285750">
              <a:buFont typeface="Arial" panose="020B0604020202020204" pitchFamily="34" charset="0"/>
              <a:buChar char="•"/>
            </a:pPr>
            <a:r>
              <a:rPr lang="en-US" dirty="0" smtClean="0">
                <a:cs typeface="Arial" pitchFamily="34" charset="0"/>
              </a:rPr>
              <a:t>It </a:t>
            </a:r>
            <a:r>
              <a:rPr lang="en-US" dirty="0">
                <a:cs typeface="Arial" pitchFamily="34" charset="0"/>
              </a:rPr>
              <a:t>is common for Hive queries to have many levels of nesting. In the following </a:t>
            </a:r>
            <a:r>
              <a:rPr lang="en-US" dirty="0" smtClean="0">
                <a:cs typeface="Arial" pitchFamily="34" charset="0"/>
              </a:rPr>
              <a:t>example, the </a:t>
            </a:r>
            <a:r>
              <a:rPr lang="en-US" dirty="0">
                <a:cs typeface="Arial" pitchFamily="34" charset="0"/>
              </a:rPr>
              <a:t>nested portion of the query is turned into a view</a:t>
            </a:r>
            <a:r>
              <a:rPr lang="en-US" dirty="0" smtClean="0">
                <a:cs typeface="Arial" pitchFamily="34" charset="0"/>
              </a:rPr>
              <a:t>:</a:t>
            </a:r>
          </a:p>
          <a:p>
            <a:endParaRPr lang="en-US" dirty="0">
              <a:cs typeface="Arial" pitchFamily="34" charset="0"/>
            </a:endParaRPr>
          </a:p>
          <a:p>
            <a:r>
              <a:rPr lang="en-US" dirty="0">
                <a:solidFill>
                  <a:schemeClr val="accent5">
                    <a:lumMod val="75000"/>
                  </a:schemeClr>
                </a:solidFill>
                <a:cs typeface="Arial" pitchFamily="34" charset="0"/>
              </a:rPr>
              <a:t>CREATE VIEW shorter_join AS</a:t>
            </a:r>
          </a:p>
          <a:p>
            <a:r>
              <a:rPr lang="en-US" dirty="0">
                <a:solidFill>
                  <a:schemeClr val="accent5">
                    <a:lumMod val="75000"/>
                  </a:schemeClr>
                </a:solidFill>
                <a:cs typeface="Arial" pitchFamily="34" charset="0"/>
              </a:rPr>
              <a:t>SELECT * FROM people JOIN cart</a:t>
            </a:r>
          </a:p>
          <a:p>
            <a:r>
              <a:rPr lang="en-US" dirty="0">
                <a:solidFill>
                  <a:schemeClr val="accent5">
                    <a:lumMod val="75000"/>
                  </a:schemeClr>
                </a:solidFill>
                <a:cs typeface="Arial" pitchFamily="34" charset="0"/>
              </a:rPr>
              <a:t>ON (</a:t>
            </a:r>
            <a:r>
              <a:rPr lang="en-US" dirty="0" smtClean="0">
                <a:solidFill>
                  <a:schemeClr val="accent5">
                    <a:lumMod val="75000"/>
                  </a:schemeClr>
                </a:solidFill>
                <a:cs typeface="Arial" pitchFamily="34" charset="0"/>
              </a:rPr>
              <a:t>cart.people_id=people.id</a:t>
            </a:r>
            <a:r>
              <a:rPr lang="en-US" dirty="0">
                <a:solidFill>
                  <a:schemeClr val="accent5">
                    <a:lumMod val="75000"/>
                  </a:schemeClr>
                </a:solidFill>
                <a:cs typeface="Arial" pitchFamily="34" charset="0"/>
              </a:rPr>
              <a:t>) WHERE firstname='john</a:t>
            </a:r>
            <a:r>
              <a:rPr lang="en-US" dirty="0" smtClean="0">
                <a:solidFill>
                  <a:schemeClr val="accent5">
                    <a:lumMod val="75000"/>
                  </a:schemeClr>
                </a:solidFill>
                <a:cs typeface="Arial" pitchFamily="34" charset="0"/>
              </a:rPr>
              <a:t>';</a:t>
            </a:r>
          </a:p>
          <a:p>
            <a:endParaRPr lang="en-US" dirty="0">
              <a:cs typeface="Arial" pitchFamily="34" charset="0"/>
            </a:endParaRPr>
          </a:p>
          <a:p>
            <a:pPr marL="285750" indent="-285750">
              <a:buFont typeface="Arial" panose="020B0604020202020204" pitchFamily="34" charset="0"/>
              <a:buChar char="•"/>
            </a:pPr>
            <a:r>
              <a:rPr lang="en-US" dirty="0">
                <a:cs typeface="Arial" pitchFamily="34" charset="0"/>
              </a:rPr>
              <a:t>Now the view is used like any other table. In this query we added a WHERE clause to </a:t>
            </a:r>
            <a:r>
              <a:rPr lang="en-US" dirty="0" smtClean="0">
                <a:cs typeface="Arial" pitchFamily="34" charset="0"/>
              </a:rPr>
              <a:t>the SELECT </a:t>
            </a:r>
            <a:r>
              <a:rPr lang="en-US" dirty="0">
                <a:cs typeface="Arial" pitchFamily="34" charset="0"/>
              </a:rPr>
              <a:t>statement. This exactly emulates the original query</a:t>
            </a:r>
            <a:r>
              <a:rPr lang="en-US" dirty="0" smtClean="0">
                <a:cs typeface="Arial" pitchFamily="34" charset="0"/>
              </a:rPr>
              <a:t>:</a:t>
            </a:r>
          </a:p>
          <a:p>
            <a:pPr marL="285750" indent="-285750">
              <a:buFont typeface="Arial" panose="020B0604020202020204" pitchFamily="34" charset="0"/>
              <a:buChar char="•"/>
            </a:pPr>
            <a:endParaRPr lang="en-US" dirty="0">
              <a:solidFill>
                <a:schemeClr val="accent5">
                  <a:lumMod val="75000"/>
                </a:schemeClr>
              </a:solidFill>
              <a:cs typeface="Arial" pitchFamily="34" charset="0"/>
            </a:endParaRPr>
          </a:p>
          <a:p>
            <a:r>
              <a:rPr lang="en-US" dirty="0">
                <a:solidFill>
                  <a:schemeClr val="accent5">
                    <a:lumMod val="75000"/>
                  </a:schemeClr>
                </a:solidFill>
                <a:cs typeface="Arial" pitchFamily="34" charset="0"/>
              </a:rPr>
              <a:t>SELECT lastname FROM shorter_join WHERE id=3;</a:t>
            </a:r>
            <a:endParaRPr lang="en-US" dirty="0">
              <a:solidFill>
                <a:schemeClr val="accent5">
                  <a:lumMod val="75000"/>
                </a:schemeClr>
              </a:solidFill>
              <a:ea typeface="ＭＳ Ｐゴシック" pitchFamily="34" charset="-128"/>
              <a:cs typeface="Arial" pitchFamily="34" charset="0"/>
            </a:endParaRPr>
          </a:p>
        </p:txBody>
      </p:sp>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2"/>
          </p:nvPr>
        </p:nvSpPr>
        <p:spPr/>
        <p:txBody>
          <a:bodyPr/>
          <a:lstStyle/>
          <a:p>
            <a:fld id="{A04AFBC5-2B20-4E0B-9DFE-D04369A198DB}" type="slidenum">
              <a:rPr lang="en-GB" smtClean="0"/>
              <a:pPr/>
              <a:t>71</a:t>
            </a:fld>
            <a:endParaRPr lang="en-GB" dirty="0"/>
          </a:p>
        </p:txBody>
      </p:sp>
    </p:spTree>
    <p:extLst>
      <p:ext uri="{BB962C8B-B14F-4D97-AF65-F5344CB8AC3E}">
        <p14:creationId xmlns:p14="http://schemas.microsoft.com/office/powerpoint/2010/main" val="4411986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685800" y="3265990"/>
            <a:ext cx="1731243" cy="525785"/>
          </a:xfrm>
          <a:prstGeom prst="rect">
            <a:avLst/>
          </a:prstGeom>
          <a:noFill/>
        </p:spPr>
        <p:txBody>
          <a:bodyPr vert="horz" wrap="none" lIns="0" tIns="0" rIns="0" bIns="0" rtlCol="0">
            <a:spAutoFit/>
          </a:bodyPr>
          <a:lstStyle/>
          <a:p>
            <a:pPr>
              <a:lnSpc>
                <a:spcPts val="4080"/>
              </a:lnSpc>
            </a:pPr>
            <a:r>
              <a:rPr lang="en-CA" sz="3570" dirty="0" smtClean="0">
                <a:solidFill>
                  <a:srgbClr val="0071AE"/>
                </a:solidFill>
                <a:latin typeface="Arial" pitchFamily="34" charset="0"/>
                <a:cs typeface="Arial" pitchFamily="34" charset="0"/>
              </a:rPr>
              <a:t>Indexing</a:t>
            </a:r>
            <a:endParaRPr lang="en-CA" sz="3560" dirty="0">
              <a:solidFill>
                <a:srgbClr val="000000"/>
              </a:solidFill>
              <a:latin typeface="Arial" pitchFamily="34" charset="0"/>
              <a:cs typeface="Arial" pitchFamily="34" charset="0"/>
            </a:endParaRPr>
          </a:p>
        </p:txBody>
      </p:sp>
      <p:sp>
        <p:nvSpPr>
          <p:cNvPr id="5" name="Slide Number Placeholder 4"/>
          <p:cNvSpPr>
            <a:spLocks noGrp="1"/>
          </p:cNvSpPr>
          <p:nvPr>
            <p:ph type="sldNum" sz="quarter" idx="10"/>
          </p:nvPr>
        </p:nvSpPr>
        <p:spPr/>
        <p:txBody>
          <a:bodyPr/>
          <a:lstStyle/>
          <a:p>
            <a:fld id="{A04AFBC5-2B20-4E0B-9DFE-D04369A198DB}" type="slidenum">
              <a:rPr lang="en-GB" smtClean="0"/>
              <a:pPr/>
              <a:t>72</a:t>
            </a:fld>
            <a:endParaRPr lang="en-GB" dirty="0"/>
          </a:p>
        </p:txBody>
      </p:sp>
    </p:spTree>
    <p:extLst>
      <p:ext uri="{BB962C8B-B14F-4D97-AF65-F5344CB8AC3E}">
        <p14:creationId xmlns:p14="http://schemas.microsoft.com/office/powerpoint/2010/main" val="15699820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648" y="1466478"/>
            <a:ext cx="7931552" cy="4342920"/>
          </a:xfrm>
          <a:prstGeom prst="rect">
            <a:avLst/>
          </a:prstGeom>
        </p:spPr>
        <p:txBody>
          <a:bodyPr wrap="square">
            <a:spAutoFit/>
          </a:bodyPr>
          <a:lstStyle/>
          <a:p>
            <a:pPr marL="342900" indent="-342900" fontAlgn="base">
              <a:spcBef>
                <a:spcPct val="0"/>
              </a:spcBef>
              <a:spcAft>
                <a:spcPct val="0"/>
              </a:spcAft>
              <a:buFont typeface="Wingdings" panose="05000000000000000000" pitchFamily="2" charset="2"/>
              <a:buChar char="§"/>
            </a:pPr>
            <a:endParaRPr lang="en-US" dirty="0" smtClean="0">
              <a:latin typeface="Arial" pitchFamily="34" charset="0"/>
              <a:cs typeface="Arial" pitchFamily="34" charset="0"/>
            </a:endParaRPr>
          </a:p>
          <a:p>
            <a:pPr marL="342900" indent="-342900" fontAlgn="base">
              <a:spcBef>
                <a:spcPct val="0"/>
              </a:spcBef>
              <a:spcAft>
                <a:spcPct val="0"/>
              </a:spcAft>
              <a:buFont typeface="Arial" panose="020B0604020202020204" pitchFamily="34" charset="0"/>
              <a:buChar char="•"/>
            </a:pPr>
            <a:r>
              <a:rPr lang="en-US" dirty="0" smtClean="0">
                <a:cs typeface="Arial" pitchFamily="34" charset="0"/>
              </a:rPr>
              <a:t>An </a:t>
            </a:r>
            <a:r>
              <a:rPr lang="en-US" dirty="0">
                <a:cs typeface="Arial" pitchFamily="34" charset="0"/>
              </a:rPr>
              <a:t>Index is nothing but a pointer on a particular column of a table</a:t>
            </a:r>
            <a:r>
              <a:rPr lang="en-US" dirty="0" smtClean="0">
                <a:cs typeface="Arial" pitchFamily="34" charset="0"/>
              </a:rPr>
              <a:t>.</a:t>
            </a:r>
          </a:p>
          <a:p>
            <a:pPr marL="285750" indent="-285750" fontAlgn="base">
              <a:spcBef>
                <a:spcPct val="0"/>
              </a:spcBef>
              <a:spcAft>
                <a:spcPct val="0"/>
              </a:spcAft>
              <a:buFont typeface="Arial" panose="020B0604020202020204" pitchFamily="34" charset="0"/>
              <a:buChar char="•"/>
            </a:pPr>
            <a:endParaRPr lang="en-US" dirty="0" smtClean="0">
              <a:cs typeface="Arial" pitchFamily="34" charset="0"/>
            </a:endParaRPr>
          </a:p>
          <a:p>
            <a:pPr marL="342900" indent="-342900" fontAlgn="base">
              <a:spcBef>
                <a:spcPct val="0"/>
              </a:spcBef>
              <a:spcAft>
                <a:spcPct val="0"/>
              </a:spcAft>
              <a:buFont typeface="Arial" panose="020B0604020202020204" pitchFamily="34" charset="0"/>
              <a:buChar char="•"/>
            </a:pPr>
            <a:r>
              <a:rPr lang="en-US" dirty="0">
                <a:cs typeface="Arial" pitchFamily="34" charset="0"/>
              </a:rPr>
              <a:t>Creating an index means creating a pointer on a particular column of a table. </a:t>
            </a:r>
            <a:endParaRPr lang="en-US" dirty="0" smtClean="0">
              <a:cs typeface="Arial" pitchFamily="34" charset="0"/>
            </a:endParaRPr>
          </a:p>
          <a:p>
            <a:pPr marL="285750" indent="-285750" fontAlgn="base">
              <a:spcBef>
                <a:spcPct val="0"/>
              </a:spcBef>
              <a:spcAft>
                <a:spcPct val="0"/>
              </a:spcAft>
              <a:buFont typeface="Arial" panose="020B0604020202020204" pitchFamily="34" charset="0"/>
              <a:buChar char="•"/>
            </a:pPr>
            <a:endParaRPr lang="en-US" dirty="0" smtClean="0">
              <a:cs typeface="Arial" pitchFamily="34" charset="0"/>
            </a:endParaRPr>
          </a:p>
          <a:p>
            <a:pPr marL="342900" indent="-342900" fontAlgn="base">
              <a:spcBef>
                <a:spcPct val="0"/>
              </a:spcBef>
              <a:spcAft>
                <a:spcPct val="0"/>
              </a:spcAft>
              <a:buFont typeface="Arial" panose="020B0604020202020204" pitchFamily="34" charset="0"/>
              <a:buChar char="•"/>
            </a:pPr>
            <a:r>
              <a:rPr lang="en-US" dirty="0">
                <a:cs typeface="Arial" pitchFamily="34" charset="0"/>
              </a:rPr>
              <a:t>Indexing is also a good alternative to partitioning when the logical partitions </a:t>
            </a:r>
            <a:r>
              <a:rPr lang="en-US" dirty="0" smtClean="0">
                <a:cs typeface="Arial" pitchFamily="34" charset="0"/>
              </a:rPr>
              <a:t>would actually </a:t>
            </a:r>
            <a:r>
              <a:rPr lang="en-US" dirty="0">
                <a:cs typeface="Arial" pitchFamily="34" charset="0"/>
              </a:rPr>
              <a:t>be too numerous and small to be useful</a:t>
            </a:r>
            <a:r>
              <a:rPr lang="en-US" dirty="0" smtClean="0">
                <a:cs typeface="Arial" pitchFamily="34" charset="0"/>
              </a:rPr>
              <a:t>.</a:t>
            </a:r>
          </a:p>
          <a:p>
            <a:pPr marL="342900" indent="-342900" fontAlgn="base">
              <a:spcBef>
                <a:spcPct val="0"/>
              </a:spcBef>
              <a:spcAft>
                <a:spcPct val="0"/>
              </a:spcAft>
              <a:buFont typeface="Arial" panose="020B0604020202020204" pitchFamily="34" charset="0"/>
              <a:buChar char="•"/>
            </a:pPr>
            <a:endParaRPr lang="en-US" dirty="0">
              <a:cs typeface="Arial" pitchFamily="34" charset="0"/>
            </a:endParaRPr>
          </a:p>
          <a:p>
            <a:pPr marL="285750" indent="-285750">
              <a:buFont typeface="Arial" panose="020B0604020202020204" pitchFamily="34" charset="0"/>
              <a:buChar char="•"/>
            </a:pPr>
            <a:r>
              <a:rPr lang="en-US" dirty="0">
                <a:cs typeface="Arial" pitchFamily="34" charset="0"/>
              </a:rPr>
              <a:t>Maintaining an index requires extra disk space and building an index has a </a:t>
            </a:r>
            <a:r>
              <a:rPr lang="en-US" dirty="0" smtClean="0">
                <a:cs typeface="Arial" pitchFamily="34" charset="0"/>
              </a:rPr>
              <a:t>processing cost</a:t>
            </a:r>
            <a:r>
              <a:rPr lang="en-US" dirty="0">
                <a:cs typeface="Arial" pitchFamily="34" charset="0"/>
              </a:rPr>
              <a:t>. The user must weigh these costs against the benefits they offer when querying </a:t>
            </a:r>
            <a:r>
              <a:rPr lang="en-US" dirty="0" smtClean="0">
                <a:cs typeface="Arial" pitchFamily="34" charset="0"/>
              </a:rPr>
              <a:t>a table.</a:t>
            </a:r>
          </a:p>
          <a:p>
            <a:pPr marL="285750" indent="-285750">
              <a:buFont typeface="Arial" panose="020B0604020202020204" pitchFamily="34" charset="0"/>
              <a:buChar char="•"/>
            </a:pPr>
            <a:endParaRPr lang="en-US" dirty="0">
              <a:solidFill>
                <a:srgbClr val="010000"/>
              </a:solidFill>
              <a:ea typeface="ＭＳ Ｐゴシック" pitchFamily="34" charset="-128"/>
              <a:cs typeface="Arial" pitchFamily="34" charset="0"/>
            </a:endParaRPr>
          </a:p>
          <a:p>
            <a:pPr marL="342900" indent="-342900">
              <a:buFont typeface="Arial" panose="020B0604020202020204" pitchFamily="34" charset="0"/>
              <a:buChar char="•"/>
            </a:pPr>
            <a:r>
              <a:rPr lang="en-US" dirty="0" smtClean="0"/>
              <a:t>The </a:t>
            </a:r>
            <a:r>
              <a:rPr lang="en-US" b="1" dirty="0"/>
              <a:t>EXPLAIN</a:t>
            </a:r>
            <a:r>
              <a:rPr lang="en-US" dirty="0"/>
              <a:t> syntax and Hive can be used to determine if a given query is </a:t>
            </a:r>
            <a:r>
              <a:rPr lang="en-US" dirty="0" smtClean="0"/>
              <a:t>aided by </a:t>
            </a:r>
            <a:r>
              <a:rPr lang="en-US" dirty="0"/>
              <a:t>an index.</a:t>
            </a:r>
            <a:endParaRPr lang="en-US" dirty="0" smtClean="0">
              <a:solidFill>
                <a:srgbClr val="010000"/>
              </a:solidFill>
              <a:ea typeface="ＭＳ Ｐゴシック" pitchFamily="34" charset="-128"/>
              <a:cs typeface="Arial Bold" pitchFamily="34" charset="0"/>
            </a:endParaRPr>
          </a:p>
          <a:p>
            <a:pPr fontAlgn="base">
              <a:lnSpc>
                <a:spcPts val="2240"/>
              </a:lnSpc>
              <a:spcBef>
                <a:spcPct val="0"/>
              </a:spcBef>
              <a:spcAft>
                <a:spcPct val="0"/>
              </a:spcAft>
            </a:pPr>
            <a:endParaRPr lang="en-US" sz="1988" b="1" dirty="0">
              <a:solidFill>
                <a:srgbClr val="010000"/>
              </a:solidFill>
              <a:latin typeface="Arial Bold" pitchFamily="34" charset="0"/>
              <a:ea typeface="ＭＳ Ｐゴシック" pitchFamily="34" charset="-128"/>
              <a:cs typeface="Arial Bold" pitchFamily="34" charset="0"/>
            </a:endParaRPr>
          </a:p>
        </p:txBody>
      </p:sp>
      <p:sp>
        <p:nvSpPr>
          <p:cNvPr id="4" name="Title 3"/>
          <p:cNvSpPr>
            <a:spLocks noGrp="1"/>
          </p:cNvSpPr>
          <p:nvPr>
            <p:ph type="title"/>
          </p:nvPr>
        </p:nvSpPr>
        <p:spPr/>
        <p:txBody>
          <a:bodyPr/>
          <a:lstStyle/>
          <a:p>
            <a:r>
              <a:rPr lang="en-US" dirty="0" smtClean="0"/>
              <a:t>What is Indexing?</a:t>
            </a:r>
            <a:endParaRPr lang="en-US" dirty="0"/>
          </a:p>
        </p:txBody>
      </p:sp>
      <p:sp>
        <p:nvSpPr>
          <p:cNvPr id="6" name="Slide Number Placeholder 5"/>
          <p:cNvSpPr>
            <a:spLocks noGrp="1"/>
          </p:cNvSpPr>
          <p:nvPr>
            <p:ph type="sldNum" sz="quarter" idx="12"/>
          </p:nvPr>
        </p:nvSpPr>
        <p:spPr/>
        <p:txBody>
          <a:bodyPr/>
          <a:lstStyle/>
          <a:p>
            <a:fld id="{A04AFBC5-2B20-4E0B-9DFE-D04369A198DB}" type="slidenum">
              <a:rPr lang="en-GB" smtClean="0"/>
              <a:pPr/>
              <a:t>73</a:t>
            </a:fld>
            <a:endParaRPr lang="en-GB" dirty="0"/>
          </a:p>
        </p:txBody>
      </p:sp>
    </p:spTree>
    <p:extLst>
      <p:ext uri="{BB962C8B-B14F-4D97-AF65-F5344CB8AC3E}">
        <p14:creationId xmlns:p14="http://schemas.microsoft.com/office/powerpoint/2010/main" val="342235228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625798"/>
            <a:ext cx="8229600" cy="5262979"/>
          </a:xfrm>
          <a:prstGeom prst="rect">
            <a:avLst/>
          </a:prstGeom>
        </p:spPr>
        <p:txBody>
          <a:bodyPr wrap="square">
            <a:spAutoFit/>
          </a:bodyPr>
          <a:lstStyle/>
          <a:p>
            <a:pPr marL="285750" indent="-285750">
              <a:buFont typeface="Arial" panose="020B0604020202020204" pitchFamily="34" charset="0"/>
              <a:buChar char="•"/>
            </a:pPr>
            <a:r>
              <a:rPr lang="en-US" dirty="0" smtClean="0">
                <a:cs typeface="Arial" pitchFamily="34" charset="0"/>
              </a:rPr>
              <a:t>Syntax for creating Index</a:t>
            </a:r>
          </a:p>
          <a:p>
            <a:r>
              <a:rPr lang="en-US" dirty="0" smtClean="0">
                <a:solidFill>
                  <a:srgbClr val="0070C0"/>
                </a:solidFill>
                <a:cs typeface="Arial" pitchFamily="34" charset="0"/>
              </a:rPr>
              <a:t>CREATE </a:t>
            </a:r>
            <a:r>
              <a:rPr lang="en-US" dirty="0">
                <a:solidFill>
                  <a:srgbClr val="0070C0"/>
                </a:solidFill>
                <a:cs typeface="Arial" pitchFamily="34" charset="0"/>
              </a:rPr>
              <a:t>INDEX </a:t>
            </a:r>
            <a:r>
              <a:rPr lang="en-US" dirty="0" err="1">
                <a:solidFill>
                  <a:srgbClr val="0070C0"/>
                </a:solidFill>
                <a:cs typeface="Arial" pitchFamily="34" charset="0"/>
              </a:rPr>
              <a:t>index_name</a:t>
            </a:r>
            <a:r>
              <a:rPr lang="en-US" dirty="0">
                <a:solidFill>
                  <a:srgbClr val="0070C0"/>
                </a:solidFill>
                <a:cs typeface="Arial" pitchFamily="34" charset="0"/>
              </a:rPr>
              <a:t> ON TABLE </a:t>
            </a:r>
            <a:r>
              <a:rPr lang="en-US" dirty="0" err="1">
                <a:solidFill>
                  <a:srgbClr val="0070C0"/>
                </a:solidFill>
                <a:cs typeface="Arial" pitchFamily="34" charset="0"/>
              </a:rPr>
              <a:t>base_table_name</a:t>
            </a:r>
            <a:r>
              <a:rPr lang="en-US" dirty="0">
                <a:solidFill>
                  <a:srgbClr val="0070C0"/>
                </a:solidFill>
                <a:cs typeface="Arial" pitchFamily="34" charset="0"/>
              </a:rPr>
              <a:t> (</a:t>
            </a:r>
            <a:r>
              <a:rPr lang="en-US" dirty="0" err="1">
                <a:solidFill>
                  <a:srgbClr val="0070C0"/>
                </a:solidFill>
                <a:cs typeface="Arial" pitchFamily="34" charset="0"/>
              </a:rPr>
              <a:t>col_name</a:t>
            </a:r>
            <a:r>
              <a:rPr lang="en-US" dirty="0">
                <a:solidFill>
                  <a:srgbClr val="0070C0"/>
                </a:solidFill>
                <a:cs typeface="Arial" pitchFamily="34" charset="0"/>
              </a:rPr>
              <a:t>, ...) AS 'index.handler.class.name' [WITH DEFERRED REBUILD] [IDXPROPERTIES (</a:t>
            </a:r>
            <a:r>
              <a:rPr lang="en-US" dirty="0" err="1">
                <a:solidFill>
                  <a:srgbClr val="0070C0"/>
                </a:solidFill>
                <a:cs typeface="Arial" pitchFamily="34" charset="0"/>
              </a:rPr>
              <a:t>property_name</a:t>
            </a:r>
            <a:r>
              <a:rPr lang="en-US" dirty="0">
                <a:solidFill>
                  <a:srgbClr val="0070C0"/>
                </a:solidFill>
                <a:cs typeface="Arial" pitchFamily="34" charset="0"/>
              </a:rPr>
              <a:t>=</a:t>
            </a:r>
            <a:r>
              <a:rPr lang="en-US" dirty="0" err="1">
                <a:solidFill>
                  <a:srgbClr val="0070C0"/>
                </a:solidFill>
                <a:cs typeface="Arial" pitchFamily="34" charset="0"/>
              </a:rPr>
              <a:t>property_value</a:t>
            </a:r>
            <a:r>
              <a:rPr lang="en-US" dirty="0">
                <a:solidFill>
                  <a:srgbClr val="0070C0"/>
                </a:solidFill>
                <a:cs typeface="Arial" pitchFamily="34" charset="0"/>
              </a:rPr>
              <a:t>, ...)] [IN TABLE </a:t>
            </a:r>
            <a:r>
              <a:rPr lang="en-US" dirty="0" err="1">
                <a:solidFill>
                  <a:srgbClr val="0070C0"/>
                </a:solidFill>
                <a:cs typeface="Arial" pitchFamily="34" charset="0"/>
              </a:rPr>
              <a:t>index_table_name</a:t>
            </a:r>
            <a:r>
              <a:rPr lang="en-US" dirty="0">
                <a:solidFill>
                  <a:srgbClr val="0070C0"/>
                </a:solidFill>
                <a:cs typeface="Arial" pitchFamily="34" charset="0"/>
              </a:rPr>
              <a:t>] [PARTITIONED BY (</a:t>
            </a:r>
            <a:r>
              <a:rPr lang="en-US" dirty="0" err="1">
                <a:solidFill>
                  <a:srgbClr val="0070C0"/>
                </a:solidFill>
                <a:cs typeface="Arial" pitchFamily="34" charset="0"/>
              </a:rPr>
              <a:t>col_name</a:t>
            </a:r>
            <a:r>
              <a:rPr lang="en-US" dirty="0">
                <a:solidFill>
                  <a:srgbClr val="0070C0"/>
                </a:solidFill>
                <a:cs typeface="Arial" pitchFamily="34" charset="0"/>
              </a:rPr>
              <a:t>, ...)] [ [ ROW FORMAT ...] STORED AS ... | STORED BY ... ] [LOCATION hdfs_path] [TBLPROPERTIES </a:t>
            </a:r>
            <a:r>
              <a:rPr lang="en-US" dirty="0" smtClean="0">
                <a:solidFill>
                  <a:srgbClr val="0070C0"/>
                </a:solidFill>
                <a:cs typeface="Arial" pitchFamily="34" charset="0"/>
              </a:rPr>
              <a:t>(...)]</a:t>
            </a:r>
          </a:p>
          <a:p>
            <a:endParaRPr lang="en-US" dirty="0" smtClean="0">
              <a:cs typeface="Arial" pitchFamily="34" charset="0"/>
            </a:endParaRPr>
          </a:p>
          <a:p>
            <a:pPr marL="285750" indent="-285750">
              <a:buFont typeface="Arial" panose="020B0604020202020204" pitchFamily="34" charset="0"/>
              <a:buChar char="•"/>
            </a:pPr>
            <a:r>
              <a:rPr lang="en-US" dirty="0" smtClean="0">
                <a:cs typeface="Arial" pitchFamily="34" charset="0"/>
              </a:rPr>
              <a:t>Example </a:t>
            </a:r>
          </a:p>
          <a:p>
            <a:r>
              <a:rPr lang="en-US" dirty="0" smtClean="0">
                <a:solidFill>
                  <a:srgbClr val="0070C0"/>
                </a:solidFill>
                <a:cs typeface="Arial" pitchFamily="34" charset="0"/>
              </a:rPr>
              <a:t>hive</a:t>
            </a:r>
            <a:r>
              <a:rPr lang="en-US" dirty="0">
                <a:solidFill>
                  <a:srgbClr val="0070C0"/>
                </a:solidFill>
                <a:cs typeface="Arial" pitchFamily="34" charset="0"/>
              </a:rPr>
              <a:t>&gt; CREATE INDEX </a:t>
            </a:r>
            <a:r>
              <a:rPr lang="en-US" dirty="0" err="1">
                <a:solidFill>
                  <a:srgbClr val="0070C0"/>
                </a:solidFill>
                <a:cs typeface="Arial" pitchFamily="34" charset="0"/>
              </a:rPr>
              <a:t>inedx_salary</a:t>
            </a:r>
            <a:r>
              <a:rPr lang="en-US" dirty="0">
                <a:solidFill>
                  <a:srgbClr val="0070C0"/>
                </a:solidFill>
                <a:cs typeface="Arial" pitchFamily="34" charset="0"/>
              </a:rPr>
              <a:t> ON TABLE employee(salary) AS '</a:t>
            </a:r>
            <a:r>
              <a:rPr lang="en-US" dirty="0" err="1">
                <a:solidFill>
                  <a:srgbClr val="0070C0"/>
                </a:solidFill>
                <a:cs typeface="Arial" pitchFamily="34" charset="0"/>
              </a:rPr>
              <a:t>org.apache.hadoop.hive.ql.index.compact.CompactIndexHandler</a:t>
            </a:r>
            <a:r>
              <a:rPr lang="en-US" dirty="0" smtClean="0">
                <a:solidFill>
                  <a:srgbClr val="0070C0"/>
                </a:solidFill>
                <a:cs typeface="Arial" pitchFamily="34" charset="0"/>
              </a:rPr>
              <a:t>';</a:t>
            </a:r>
          </a:p>
          <a:p>
            <a:endParaRPr lang="en-US" dirty="0" smtClean="0">
              <a:cs typeface="Arial" pitchFamily="34" charset="0"/>
            </a:endParaRPr>
          </a:p>
          <a:p>
            <a:pPr marL="285750" indent="-285750">
              <a:buFont typeface="Arial" panose="020B0604020202020204" pitchFamily="34" charset="0"/>
              <a:buChar char="•"/>
            </a:pPr>
            <a:r>
              <a:rPr lang="en-US" dirty="0" smtClean="0">
                <a:cs typeface="Arial" pitchFamily="34" charset="0"/>
              </a:rPr>
              <a:t>Syntax for </a:t>
            </a:r>
            <a:r>
              <a:rPr lang="en-US" dirty="0" err="1" smtClean="0">
                <a:cs typeface="Arial" pitchFamily="34" charset="0"/>
              </a:rPr>
              <a:t>Droping</a:t>
            </a:r>
            <a:r>
              <a:rPr lang="en-US" dirty="0" smtClean="0">
                <a:cs typeface="Arial" pitchFamily="34" charset="0"/>
              </a:rPr>
              <a:t> Index </a:t>
            </a:r>
            <a:endParaRPr lang="en-US" dirty="0">
              <a:cs typeface="Arial" pitchFamily="34" charset="0"/>
            </a:endParaRPr>
          </a:p>
          <a:p>
            <a:r>
              <a:rPr lang="en-US" dirty="0" smtClean="0">
                <a:solidFill>
                  <a:srgbClr val="0070C0"/>
                </a:solidFill>
                <a:cs typeface="Arial" pitchFamily="34" charset="0"/>
              </a:rPr>
              <a:t>DROP </a:t>
            </a:r>
            <a:r>
              <a:rPr lang="en-US" dirty="0">
                <a:solidFill>
                  <a:srgbClr val="0070C0"/>
                </a:solidFill>
                <a:cs typeface="Arial" pitchFamily="34" charset="0"/>
              </a:rPr>
              <a:t>INDEX &lt;</a:t>
            </a:r>
            <a:r>
              <a:rPr lang="en-US" dirty="0" err="1">
                <a:solidFill>
                  <a:srgbClr val="0070C0"/>
                </a:solidFill>
                <a:cs typeface="Arial" pitchFamily="34" charset="0"/>
              </a:rPr>
              <a:t>index_name</a:t>
            </a:r>
            <a:r>
              <a:rPr lang="en-US" dirty="0">
                <a:solidFill>
                  <a:srgbClr val="0070C0"/>
                </a:solidFill>
                <a:cs typeface="Arial" pitchFamily="34" charset="0"/>
              </a:rPr>
              <a:t>&gt; ON &lt;</a:t>
            </a:r>
            <a:r>
              <a:rPr lang="en-US" dirty="0" err="1">
                <a:solidFill>
                  <a:srgbClr val="0070C0"/>
                </a:solidFill>
                <a:cs typeface="Arial" pitchFamily="34" charset="0"/>
              </a:rPr>
              <a:t>table_name</a:t>
            </a:r>
            <a:r>
              <a:rPr lang="en-US" dirty="0" smtClean="0">
                <a:solidFill>
                  <a:srgbClr val="0070C0"/>
                </a:solidFill>
                <a:cs typeface="Arial" pitchFamily="34" charset="0"/>
              </a:rPr>
              <a:t>&gt;</a:t>
            </a:r>
          </a:p>
          <a:p>
            <a:endParaRPr lang="en-US" dirty="0" smtClean="0">
              <a:cs typeface="Arial" pitchFamily="34" charset="0"/>
            </a:endParaRPr>
          </a:p>
          <a:p>
            <a:pPr marL="285750" indent="-285750">
              <a:buFont typeface="Arial" panose="020B0604020202020204" pitchFamily="34" charset="0"/>
              <a:buChar char="•"/>
            </a:pPr>
            <a:r>
              <a:rPr lang="en-US" dirty="0" smtClean="0">
                <a:cs typeface="Arial" pitchFamily="34" charset="0"/>
              </a:rPr>
              <a:t>Example</a:t>
            </a:r>
            <a:endParaRPr lang="en-US" dirty="0">
              <a:cs typeface="Arial" pitchFamily="34" charset="0"/>
            </a:endParaRPr>
          </a:p>
          <a:p>
            <a:r>
              <a:rPr lang="en-US" dirty="0">
                <a:solidFill>
                  <a:srgbClr val="0070C0"/>
                </a:solidFill>
                <a:cs typeface="Arial" pitchFamily="34" charset="0"/>
              </a:rPr>
              <a:t>hive&gt; DROP INDEX </a:t>
            </a:r>
            <a:r>
              <a:rPr lang="en-US" dirty="0" err="1">
                <a:solidFill>
                  <a:srgbClr val="0070C0"/>
                </a:solidFill>
                <a:cs typeface="Arial" pitchFamily="34" charset="0"/>
              </a:rPr>
              <a:t>index_salary</a:t>
            </a:r>
            <a:r>
              <a:rPr lang="en-US" dirty="0">
                <a:solidFill>
                  <a:srgbClr val="0070C0"/>
                </a:solidFill>
                <a:cs typeface="Arial" pitchFamily="34" charset="0"/>
              </a:rPr>
              <a:t> ON employee;</a:t>
            </a: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a:latin typeface="Arial" pitchFamily="34" charset="0"/>
              <a:cs typeface="Arial" pitchFamily="34" charset="0"/>
            </a:endParaRPr>
          </a:p>
        </p:txBody>
      </p:sp>
      <p:sp>
        <p:nvSpPr>
          <p:cNvPr id="3" name="Title 2"/>
          <p:cNvSpPr>
            <a:spLocks noGrp="1"/>
          </p:cNvSpPr>
          <p:nvPr>
            <p:ph type="title"/>
          </p:nvPr>
        </p:nvSpPr>
        <p:spPr/>
        <p:txBody>
          <a:bodyPr/>
          <a:lstStyle/>
          <a:p>
            <a:endParaRPr lang="en-US"/>
          </a:p>
        </p:txBody>
      </p:sp>
      <p:sp>
        <p:nvSpPr>
          <p:cNvPr id="5" name="Slide Number Placeholder 4"/>
          <p:cNvSpPr>
            <a:spLocks noGrp="1"/>
          </p:cNvSpPr>
          <p:nvPr>
            <p:ph type="sldNum" sz="quarter" idx="12"/>
          </p:nvPr>
        </p:nvSpPr>
        <p:spPr/>
        <p:txBody>
          <a:bodyPr/>
          <a:lstStyle/>
          <a:p>
            <a:fld id="{A04AFBC5-2B20-4E0B-9DFE-D04369A198DB}" type="slidenum">
              <a:rPr lang="en-GB" smtClean="0"/>
              <a:pPr/>
              <a:t>74</a:t>
            </a:fld>
            <a:endParaRPr lang="en-GB" dirty="0"/>
          </a:p>
        </p:txBody>
      </p:sp>
    </p:spTree>
    <p:extLst>
      <p:ext uri="{BB962C8B-B14F-4D97-AF65-F5344CB8AC3E}">
        <p14:creationId xmlns:p14="http://schemas.microsoft.com/office/powerpoint/2010/main" val="765107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685800" y="3265990"/>
            <a:ext cx="2210542" cy="525785"/>
          </a:xfrm>
          <a:prstGeom prst="rect">
            <a:avLst/>
          </a:prstGeom>
          <a:noFill/>
        </p:spPr>
        <p:txBody>
          <a:bodyPr vert="horz" wrap="none" lIns="0" tIns="0" rIns="0" bIns="0" rtlCol="0">
            <a:spAutoFit/>
          </a:bodyPr>
          <a:lstStyle/>
          <a:p>
            <a:pPr>
              <a:lnSpc>
                <a:spcPts val="4080"/>
              </a:lnSpc>
            </a:pPr>
            <a:r>
              <a:rPr lang="en-CA" sz="3570" dirty="0" smtClean="0">
                <a:solidFill>
                  <a:srgbClr val="0071AE"/>
                </a:solidFill>
                <a:latin typeface="Arial" pitchFamily="34" charset="0"/>
                <a:cs typeface="Arial" pitchFamily="34" charset="0"/>
              </a:rPr>
              <a:t>Hive UDFs</a:t>
            </a:r>
            <a:endParaRPr lang="en-CA" sz="3560" dirty="0">
              <a:solidFill>
                <a:srgbClr val="000000"/>
              </a:solidFill>
              <a:latin typeface="Arial" pitchFamily="34" charset="0"/>
              <a:cs typeface="Arial" pitchFamily="34" charset="0"/>
            </a:endParaRPr>
          </a:p>
        </p:txBody>
      </p:sp>
      <p:sp>
        <p:nvSpPr>
          <p:cNvPr id="5" name="Slide Number Placeholder 4"/>
          <p:cNvSpPr>
            <a:spLocks noGrp="1"/>
          </p:cNvSpPr>
          <p:nvPr>
            <p:ph type="sldNum" sz="quarter" idx="10"/>
          </p:nvPr>
        </p:nvSpPr>
        <p:spPr/>
        <p:txBody>
          <a:bodyPr/>
          <a:lstStyle/>
          <a:p>
            <a:fld id="{A04AFBC5-2B20-4E0B-9DFE-D04369A198DB}" type="slidenum">
              <a:rPr lang="en-GB" smtClean="0"/>
              <a:pPr/>
              <a:t>75</a:t>
            </a:fld>
            <a:endParaRPr lang="en-GB" dirty="0"/>
          </a:p>
        </p:txBody>
      </p:sp>
    </p:spTree>
    <p:extLst>
      <p:ext uri="{BB962C8B-B14F-4D97-AF65-F5344CB8AC3E}">
        <p14:creationId xmlns:p14="http://schemas.microsoft.com/office/powerpoint/2010/main" val="36067458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453952"/>
            <a:ext cx="8534400" cy="5078313"/>
          </a:xfrm>
          <a:prstGeom prst="rect">
            <a:avLst/>
          </a:prstGeom>
        </p:spPr>
        <p:txBody>
          <a:bodyPr wrap="square">
            <a:spAutoFit/>
          </a:bodyPr>
          <a:lstStyle/>
          <a:p>
            <a:pPr marL="285750" indent="-285750">
              <a:buFont typeface="Arial" panose="020B0604020202020204" pitchFamily="34" charset="0"/>
              <a:buChar char="•"/>
            </a:pPr>
            <a:r>
              <a:rPr lang="en-US" sz="1600" dirty="0" smtClean="0">
                <a:latin typeface="Arial" pitchFamily="34" charset="0"/>
                <a:cs typeface="Arial" pitchFamily="34" charset="0"/>
              </a:rPr>
              <a:t> </a:t>
            </a:r>
            <a:r>
              <a:rPr lang="en-US" dirty="0" smtClean="0">
                <a:cs typeface="Arial" pitchFamily="34" charset="0"/>
              </a:rPr>
              <a:t>Sometimes the query you want to write can’t be expressed easily using the</a:t>
            </a:r>
          </a:p>
          <a:p>
            <a:r>
              <a:rPr lang="en-US" dirty="0" smtClean="0">
                <a:cs typeface="Arial" pitchFamily="34" charset="0"/>
              </a:rPr>
              <a:t>       built-in functions that Hive provides. </a:t>
            </a:r>
          </a:p>
          <a:p>
            <a:pPr marL="285750" indent="-285750">
              <a:buFont typeface="Arial" panose="020B0604020202020204" pitchFamily="34" charset="0"/>
              <a:buChar char="•"/>
            </a:pPr>
            <a:endParaRPr lang="en-US" dirty="0" smtClean="0">
              <a:cs typeface="Arial" pitchFamily="34" charset="0"/>
            </a:endParaRPr>
          </a:p>
          <a:p>
            <a:pPr marL="285750" indent="-285750">
              <a:buFont typeface="Arial" panose="020B0604020202020204" pitchFamily="34" charset="0"/>
              <a:buChar char="•"/>
            </a:pPr>
            <a:r>
              <a:rPr lang="en-US" dirty="0" smtClean="0">
                <a:cs typeface="Arial" pitchFamily="34" charset="0"/>
              </a:rPr>
              <a:t>By writing a </a:t>
            </a:r>
            <a:r>
              <a:rPr lang="en-US" i="1" dirty="0" smtClean="0">
                <a:cs typeface="Arial" pitchFamily="34" charset="0"/>
              </a:rPr>
              <a:t>user-defined function (UDF), Hive </a:t>
            </a:r>
            <a:r>
              <a:rPr lang="en-US" dirty="0" smtClean="0">
                <a:cs typeface="Arial" pitchFamily="34" charset="0"/>
              </a:rPr>
              <a:t>makes it easy to plug in your own processing code and invoke it from a Hive query.</a:t>
            </a:r>
          </a:p>
          <a:p>
            <a:pPr marL="285750" indent="-285750">
              <a:buFont typeface="Arial" panose="020B0604020202020204" pitchFamily="34" charset="0"/>
              <a:buChar char="•"/>
            </a:pPr>
            <a:endParaRPr lang="en-US" dirty="0" smtClean="0">
              <a:cs typeface="Arial" pitchFamily="34" charset="0"/>
            </a:endParaRPr>
          </a:p>
          <a:p>
            <a:pPr marL="285750" indent="-285750">
              <a:buFont typeface="Arial" panose="020B0604020202020204" pitchFamily="34" charset="0"/>
              <a:buChar char="•"/>
            </a:pPr>
            <a:r>
              <a:rPr lang="en-US" dirty="0" smtClean="0">
                <a:cs typeface="Arial" pitchFamily="34" charset="0"/>
              </a:rPr>
              <a:t>There are three types of UDFs in Hive and they differ in the numbers of rows that they accept as input and produce as output:</a:t>
            </a:r>
          </a:p>
          <a:p>
            <a:pPr marL="285750" indent="-285750">
              <a:buFont typeface="Arial" panose="020B0604020202020204" pitchFamily="34" charset="0"/>
              <a:buChar char="•"/>
            </a:pPr>
            <a:endParaRPr lang="en-US" dirty="0" smtClean="0">
              <a:cs typeface="Arial" pitchFamily="34" charset="0"/>
            </a:endParaRPr>
          </a:p>
          <a:p>
            <a:pPr marL="342900" indent="-342900">
              <a:buFont typeface="Arial" panose="020B0604020202020204" pitchFamily="34" charset="0"/>
              <a:buChar char="•"/>
            </a:pPr>
            <a:r>
              <a:rPr lang="en-US" dirty="0" smtClean="0">
                <a:solidFill>
                  <a:schemeClr val="accent5">
                    <a:lumMod val="50000"/>
                  </a:schemeClr>
                </a:solidFill>
                <a:cs typeface="Arial" pitchFamily="34" charset="0"/>
              </a:rPr>
              <a:t>UDF</a:t>
            </a:r>
            <a:r>
              <a:rPr lang="en-US" i="1" dirty="0" smtClean="0">
                <a:cs typeface="Arial" pitchFamily="34" charset="0"/>
              </a:rPr>
              <a:t>(user-defined function) </a:t>
            </a:r>
            <a:r>
              <a:rPr lang="en-US" dirty="0" smtClean="0">
                <a:cs typeface="Arial" pitchFamily="34" charset="0"/>
              </a:rPr>
              <a:t>operates on a single row and produces a single row as its output. Most functions, such as mathematical functions and string functions, are of this type.</a:t>
            </a:r>
          </a:p>
          <a:p>
            <a:pPr marL="342900" indent="-342900">
              <a:buFont typeface="Arial" panose="020B0604020202020204" pitchFamily="34" charset="0"/>
              <a:buChar char="•"/>
            </a:pPr>
            <a:endParaRPr lang="en-US" dirty="0" smtClean="0">
              <a:cs typeface="Arial" pitchFamily="34" charset="0"/>
            </a:endParaRPr>
          </a:p>
          <a:p>
            <a:pPr marL="342900" indent="-342900">
              <a:buFont typeface="Arial" panose="020B0604020202020204" pitchFamily="34" charset="0"/>
              <a:buChar char="•"/>
            </a:pPr>
            <a:r>
              <a:rPr lang="en-US" dirty="0" smtClean="0">
                <a:solidFill>
                  <a:schemeClr val="accent5">
                    <a:lumMod val="50000"/>
                  </a:schemeClr>
                </a:solidFill>
                <a:cs typeface="Arial" pitchFamily="34" charset="0"/>
              </a:rPr>
              <a:t>UDAF</a:t>
            </a:r>
            <a:r>
              <a:rPr lang="en-US" dirty="0" smtClean="0">
                <a:cs typeface="Arial" pitchFamily="34" charset="0"/>
              </a:rPr>
              <a:t> </a:t>
            </a:r>
            <a:r>
              <a:rPr lang="en-US" i="1" dirty="0" smtClean="0">
                <a:cs typeface="Arial" pitchFamily="34" charset="0"/>
              </a:rPr>
              <a:t>(user-defined aggregate functions)</a:t>
            </a:r>
            <a:r>
              <a:rPr lang="en-US" dirty="0" smtClean="0">
                <a:cs typeface="Arial" pitchFamily="34" charset="0"/>
              </a:rPr>
              <a:t> works on multiple input rows and creates a single output row. Aggregate functions include such functions as COUNT and MAX.</a:t>
            </a:r>
          </a:p>
          <a:p>
            <a:pPr marL="342900" indent="-342900">
              <a:buFont typeface="Arial" panose="020B0604020202020204" pitchFamily="34" charset="0"/>
              <a:buChar char="•"/>
            </a:pPr>
            <a:endParaRPr lang="en-US" dirty="0" smtClean="0">
              <a:cs typeface="Arial" pitchFamily="34" charset="0"/>
            </a:endParaRPr>
          </a:p>
          <a:p>
            <a:pPr marL="342900" indent="-342900">
              <a:buFont typeface="Arial" panose="020B0604020202020204" pitchFamily="34" charset="0"/>
              <a:buChar char="•"/>
            </a:pPr>
            <a:r>
              <a:rPr lang="en-US" dirty="0" smtClean="0">
                <a:solidFill>
                  <a:schemeClr val="accent5">
                    <a:lumMod val="50000"/>
                  </a:schemeClr>
                </a:solidFill>
                <a:cs typeface="Arial" pitchFamily="34" charset="0"/>
              </a:rPr>
              <a:t>UDTF</a:t>
            </a:r>
            <a:r>
              <a:rPr lang="en-US" dirty="0" smtClean="0">
                <a:cs typeface="Arial" pitchFamily="34" charset="0"/>
              </a:rPr>
              <a:t> </a:t>
            </a:r>
            <a:r>
              <a:rPr lang="en-US" i="1" dirty="0" smtClean="0">
                <a:cs typeface="Arial" pitchFamily="34" charset="0"/>
              </a:rPr>
              <a:t>(user-defined table-generating functions)</a:t>
            </a:r>
            <a:r>
              <a:rPr lang="en-US" dirty="0" smtClean="0">
                <a:cs typeface="Arial" pitchFamily="34" charset="0"/>
              </a:rPr>
              <a:t> operates on a single row and produces multiple rows a table as output.</a:t>
            </a:r>
            <a:endParaRPr lang="en-US" dirty="0">
              <a:cs typeface="Arial" pitchFamily="34" charset="0"/>
            </a:endParaRPr>
          </a:p>
        </p:txBody>
      </p:sp>
      <p:sp>
        <p:nvSpPr>
          <p:cNvPr id="4" name="Title 3"/>
          <p:cNvSpPr>
            <a:spLocks noGrp="1"/>
          </p:cNvSpPr>
          <p:nvPr>
            <p:ph type="title"/>
          </p:nvPr>
        </p:nvSpPr>
        <p:spPr/>
        <p:txBody>
          <a:bodyPr/>
          <a:lstStyle/>
          <a:p>
            <a:r>
              <a:rPr lang="en-US" dirty="0" smtClean="0"/>
              <a:t>What is UDF?</a:t>
            </a:r>
            <a:endParaRPr lang="en-US" dirty="0"/>
          </a:p>
        </p:txBody>
      </p:sp>
      <p:sp>
        <p:nvSpPr>
          <p:cNvPr id="6" name="Slide Number Placeholder 5"/>
          <p:cNvSpPr>
            <a:spLocks noGrp="1"/>
          </p:cNvSpPr>
          <p:nvPr>
            <p:ph type="sldNum" sz="quarter" idx="12"/>
          </p:nvPr>
        </p:nvSpPr>
        <p:spPr/>
        <p:txBody>
          <a:bodyPr/>
          <a:lstStyle/>
          <a:p>
            <a:fld id="{A04AFBC5-2B20-4E0B-9DFE-D04369A198DB}" type="slidenum">
              <a:rPr lang="en-GB" smtClean="0"/>
              <a:pPr/>
              <a:t>76</a:t>
            </a:fld>
            <a:endParaRPr lang="en-GB" dirty="0"/>
          </a:p>
        </p:txBody>
      </p:sp>
    </p:spTree>
    <p:extLst>
      <p:ext uri="{BB962C8B-B14F-4D97-AF65-F5344CB8AC3E}">
        <p14:creationId xmlns:p14="http://schemas.microsoft.com/office/powerpoint/2010/main" val="23077019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Why partitioning is needed?</a:t>
            </a:r>
            <a:endParaRPr lang="en-US" sz="1800" dirty="0"/>
          </a:p>
          <a:p>
            <a:r>
              <a:rPr lang="en-US" sz="1800" dirty="0" smtClean="0"/>
              <a:t>How can you add data to a partition?</a:t>
            </a:r>
            <a:endParaRPr lang="en-US" sz="1800" dirty="0"/>
          </a:p>
          <a:p>
            <a:r>
              <a:rPr lang="en-US" sz="1800" dirty="0" smtClean="0"/>
              <a:t>How to drop a partition?</a:t>
            </a:r>
            <a:endParaRPr lang="en-US" sz="1800" dirty="0"/>
          </a:p>
          <a:p>
            <a:r>
              <a:rPr lang="en-US" sz="1800" dirty="0" smtClean="0"/>
              <a:t>What is bucketing?</a:t>
            </a:r>
            <a:endParaRPr lang="en-US" sz="1800" dirty="0"/>
          </a:p>
          <a:p>
            <a:r>
              <a:rPr lang="en-US" sz="1800" dirty="0" smtClean="0"/>
              <a:t>What is the command to create index?</a:t>
            </a:r>
          </a:p>
          <a:p>
            <a:r>
              <a:rPr lang="en-US" sz="1800" dirty="0" smtClean="0"/>
              <a:t>Describe UDF, UDAF and UDTF.</a:t>
            </a:r>
            <a:endParaRPr lang="en-US" sz="1800" dirty="0"/>
          </a:p>
          <a:p>
            <a:pPr marL="0" indent="0">
              <a:buNone/>
            </a:pPr>
            <a:endParaRPr lang="en-US" sz="1800" dirty="0"/>
          </a:p>
          <a:p>
            <a:endParaRPr lang="en-US" dirty="0" smtClean="0"/>
          </a:p>
          <a:p>
            <a:endParaRPr lang="en-US" dirty="0" smtClean="0"/>
          </a:p>
          <a:p>
            <a:endParaRPr lang="en-US" dirty="0" smtClean="0"/>
          </a:p>
          <a:p>
            <a:endParaRPr lang="en-US" dirty="0" smtClean="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77</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78</a:t>
            </a:fld>
            <a:endParaRPr lang="en-US" dirty="0"/>
          </a:p>
        </p:txBody>
      </p:sp>
      <p:sp>
        <p:nvSpPr>
          <p:cNvPr id="5" name="Rectangle 4"/>
          <p:cNvSpPr/>
          <p:nvPr/>
        </p:nvSpPr>
        <p:spPr>
          <a:xfrm>
            <a:off x="381000" y="1752600"/>
            <a:ext cx="8382000" cy="7848302"/>
          </a:xfrm>
          <a:prstGeom prst="rect">
            <a:avLst/>
          </a:prstGeom>
        </p:spPr>
        <p:txBody>
          <a:bodyPr wrap="square">
            <a:spAutoFit/>
          </a:bodyPr>
          <a:lstStyle/>
          <a:p>
            <a:pPr marL="285750" lvl="0" indent="-285750">
              <a:lnSpc>
                <a:spcPct val="90000"/>
              </a:lnSpc>
              <a:buFont typeface="Arial" pitchFamily="34" charset="0"/>
              <a:buChar char="•"/>
              <a:tabLst>
                <a:tab pos="1022350" algn="l"/>
              </a:tabLst>
              <a:defRPr/>
            </a:pPr>
            <a:r>
              <a:rPr lang="en-US" b="1" dirty="0"/>
              <a:t>Apache Hive</a:t>
            </a:r>
            <a:r>
              <a:rPr lang="en-US" dirty="0"/>
              <a:t> is a </a:t>
            </a:r>
            <a:r>
              <a:rPr lang="en-US" dirty="0" smtClean="0"/>
              <a:t>data warehouse</a:t>
            </a:r>
            <a:r>
              <a:rPr lang="en-US" dirty="0"/>
              <a:t> infrastructure built on top of </a:t>
            </a:r>
            <a:r>
              <a:rPr lang="en-US" dirty="0" smtClean="0"/>
              <a:t>Hadoop</a:t>
            </a:r>
            <a:r>
              <a:rPr lang="en-US" dirty="0"/>
              <a:t> for providing data summarization, query, and analysis</a:t>
            </a:r>
            <a:r>
              <a:rPr lang="en-US" dirty="0" smtClean="0"/>
              <a:t>.</a:t>
            </a:r>
          </a:p>
          <a:p>
            <a:pPr marL="285750" lvl="0" indent="-285750">
              <a:lnSpc>
                <a:spcPct val="90000"/>
              </a:lnSpc>
              <a:buFont typeface="Arial" pitchFamily="34" charset="0"/>
              <a:buChar char="•"/>
              <a:tabLst>
                <a:tab pos="1022350" algn="l"/>
              </a:tabLst>
              <a:defRPr/>
            </a:pPr>
            <a:r>
              <a:rPr lang="en-US" dirty="0"/>
              <a:t>Apache Hive supports analysis of large datasets stored in Hadoop's HDFS and compatible file systems </a:t>
            </a:r>
            <a:r>
              <a:rPr lang="en-US" dirty="0" smtClean="0"/>
              <a:t>.</a:t>
            </a:r>
          </a:p>
          <a:p>
            <a:pPr marL="285750" indent="-285750">
              <a:buFont typeface="Arial" panose="020B0604020202020204" pitchFamily="34" charset="0"/>
              <a:buChar char="•"/>
            </a:pPr>
            <a:r>
              <a:rPr lang="en-US" dirty="0"/>
              <a:t>All the data types in Hive are classified into four types, given as follows:</a:t>
            </a:r>
          </a:p>
          <a:p>
            <a:r>
              <a:rPr lang="en-US" dirty="0" smtClean="0"/>
              <a:t>       -Column </a:t>
            </a:r>
            <a:r>
              <a:rPr lang="en-US" dirty="0"/>
              <a:t>Types</a:t>
            </a:r>
          </a:p>
          <a:p>
            <a:r>
              <a:rPr lang="en-US" dirty="0" smtClean="0"/>
              <a:t>      - Literals</a:t>
            </a:r>
            <a:endParaRPr lang="en-US" dirty="0"/>
          </a:p>
          <a:p>
            <a:r>
              <a:rPr lang="en-US" dirty="0" smtClean="0"/>
              <a:t>      - Null </a:t>
            </a:r>
            <a:r>
              <a:rPr lang="en-US" dirty="0"/>
              <a:t>Values</a:t>
            </a:r>
          </a:p>
          <a:p>
            <a:r>
              <a:rPr lang="en-US" dirty="0" smtClean="0"/>
              <a:t>       -Complex Types</a:t>
            </a:r>
            <a:endParaRPr lang="en-US" dirty="0"/>
          </a:p>
          <a:p>
            <a:pPr marL="285750" indent="-285750">
              <a:buFont typeface="Arial" panose="020B0604020202020204" pitchFamily="34" charset="0"/>
              <a:buChar char="•"/>
            </a:pPr>
            <a:r>
              <a:rPr lang="en-US" dirty="0" smtClean="0"/>
              <a:t>Hive provides indexing </a:t>
            </a:r>
            <a:r>
              <a:rPr lang="en-US" dirty="0"/>
              <a:t>to provide </a:t>
            </a:r>
            <a:r>
              <a:rPr lang="en-US" dirty="0" smtClean="0"/>
              <a:t>acceleration. </a:t>
            </a:r>
          </a:p>
          <a:p>
            <a:pPr marL="285750" indent="-285750">
              <a:buFont typeface="Arial" panose="020B0604020202020204" pitchFamily="34" charset="0"/>
              <a:buChar char="•"/>
            </a:pPr>
            <a:r>
              <a:rPr lang="en-US" dirty="0" smtClean="0"/>
              <a:t>Hive has built-in </a:t>
            </a:r>
            <a:r>
              <a:rPr lang="en-US" dirty="0"/>
              <a:t>user defined functions (UDFs) to manipulate dates, strings, and other data-mining tools. Hive supports extending the UDF set to handle use-cases not supported by built-in functions.</a:t>
            </a:r>
          </a:p>
          <a:p>
            <a:pPr marL="285750" indent="-285750">
              <a:buFont typeface="Arial" panose="020B0604020202020204" pitchFamily="34" charset="0"/>
              <a:buChar char="•"/>
            </a:pPr>
            <a:r>
              <a:rPr lang="en-US" dirty="0" smtClean="0"/>
              <a:t>Hive supports SQL-like </a:t>
            </a:r>
            <a:r>
              <a:rPr lang="en-US" dirty="0"/>
              <a:t>queries (</a:t>
            </a:r>
            <a:r>
              <a:rPr lang="en-US" dirty="0" err="1"/>
              <a:t>HiveQL</a:t>
            </a:r>
            <a:r>
              <a:rPr lang="en-US" dirty="0" smtClean="0"/>
              <a:t>).</a:t>
            </a:r>
            <a:endParaRPr lang="en-US" dirty="0"/>
          </a:p>
          <a:p>
            <a:pPr marL="285750" lvl="0" indent="-285750">
              <a:lnSpc>
                <a:spcPct val="90000"/>
              </a:lnSpc>
              <a:buClr>
                <a:srgbClr val="6DB33F"/>
              </a:buClr>
              <a:buFont typeface="Arial" pitchFamily="34" charset="0"/>
              <a:buChar char="•"/>
              <a:tabLst>
                <a:tab pos="1022350" algn="l"/>
              </a:tabLst>
              <a:defRPr/>
            </a:pPr>
            <a:endParaRPr lang="en-US" dirty="0" smtClean="0"/>
          </a:p>
          <a:p>
            <a:pPr marL="228600" lvl="0" indent="-228600">
              <a:lnSpc>
                <a:spcPct val="90000"/>
              </a:lnSpc>
              <a:buClr>
                <a:srgbClr val="6DB33F"/>
              </a:buClr>
              <a:buNone/>
              <a:tabLst>
                <a:tab pos="1022350" algn="l"/>
              </a:tabLst>
              <a:defRPr/>
            </a:pPr>
            <a:endParaRPr lang="en-US" dirty="0"/>
          </a:p>
          <a:p>
            <a:pPr marL="228600" lvl="0" indent="-228600">
              <a:lnSpc>
                <a:spcPct val="90000"/>
              </a:lnSpc>
              <a:buClr>
                <a:srgbClr val="6DB33F"/>
              </a:buClr>
              <a:buNone/>
              <a:tabLst>
                <a:tab pos="1022350" algn="l"/>
              </a:tabLst>
              <a:defRPr/>
            </a:pPr>
            <a:endParaRPr lang="en-US" dirty="0" smtClean="0"/>
          </a:p>
          <a:p>
            <a:pPr marL="228600" lvl="0" indent="-228600">
              <a:lnSpc>
                <a:spcPct val="90000"/>
              </a:lnSpc>
              <a:buClr>
                <a:srgbClr val="6DB33F"/>
              </a:buClr>
              <a:buNone/>
              <a:tabLst>
                <a:tab pos="1022350" algn="l"/>
              </a:tabLst>
              <a:defRPr/>
            </a:pPr>
            <a:endParaRPr lang="en-US" dirty="0"/>
          </a:p>
          <a:p>
            <a:pPr marL="228600" lvl="0" indent="-228600">
              <a:lnSpc>
                <a:spcPct val="90000"/>
              </a:lnSpc>
              <a:buClr>
                <a:srgbClr val="6DB33F"/>
              </a:buClr>
              <a:buNone/>
              <a:tabLst>
                <a:tab pos="1022350" algn="l"/>
              </a:tabLst>
              <a:defRPr/>
            </a:pPr>
            <a:endParaRPr lang="en-US" dirty="0" smtClean="0"/>
          </a:p>
          <a:p>
            <a:pPr marL="228600" lvl="0" indent="-228600">
              <a:lnSpc>
                <a:spcPct val="90000"/>
              </a:lnSpc>
              <a:buClr>
                <a:srgbClr val="6DB33F"/>
              </a:buClr>
              <a:buNone/>
              <a:tabLst>
                <a:tab pos="1022350" algn="l"/>
              </a:tabLst>
              <a:defRPr/>
            </a:pPr>
            <a:endParaRPr lang="en-US" dirty="0"/>
          </a:p>
          <a:p>
            <a:pPr marL="228600" lvl="0" indent="-228600">
              <a:lnSpc>
                <a:spcPct val="90000"/>
              </a:lnSpc>
              <a:buClr>
                <a:srgbClr val="6DB33F"/>
              </a:buClr>
              <a:buNone/>
              <a:tabLst>
                <a:tab pos="1022350" algn="l"/>
              </a:tabLst>
              <a:defRPr/>
            </a:pPr>
            <a:endParaRPr lang="en-US" dirty="0" smtClean="0"/>
          </a:p>
          <a:p>
            <a:pPr marL="228600" lvl="0" indent="-228600">
              <a:lnSpc>
                <a:spcPct val="90000"/>
              </a:lnSpc>
              <a:buClr>
                <a:srgbClr val="6DB33F"/>
              </a:buClr>
              <a:buNone/>
              <a:tabLst>
                <a:tab pos="1022350" algn="l"/>
              </a:tabLst>
              <a:defRPr/>
            </a:pPr>
            <a:endParaRPr lang="en-US" dirty="0"/>
          </a:p>
          <a:p>
            <a:pPr marL="228600" lvl="0" indent="-228600">
              <a:lnSpc>
                <a:spcPct val="90000"/>
              </a:lnSpc>
              <a:buClr>
                <a:srgbClr val="6DB33F"/>
              </a:buClr>
              <a:buNone/>
              <a:tabLst>
                <a:tab pos="1022350" algn="l"/>
              </a:tabLst>
              <a:defRPr/>
            </a:pPr>
            <a:endParaRPr lang="en-US" dirty="0" smtClean="0"/>
          </a:p>
          <a:p>
            <a:pPr marL="228600" lvl="0" indent="-228600">
              <a:lnSpc>
                <a:spcPct val="90000"/>
              </a:lnSpc>
              <a:buClr>
                <a:srgbClr val="6DB33F"/>
              </a:buClr>
              <a:buNone/>
              <a:tabLst>
                <a:tab pos="1022350" algn="l"/>
              </a:tabLst>
              <a:defRPr/>
            </a:pPr>
            <a:endParaRPr lang="en-US" dirty="0"/>
          </a:p>
          <a:p>
            <a:pPr marL="228600" lvl="0" indent="-228600">
              <a:lnSpc>
                <a:spcPct val="90000"/>
              </a:lnSpc>
              <a:buClr>
                <a:srgbClr val="6DB33F"/>
              </a:buClr>
              <a:buNone/>
              <a:tabLst>
                <a:tab pos="1022350" algn="l"/>
              </a:tabLst>
              <a:defRPr/>
            </a:pPr>
            <a:endParaRPr lang="en-US" dirty="0" smtClean="0"/>
          </a:p>
          <a:p>
            <a:pPr marL="228600" lvl="0" indent="-228600">
              <a:lnSpc>
                <a:spcPct val="90000"/>
              </a:lnSpc>
              <a:buClr>
                <a:srgbClr val="6DB33F"/>
              </a:buClr>
              <a:buNone/>
              <a:tabLst>
                <a:tab pos="1022350" algn="l"/>
              </a:tabLst>
              <a:defRPr/>
            </a:pPr>
            <a:endParaRPr lang="en-US" dirty="0"/>
          </a:p>
          <a:p>
            <a:pPr marL="228600" lvl="0" indent="-228600">
              <a:lnSpc>
                <a:spcPct val="90000"/>
              </a:lnSpc>
              <a:buClr>
                <a:srgbClr val="6DB33F"/>
              </a:buClr>
              <a:buNone/>
              <a:tabLst>
                <a:tab pos="1022350" algn="l"/>
              </a:tabLst>
              <a:defRPr/>
            </a:pPr>
            <a:endParaRPr lang="en-US" dirty="0" smtClean="0"/>
          </a:p>
          <a:p>
            <a:pPr marL="228600" lvl="0" indent="-228600">
              <a:lnSpc>
                <a:spcPct val="90000"/>
              </a:lnSpc>
              <a:buClr>
                <a:srgbClr val="6DB33F"/>
              </a:buClr>
              <a:buNone/>
              <a:tabLst>
                <a:tab pos="1022350" algn="l"/>
              </a:tabLst>
              <a:defRPr/>
            </a:pPr>
            <a:endParaRPr lang="en-US" dirty="0"/>
          </a:p>
          <a:p>
            <a:pPr marL="228600" lvl="0" indent="-228600">
              <a:lnSpc>
                <a:spcPct val="90000"/>
              </a:lnSpc>
              <a:buClr>
                <a:srgbClr val="6DB33F"/>
              </a:buClr>
              <a:buNone/>
              <a:tabLst>
                <a:tab pos="1022350" algn="l"/>
              </a:tabLst>
              <a:defRPr/>
            </a:pPr>
            <a:endParaRPr lang="en-US" dirty="0" smtClean="0"/>
          </a:p>
          <a:p>
            <a:pPr marL="228600" lvl="0" indent="-228600">
              <a:lnSpc>
                <a:spcPct val="90000"/>
              </a:lnSpc>
              <a:buClr>
                <a:srgbClr val="6DB33F"/>
              </a:buClr>
              <a:buNone/>
              <a:tabLst>
                <a:tab pos="1022350" algn="l"/>
              </a:tabLst>
              <a:defRPr/>
            </a:pP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rgbClr val="682252"/>
                </a:solidFill>
                <a:latin typeface="Myriad Pro" pitchFamily="34" charset="0"/>
                <a:cs typeface="Arial" pitchFamily="34" charset="0"/>
              </a:rPr>
              <a:t>Big Data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Hive Basics Course</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800" cy="4486275"/>
          </a:xfrm>
          <a:noFill/>
          <a:ln w="9525">
            <a:noFill/>
            <a:miter lim="800000"/>
            <a:headEnd/>
            <a:tailEnd/>
          </a:ln>
        </p:spPr>
        <p:txBody>
          <a:bodyPr vert="horz" wrap="square" lIns="91440" tIns="45720" rIns="91440" bIns="45720" numCol="1" anchor="t" anchorCtr="0" compatLnSpc="1">
            <a:prstTxWarp prst="textNoShape">
              <a:avLst/>
            </a:prstTxWarp>
          </a:bodyPr>
          <a:lstStyle/>
          <a:p>
            <a:r>
              <a:rPr lang="en-US" altLang="en-US" sz="1800" dirty="0">
                <a:solidFill>
                  <a:srgbClr val="010000"/>
                </a:solidFill>
                <a:ea typeface="ＭＳ Ｐゴシック" pitchFamily="34" charset="-128"/>
                <a:cs typeface="Arial Bold"/>
              </a:rPr>
              <a:t>Problem : Data, data and more data</a:t>
            </a:r>
          </a:p>
          <a:p>
            <a:pPr lvl="1">
              <a:buFont typeface="Arial" panose="020B0604020202020204" pitchFamily="34" charset="0"/>
              <a:buChar char="•"/>
            </a:pPr>
            <a:r>
              <a:rPr lang="en-US" altLang="en-US" sz="1800" dirty="0">
                <a:solidFill>
                  <a:srgbClr val="010000"/>
                </a:solidFill>
                <a:ea typeface="ＭＳ Ｐゴシック" pitchFamily="34" charset="-128"/>
                <a:cs typeface="Arial Bold"/>
              </a:rPr>
              <a:t>Several TBs of data everyday</a:t>
            </a:r>
          </a:p>
          <a:p>
            <a:pPr lvl="1">
              <a:buFont typeface="Arial" panose="020B0604020202020204" pitchFamily="34" charset="0"/>
              <a:buChar char="•"/>
            </a:pPr>
            <a:endParaRPr lang="en-US" altLang="en-US" sz="1800" dirty="0">
              <a:solidFill>
                <a:srgbClr val="010000"/>
              </a:solidFill>
              <a:ea typeface="ＭＳ Ｐゴシック" pitchFamily="34" charset="-128"/>
              <a:cs typeface="Arial Bold"/>
            </a:endParaRPr>
          </a:p>
          <a:p>
            <a:r>
              <a:rPr lang="en-US" altLang="en-US" sz="1800" dirty="0">
                <a:solidFill>
                  <a:srgbClr val="010000"/>
                </a:solidFill>
                <a:ea typeface="ＭＳ Ｐゴシック" pitchFamily="34" charset="-128"/>
                <a:cs typeface="Arial Bold"/>
              </a:rPr>
              <a:t>The Hadoop Experiment:</a:t>
            </a:r>
          </a:p>
          <a:p>
            <a:pPr lvl="1">
              <a:buFont typeface="Arial" panose="020B0604020202020204" pitchFamily="34" charset="0"/>
              <a:buChar char="•"/>
            </a:pPr>
            <a:r>
              <a:rPr lang="en-US" altLang="en-US" sz="1800" dirty="0">
                <a:solidFill>
                  <a:srgbClr val="010000"/>
                </a:solidFill>
                <a:ea typeface="ＭＳ Ｐゴシック" pitchFamily="34" charset="-128"/>
                <a:cs typeface="Arial Bold"/>
              </a:rPr>
              <a:t>Uses Hadoop File System (HDFS)</a:t>
            </a:r>
          </a:p>
          <a:p>
            <a:pPr lvl="1">
              <a:buFont typeface="Arial" panose="020B0604020202020204" pitchFamily="34" charset="0"/>
              <a:buChar char="•"/>
            </a:pPr>
            <a:r>
              <a:rPr lang="en-US" altLang="en-US" sz="1800" dirty="0">
                <a:solidFill>
                  <a:srgbClr val="010000"/>
                </a:solidFill>
                <a:ea typeface="ＭＳ Ｐゴシック" pitchFamily="34" charset="-128"/>
                <a:cs typeface="Arial Bold"/>
              </a:rPr>
              <a:t>Scalable/Available</a:t>
            </a:r>
          </a:p>
          <a:p>
            <a:pPr lvl="1">
              <a:buFont typeface="Arial" panose="020B0604020202020204" pitchFamily="34" charset="0"/>
              <a:buChar char="•"/>
            </a:pPr>
            <a:endParaRPr lang="en-US" altLang="en-US" sz="1800" dirty="0">
              <a:solidFill>
                <a:srgbClr val="010000"/>
              </a:solidFill>
              <a:ea typeface="ＭＳ Ｐゴシック" pitchFamily="34" charset="-128"/>
              <a:cs typeface="Arial Bold"/>
            </a:endParaRPr>
          </a:p>
          <a:p>
            <a:r>
              <a:rPr lang="en-US" altLang="en-US" sz="1800" dirty="0">
                <a:solidFill>
                  <a:srgbClr val="010000"/>
                </a:solidFill>
                <a:ea typeface="ＭＳ Ｐゴシック" pitchFamily="34" charset="-128"/>
                <a:cs typeface="Arial Bold"/>
              </a:rPr>
              <a:t>Problem</a:t>
            </a:r>
          </a:p>
          <a:p>
            <a:pPr lvl="1">
              <a:buFont typeface="Arial" panose="020B0604020202020204" pitchFamily="34" charset="0"/>
              <a:buChar char="•"/>
            </a:pPr>
            <a:r>
              <a:rPr lang="en-US" altLang="en-US" sz="1800" dirty="0">
                <a:solidFill>
                  <a:srgbClr val="010000"/>
                </a:solidFill>
                <a:ea typeface="ＭＳ Ｐゴシック" pitchFamily="34" charset="-128"/>
                <a:cs typeface="Arial Bold"/>
              </a:rPr>
              <a:t>Lacked Expressiveness</a:t>
            </a:r>
          </a:p>
          <a:p>
            <a:pPr lvl="1">
              <a:buFont typeface="Arial" panose="020B0604020202020204" pitchFamily="34" charset="0"/>
              <a:buChar char="•"/>
            </a:pPr>
            <a:r>
              <a:rPr lang="en-US" altLang="en-US" sz="1800" dirty="0">
                <a:solidFill>
                  <a:srgbClr val="010000"/>
                </a:solidFill>
                <a:ea typeface="ＭＳ Ｐゴシック" pitchFamily="34" charset="-128"/>
                <a:cs typeface="Arial Bold"/>
              </a:rPr>
              <a:t>Map-Reduce hard to program</a:t>
            </a:r>
          </a:p>
          <a:p>
            <a:pPr lvl="1">
              <a:buFont typeface="Arial" panose="020B0604020202020204" pitchFamily="34" charset="0"/>
              <a:buChar char="•"/>
            </a:pPr>
            <a:endParaRPr lang="en-US" altLang="en-US" sz="1800" dirty="0">
              <a:solidFill>
                <a:srgbClr val="010000"/>
              </a:solidFill>
              <a:ea typeface="ＭＳ Ｐゴシック" pitchFamily="34" charset="-128"/>
              <a:cs typeface="Arial Bold"/>
            </a:endParaRPr>
          </a:p>
          <a:p>
            <a:r>
              <a:rPr lang="en-US" altLang="en-US" sz="1800" dirty="0">
                <a:solidFill>
                  <a:srgbClr val="010000"/>
                </a:solidFill>
                <a:ea typeface="ＭＳ Ｐゴシック" pitchFamily="34" charset="-128"/>
                <a:cs typeface="Arial Bold"/>
              </a:rPr>
              <a:t>Solution : </a:t>
            </a:r>
            <a:r>
              <a:rPr lang="en-US" altLang="en-US" sz="1800" b="1" dirty="0">
                <a:solidFill>
                  <a:srgbClr val="FF0000"/>
                </a:solidFill>
                <a:ea typeface="ＭＳ Ｐゴシック" pitchFamily="34" charset="-128"/>
                <a:cs typeface="Arial Bold"/>
              </a:rPr>
              <a:t>HIVE</a:t>
            </a:r>
          </a:p>
        </p:txBody>
      </p:sp>
      <p:sp>
        <p:nvSpPr>
          <p:cNvPr id="3" name="Title 2"/>
          <p:cNvSpPr>
            <a:spLocks noGrp="1"/>
          </p:cNvSpPr>
          <p:nvPr>
            <p:ph type="title"/>
          </p:nvPr>
        </p:nvSpPr>
        <p:spPr/>
        <p:txBody>
          <a:bodyPr/>
          <a:lstStyle/>
          <a:p>
            <a:r>
              <a:rPr lang="en-US" dirty="0" smtClean="0"/>
              <a:t>Why another Data Warehousing System</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648" y="1916832"/>
            <a:ext cx="8077200" cy="2308324"/>
          </a:xfrm>
          <a:prstGeom prst="rect">
            <a:avLst/>
          </a:prstGeom>
        </p:spPr>
        <p:txBody>
          <a:bodyPr wrap="square">
            <a:spAutoFit/>
          </a:bodyPr>
          <a:lstStyle/>
          <a:p>
            <a:pPr marL="342900" indent="-342900">
              <a:buFont typeface="Arial" panose="020B0604020202020204" pitchFamily="34" charset="0"/>
              <a:buChar char="•"/>
            </a:pPr>
            <a:r>
              <a:rPr lang="en-US" dirty="0" smtClean="0">
                <a:solidFill>
                  <a:srgbClr val="010000"/>
                </a:solidFill>
                <a:ea typeface="ＭＳ Ｐゴシック" pitchFamily="34" charset="-128"/>
                <a:cs typeface="Arial Bold"/>
              </a:rPr>
              <a:t>Stores </a:t>
            </a:r>
            <a:r>
              <a:rPr lang="en-US" dirty="0">
                <a:solidFill>
                  <a:srgbClr val="010000"/>
                </a:solidFill>
                <a:ea typeface="ＭＳ Ｐゴシック" pitchFamily="34" charset="-128"/>
                <a:cs typeface="Arial Bold"/>
              </a:rPr>
              <a:t>schema in a database and processed data into HDFS.</a:t>
            </a:r>
          </a:p>
          <a:p>
            <a:pPr marL="342900" indent="-342900">
              <a:buFont typeface="Arial" panose="020B0604020202020204" pitchFamily="34" charset="0"/>
              <a:buChar char="•"/>
            </a:pPr>
            <a:r>
              <a:rPr lang="en-US" dirty="0">
                <a:solidFill>
                  <a:srgbClr val="010000"/>
                </a:solidFill>
                <a:ea typeface="ＭＳ Ｐゴシック" pitchFamily="34" charset="-128"/>
                <a:cs typeface="Arial Bold"/>
              </a:rPr>
              <a:t>D</a:t>
            </a:r>
            <a:r>
              <a:rPr lang="en-US" dirty="0" smtClean="0">
                <a:solidFill>
                  <a:srgbClr val="010000"/>
                </a:solidFill>
                <a:ea typeface="ＭＳ Ｐゴシック" pitchFamily="34" charset="-128"/>
                <a:cs typeface="Arial Bold"/>
              </a:rPr>
              <a:t>esigned </a:t>
            </a:r>
            <a:r>
              <a:rPr lang="en-US" dirty="0">
                <a:solidFill>
                  <a:srgbClr val="010000"/>
                </a:solidFill>
                <a:ea typeface="ＭＳ Ｐゴシック" pitchFamily="34" charset="-128"/>
                <a:cs typeface="Arial Bold"/>
              </a:rPr>
              <a:t>for OLAP.</a:t>
            </a:r>
          </a:p>
          <a:p>
            <a:pPr marL="342900" indent="-342900">
              <a:buFont typeface="Arial" panose="020B0604020202020204" pitchFamily="34" charset="0"/>
              <a:buChar char="•"/>
            </a:pPr>
            <a:r>
              <a:rPr lang="en-US" dirty="0">
                <a:solidFill>
                  <a:srgbClr val="010000"/>
                </a:solidFill>
                <a:ea typeface="ＭＳ Ｐゴシック" pitchFamily="34" charset="-128"/>
                <a:cs typeface="Arial Bold"/>
              </a:rPr>
              <a:t>It provides SQL type language for querying called </a:t>
            </a:r>
            <a:r>
              <a:rPr lang="en-US" dirty="0" err="1">
                <a:solidFill>
                  <a:srgbClr val="010000"/>
                </a:solidFill>
                <a:ea typeface="ＭＳ Ｐゴシック" pitchFamily="34" charset="-128"/>
                <a:cs typeface="Arial Bold"/>
              </a:rPr>
              <a:t>HiveQL</a:t>
            </a:r>
            <a:r>
              <a:rPr lang="en-US" dirty="0">
                <a:solidFill>
                  <a:srgbClr val="010000"/>
                </a:solidFill>
                <a:ea typeface="ＭＳ Ｐゴシック" pitchFamily="34" charset="-128"/>
                <a:cs typeface="Arial Bold"/>
              </a:rPr>
              <a:t> or HQL.</a:t>
            </a:r>
          </a:p>
          <a:p>
            <a:pPr marL="342900" indent="-342900">
              <a:buFont typeface="Arial" panose="020B0604020202020204" pitchFamily="34" charset="0"/>
              <a:buChar char="•"/>
            </a:pPr>
            <a:r>
              <a:rPr lang="en-US" dirty="0">
                <a:solidFill>
                  <a:srgbClr val="010000"/>
                </a:solidFill>
                <a:ea typeface="ＭＳ Ｐゴシック" pitchFamily="34" charset="-128"/>
                <a:cs typeface="Arial Bold"/>
              </a:rPr>
              <a:t>It is familiar, fast, scalable, and extensible</a:t>
            </a:r>
            <a:r>
              <a:rPr lang="en-US" dirty="0" smtClean="0">
                <a:solidFill>
                  <a:srgbClr val="010000"/>
                </a:solidFill>
                <a:ea typeface="ＭＳ Ｐゴシック" pitchFamily="34" charset="-128"/>
                <a:cs typeface="Arial Bold"/>
              </a:rPr>
              <a:t>.</a:t>
            </a:r>
          </a:p>
          <a:p>
            <a:pPr marL="342900" indent="-342900">
              <a:buFont typeface="Arial" panose="020B0604020202020204" pitchFamily="34" charset="0"/>
              <a:buChar char="•"/>
            </a:pPr>
            <a:r>
              <a:rPr lang="en-US" dirty="0" smtClean="0">
                <a:solidFill>
                  <a:srgbClr val="010000"/>
                </a:solidFill>
                <a:ea typeface="ＭＳ Ｐゴシック" pitchFamily="34" charset="-128"/>
                <a:cs typeface="Arial Bold"/>
              </a:rPr>
              <a:t>Indexing </a:t>
            </a:r>
            <a:r>
              <a:rPr lang="en-US" dirty="0">
                <a:solidFill>
                  <a:srgbClr val="010000"/>
                </a:solidFill>
                <a:ea typeface="ＭＳ Ｐゴシック" pitchFamily="34" charset="-128"/>
                <a:cs typeface="Arial Bold"/>
              </a:rPr>
              <a:t>to provide acceleration, index type including compaction and </a:t>
            </a:r>
            <a:r>
              <a:rPr lang="en-US" dirty="0" smtClean="0">
                <a:solidFill>
                  <a:srgbClr val="010000"/>
                </a:solidFill>
                <a:ea typeface="ＭＳ Ｐゴシック" pitchFamily="34" charset="-128"/>
                <a:cs typeface="Arial Bold"/>
              </a:rPr>
              <a:t>Bitmap index as </a:t>
            </a:r>
            <a:r>
              <a:rPr lang="en-US" dirty="0">
                <a:solidFill>
                  <a:srgbClr val="010000"/>
                </a:solidFill>
                <a:ea typeface="ＭＳ Ｐゴシック" pitchFamily="34" charset="-128"/>
                <a:cs typeface="Arial Bold"/>
              </a:rPr>
              <a:t>of 0.10, more index types are planned.</a:t>
            </a:r>
          </a:p>
          <a:p>
            <a:pPr marL="342900" indent="-342900">
              <a:buFont typeface="Arial" panose="020B0604020202020204" pitchFamily="34" charset="0"/>
              <a:buChar char="•"/>
            </a:pPr>
            <a:r>
              <a:rPr lang="en-US" dirty="0">
                <a:solidFill>
                  <a:srgbClr val="010000"/>
                </a:solidFill>
                <a:ea typeface="ＭＳ Ｐゴシック" pitchFamily="34" charset="-128"/>
                <a:cs typeface="Arial Bold"/>
              </a:rPr>
              <a:t>Different storage types such as plain text</a:t>
            </a:r>
            <a:r>
              <a:rPr lang="en-US" dirty="0" smtClean="0">
                <a:solidFill>
                  <a:srgbClr val="010000"/>
                </a:solidFill>
                <a:ea typeface="ＭＳ Ｐゴシック" pitchFamily="34" charset="-128"/>
                <a:cs typeface="Arial Bold"/>
              </a:rPr>
              <a:t>, </a:t>
            </a:r>
            <a:r>
              <a:rPr lang="en-US" dirty="0" err="1" smtClean="0">
                <a:solidFill>
                  <a:srgbClr val="010000"/>
                </a:solidFill>
                <a:ea typeface="ＭＳ Ｐゴシック" pitchFamily="34" charset="-128"/>
                <a:cs typeface="Arial Bold"/>
              </a:rPr>
              <a:t>RCFile</a:t>
            </a:r>
            <a:r>
              <a:rPr lang="en-US" dirty="0" smtClean="0">
                <a:solidFill>
                  <a:srgbClr val="010000"/>
                </a:solidFill>
                <a:ea typeface="ＭＳ Ｐゴシック" pitchFamily="34" charset="-128"/>
                <a:cs typeface="Arial Bold"/>
              </a:rPr>
              <a:t>, </a:t>
            </a:r>
            <a:r>
              <a:rPr lang="en-US" dirty="0" err="1" smtClean="0">
                <a:solidFill>
                  <a:srgbClr val="010000"/>
                </a:solidFill>
                <a:ea typeface="ＭＳ Ｐゴシック" pitchFamily="34" charset="-128"/>
                <a:cs typeface="Arial Bold"/>
              </a:rPr>
              <a:t>HBase</a:t>
            </a:r>
            <a:r>
              <a:rPr lang="en-US" dirty="0" smtClean="0">
                <a:solidFill>
                  <a:srgbClr val="010000"/>
                </a:solidFill>
                <a:ea typeface="ＭＳ Ｐゴシック" pitchFamily="34" charset="-128"/>
                <a:cs typeface="Arial Bold"/>
              </a:rPr>
              <a:t>, </a:t>
            </a:r>
            <a:r>
              <a:rPr lang="en-US" dirty="0">
                <a:solidFill>
                  <a:srgbClr val="010000"/>
                </a:solidFill>
                <a:ea typeface="ＭＳ Ｐゴシック" pitchFamily="34" charset="-128"/>
                <a:cs typeface="Arial Bold"/>
              </a:rPr>
              <a:t>ORC, and others.</a:t>
            </a:r>
          </a:p>
          <a:p>
            <a:pPr marL="342900" indent="-342900">
              <a:buFont typeface="Arial" panose="020B0604020202020204" pitchFamily="34" charset="0"/>
              <a:buChar char="•"/>
            </a:pPr>
            <a:endParaRPr lang="en-US" dirty="0">
              <a:solidFill>
                <a:srgbClr val="010000"/>
              </a:solidFill>
              <a:ea typeface="ＭＳ Ｐゴシック" pitchFamily="34" charset="-128"/>
              <a:cs typeface="Arial Bold"/>
            </a:endParaRPr>
          </a:p>
        </p:txBody>
      </p:sp>
      <p:sp>
        <p:nvSpPr>
          <p:cNvPr id="4" name="Title 3"/>
          <p:cNvSpPr>
            <a:spLocks noGrp="1"/>
          </p:cNvSpPr>
          <p:nvPr>
            <p:ph type="title"/>
          </p:nvPr>
        </p:nvSpPr>
        <p:spPr/>
        <p:txBody>
          <a:bodyPr/>
          <a:lstStyle/>
          <a:p>
            <a:r>
              <a:rPr lang="en-US" dirty="0" smtClean="0"/>
              <a:t>Features of Hive</a:t>
            </a:r>
            <a:endParaRPr lang="en-US" dirty="0"/>
          </a:p>
        </p:txBody>
      </p:sp>
      <p:sp>
        <p:nvSpPr>
          <p:cNvPr id="6" name="Slide Number Placeholder 5"/>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3588526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3CA4BBA70732834387F4513C63EE2D4A" ma:contentTypeVersion="0" ma:contentTypeDescription="Create a new document." ma:contentTypeScope="" ma:versionID="65d9acbcacecfbfa25cc7291d0d022ca">
  <xsd:schema xmlns:xsd="http://www.w3.org/2001/XMLSchema" xmlns:xs="http://www.w3.org/2001/XMLSchema" xmlns:p="http://schemas.microsoft.com/office/2006/metadata/properties" xmlns:ns2="22ac1d2b-d6f7-4687-a5f3-99b1afaab72b" targetNamespace="http://schemas.microsoft.com/office/2006/metadata/properties" ma:root="true" ma:fieldsID="2265d4a5c32dfd9ba42e6c372bb0f29f" ns2:_="">
    <xsd:import namespace="22ac1d2b-d6f7-4687-a5f3-99b1afaab72b"/>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ac1d2b-d6f7-4687-a5f3-99b1afaab72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_dlc_DocId xmlns="22ac1d2b-d6f7-4687-a5f3-99b1afaab72b">UEYCS6Y52P7K-362-8</_dlc_DocId>
    <_dlc_DocIdUrl xmlns="22ac1d2b-d6f7-4687-a5f3-99b1afaab72b">
      <Url>https://ch1hub.cognizant.com/sites/SC37/EIM-BigData/_layouts/DocIdRedir.aspx?ID=UEYCS6Y52P7K-362-8</Url>
      <Description>UEYCS6Y52P7K-362-8</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0D1A3E-0BC9-451F-8DA6-F4D93437922D}">
  <ds:schemaRefs>
    <ds:schemaRef ds:uri="http://schemas.microsoft.com/sharepoint/events"/>
  </ds:schemaRefs>
</ds:datastoreItem>
</file>

<file path=customXml/itemProps2.xml><?xml version="1.0" encoding="utf-8"?>
<ds:datastoreItem xmlns:ds="http://schemas.openxmlformats.org/officeDocument/2006/customXml" ds:itemID="{41B3718E-8F30-4530-A7C7-4C9A532591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ac1d2b-d6f7-4687-a5f3-99b1afaab7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8FCE96-C8A4-4E92-8467-18B7198B1C7C}">
  <ds:schemaRefs>
    <ds:schemaRef ds:uri="http://purl.org/dc/elements/1.1/"/>
    <ds:schemaRef ds:uri="http://purl.org/dc/terms/"/>
    <ds:schemaRef ds:uri="http://schemas.microsoft.com/office/infopath/2007/PartnerControls"/>
    <ds:schemaRef ds:uri="http://www.w3.org/XML/1998/namespace"/>
    <ds:schemaRef ds:uri="http://schemas.microsoft.com/office/2006/documentManagement/types"/>
    <ds:schemaRef ds:uri="http://purl.org/dc/dcmitype/"/>
    <ds:schemaRef ds:uri="http://schemas.microsoft.com/office/2006/metadata/properties"/>
    <ds:schemaRef ds:uri="http://schemas.openxmlformats.org/package/2006/metadata/core-properties"/>
    <ds:schemaRef ds:uri="22ac1d2b-d6f7-4687-a5f3-99b1afaab72b"/>
  </ds:schemaRefs>
</ds:datastoreItem>
</file>

<file path=customXml/itemProps4.xml><?xml version="1.0" encoding="utf-8"?>
<ds:datastoreItem xmlns:ds="http://schemas.openxmlformats.org/officeDocument/2006/customXml" ds:itemID="{8AAEEA49-3EED-4488-A043-7D1DC7843D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3827</TotalTime>
  <Words>1841</Words>
  <Application>Microsoft Office PowerPoint</Application>
  <PresentationFormat>On-screen Show (4:3)</PresentationFormat>
  <Paragraphs>379</Paragraphs>
  <Slides>79</Slides>
  <Notes>3</Notes>
  <HiddenSlides>4</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79</vt:i4>
      </vt:variant>
    </vt:vector>
  </HeadingPairs>
  <TitlesOfParts>
    <vt:vector size="92" baseType="lpstr">
      <vt:lpstr>ＭＳ Ｐゴシック</vt:lpstr>
      <vt:lpstr>Arial</vt:lpstr>
      <vt:lpstr>Arial Bold</vt:lpstr>
      <vt:lpstr>Arial Narrow</vt:lpstr>
      <vt:lpstr>Calibri</vt:lpstr>
      <vt:lpstr>Cambria</vt:lpstr>
      <vt:lpstr>Monotype Corsiva</vt:lpstr>
      <vt:lpstr>Myriad Pro</vt:lpstr>
      <vt:lpstr>Tw Cen MT Condensed</vt:lpstr>
      <vt:lpstr>Verdana</vt:lpstr>
      <vt:lpstr>Wingdings</vt:lpstr>
      <vt:lpstr>Wingdings 2</vt:lpstr>
      <vt:lpstr>Theme_3</vt:lpstr>
      <vt:lpstr>PowerPoint Presentation</vt:lpstr>
      <vt:lpstr>PowerPoint Presentation</vt:lpstr>
      <vt:lpstr>PowerPoint Presentation</vt:lpstr>
      <vt:lpstr>Overview</vt:lpstr>
      <vt:lpstr>Objectives</vt:lpstr>
      <vt:lpstr>PowerPoint Presentation</vt:lpstr>
      <vt:lpstr>What is HIVE?</vt:lpstr>
      <vt:lpstr>Why another Data Warehousing System</vt:lpstr>
      <vt:lpstr>Features of Hive</vt:lpstr>
      <vt:lpstr>Features of Hive</vt:lpstr>
      <vt:lpstr>Architecture of Hive</vt:lpstr>
      <vt:lpstr>Architecture of Hive - Explanation</vt:lpstr>
      <vt:lpstr>Architecture of Hive - Explanation</vt:lpstr>
      <vt:lpstr>Working of Hive</vt:lpstr>
      <vt:lpstr>Hive Interaction with Hadoop</vt:lpstr>
      <vt:lpstr>Hive Interaction with Hadoop</vt:lpstr>
      <vt:lpstr>Test Your Understanding</vt:lpstr>
      <vt:lpstr>PowerPoint Presentation</vt:lpstr>
      <vt:lpstr>Data Types</vt:lpstr>
      <vt:lpstr>Column Types</vt:lpstr>
      <vt:lpstr>Union Types, Literals and Null Value</vt:lpstr>
      <vt:lpstr>Complex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vt:lpstr>
      <vt:lpstr>External Tables</vt:lpstr>
      <vt:lpstr>Managed Tables</vt:lpstr>
      <vt:lpstr>Loading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Views?</vt:lpstr>
      <vt:lpstr>PowerPoint Presentation</vt:lpstr>
      <vt:lpstr>PowerPoint Presentation</vt:lpstr>
      <vt:lpstr>What is Indexing?</vt:lpstr>
      <vt:lpstr>PowerPoint Presentation</vt:lpstr>
      <vt:lpstr>PowerPoint Presentation</vt:lpstr>
      <vt:lpstr>What is UDF?</vt:lpstr>
      <vt:lpstr>Test Your Understanding</vt:lpstr>
      <vt:lpstr>Summary</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V, Sri devi (Cognizant)</cp:lastModifiedBy>
  <cp:revision>262</cp:revision>
  <dcterms:created xsi:type="dcterms:W3CDTF">2011-06-15T11:24:59Z</dcterms:created>
  <dcterms:modified xsi:type="dcterms:W3CDTF">2015-10-06T11:13:21Z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0x0101003CA4BBA70732834387F4513C63EE2D4A</vt:lpwstr>
  </property>
  <property fmtid="{D5CDD505-2E9C-101B-9397-08002B2CF9AE}" pid="3" name="_dlc_DocIdItemGuid">
    <vt:lpwstr>27b87d06-3fe9-4f7a-91f5-5b7cce8ffca5</vt:lpwstr>
  </property>
</Properties>
</file>