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notesMasterIdLst>
    <p:notesMasterId r:id="rId60"/>
  </p:notesMasterIdLst>
  <p:sldIdLst>
    <p:sldId id="323" r:id="rId6"/>
    <p:sldId id="261" r:id="rId7"/>
    <p:sldId id="262" r:id="rId8"/>
    <p:sldId id="374" r:id="rId9"/>
    <p:sldId id="375" r:id="rId10"/>
    <p:sldId id="327" r:id="rId11"/>
    <p:sldId id="328" r:id="rId12"/>
    <p:sldId id="387" r:id="rId13"/>
    <p:sldId id="329" r:id="rId14"/>
    <p:sldId id="391" r:id="rId15"/>
    <p:sldId id="330" r:id="rId16"/>
    <p:sldId id="331" r:id="rId17"/>
    <p:sldId id="385" r:id="rId18"/>
    <p:sldId id="332" r:id="rId19"/>
    <p:sldId id="333" r:id="rId20"/>
    <p:sldId id="334" r:id="rId21"/>
    <p:sldId id="335" r:id="rId22"/>
    <p:sldId id="336" r:id="rId23"/>
    <p:sldId id="337" r:id="rId24"/>
    <p:sldId id="339" r:id="rId25"/>
    <p:sldId id="340" r:id="rId26"/>
    <p:sldId id="341" r:id="rId27"/>
    <p:sldId id="342" r:id="rId28"/>
    <p:sldId id="343" r:id="rId29"/>
    <p:sldId id="344" r:id="rId30"/>
    <p:sldId id="345" r:id="rId31"/>
    <p:sldId id="346" r:id="rId32"/>
    <p:sldId id="347" r:id="rId33"/>
    <p:sldId id="348" r:id="rId34"/>
    <p:sldId id="349" r:id="rId35"/>
    <p:sldId id="350" r:id="rId36"/>
    <p:sldId id="351" r:id="rId37"/>
    <p:sldId id="352" r:id="rId38"/>
    <p:sldId id="324" r:id="rId39"/>
    <p:sldId id="325" r:id="rId40"/>
    <p:sldId id="326" r:id="rId41"/>
    <p:sldId id="354" r:id="rId42"/>
    <p:sldId id="355" r:id="rId43"/>
    <p:sldId id="356" r:id="rId44"/>
    <p:sldId id="357" r:id="rId45"/>
    <p:sldId id="358" r:id="rId46"/>
    <p:sldId id="359" r:id="rId47"/>
    <p:sldId id="360" r:id="rId48"/>
    <p:sldId id="361" r:id="rId49"/>
    <p:sldId id="362" r:id="rId50"/>
    <p:sldId id="365" r:id="rId51"/>
    <p:sldId id="366" r:id="rId52"/>
    <p:sldId id="367" r:id="rId53"/>
    <p:sldId id="368" r:id="rId54"/>
    <p:sldId id="278" r:id="rId55"/>
    <p:sldId id="363" r:id="rId56"/>
    <p:sldId id="364" r:id="rId57"/>
    <p:sldId id="378" r:id="rId58"/>
    <p:sldId id="279" r:id="rId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64JmQtXWlpwrmdenVQb2RA==" hashData="yHDpVSq0vjpOdAKE3kJaGj6OvZDmYG0inmQKHudpVcCdRPHsvyyspNoVqJV59MYvBeW2uc8GUVU/TeyUd6m8WA=="/>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92D56"/>
    <a:srgbClr val="682252"/>
    <a:srgbClr val="933F79"/>
    <a:srgbClr val="A44687"/>
    <a:srgbClr val="008080"/>
    <a:srgbClr val="5E20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03" autoAdjust="0"/>
    <p:restoredTop sz="94491" autoAdjust="0"/>
  </p:normalViewPr>
  <p:slideViewPr>
    <p:cSldViewPr>
      <p:cViewPr varScale="1">
        <p:scale>
          <a:sx n="70" d="100"/>
          <a:sy n="70" d="100"/>
        </p:scale>
        <p:origin x="1368"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61"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tableStyles" Target="tableStyles.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E03A1FB-12CB-49E6-809F-DA2D2089BF59}" type="datetimeFigureOut">
              <a:rPr lang="en-US" smtClean="0"/>
              <a:pPr/>
              <a:t>10/6/2015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A8B6E77-EC63-4CD7-8F8A-914122582C5F}" type="slidenum">
              <a:rPr lang="en-US" smtClean="0"/>
              <a:pPr/>
              <a:t>‹#›</a:t>
            </a:fld>
            <a:endParaRPr lang="en-US" dirty="0"/>
          </a:p>
        </p:txBody>
      </p:sp>
    </p:spTree>
    <p:extLst>
      <p:ext uri="{BB962C8B-B14F-4D97-AF65-F5344CB8AC3E}">
        <p14:creationId xmlns:p14="http://schemas.microsoft.com/office/powerpoint/2010/main" val="16017510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_Slid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6" name="Picture 5" descr="picture.jpg"/>
          <p:cNvPicPr>
            <a:picLocks noChangeAspect="1"/>
          </p:cNvPicPr>
          <p:nvPr userDrawn="1"/>
        </p:nvPicPr>
        <p:blipFill>
          <a:blip r:embed="rId3" cstate="print"/>
          <a:stretch>
            <a:fillRect/>
          </a:stretch>
        </p:blipFill>
        <p:spPr bwMode="auto">
          <a:xfrm>
            <a:off x="5792788" y="1752600"/>
            <a:ext cx="3046412" cy="2703513"/>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reflection blurRad="12700" stA="38000" endPos="28000" dist="5000" dir="5400000" sy="-100000" algn="bl" rotWithShape="0"/>
          </a:effec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Objectives">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342900" indent="-342900">
              <a:spcBef>
                <a:spcPct val="20000"/>
              </a:spcBef>
              <a:buFont typeface="Arial" pitchFamily="34" charset="0"/>
              <a:buChar char="•"/>
              <a:defRPr>
                <a:latin typeface="+mn-lt"/>
              </a:defRPr>
            </a:lvl1pPr>
            <a:lvl2pPr marL="742950" indent="-285750">
              <a:spcBef>
                <a:spcPct val="20000"/>
              </a:spcBef>
              <a:buFont typeface="Arial" charset="0"/>
              <a:buChar char="–"/>
              <a:defRPr>
                <a:latin typeface="+mn-lt"/>
              </a:defRPr>
            </a:lvl2pPr>
            <a:lvl3pPr>
              <a:defRPr>
                <a:latin typeface="+mn-lt"/>
              </a:defRPr>
            </a:lvl3pPr>
            <a:lvl4pPr>
              <a:defRPr>
                <a:latin typeface="+mn-lt"/>
              </a:defRPr>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Title Placeholder 1"/>
          <p:cNvSpPr>
            <a:spLocks noGrp="1"/>
          </p:cNvSpPr>
          <p:nvPr>
            <p:ph type="title"/>
          </p:nvPr>
        </p:nvSpPr>
        <p:spPr>
          <a:xfrm>
            <a:off x="1600200" y="0"/>
            <a:ext cx="7543800" cy="1066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a:defRPr>
                <a:latin typeface="Verdana" pitchFamily="34" charset="0"/>
              </a:defRPr>
            </a:lvl1pPr>
          </a:lstStyle>
          <a:p>
            <a:r>
              <a:rPr lang="en-US" dirty="0" smtClean="0"/>
              <a:t>Click to edit Master title style</a:t>
            </a:r>
            <a:endParaRPr lang="en-GB" dirty="0"/>
          </a:p>
        </p:txBody>
      </p:sp>
      <p:sp>
        <p:nvSpPr>
          <p:cNvPr id="4" name="Slide Number Placeholder 5"/>
          <p:cNvSpPr>
            <a:spLocks noGrp="1"/>
          </p:cNvSpPr>
          <p:nvPr>
            <p:ph type="sldNum" sz="quarter" idx="10"/>
          </p:nvPr>
        </p:nvSpPr>
        <p:spPr>
          <a:xfrm>
            <a:off x="152400" y="6427787"/>
            <a:ext cx="457200" cy="277813"/>
          </a:xfrm>
          <a:prstGeom prst="rect">
            <a:avLst/>
          </a:prstGeom>
          <a:ln/>
        </p:spPr>
        <p:txBody>
          <a:bodyPr/>
          <a:lstStyle>
            <a:lvl1pPr>
              <a:defRPr sz="1400" b="0">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urse_Completion_Page">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Rectangle 1"/>
          <p:cNvSpPr/>
          <p:nvPr/>
        </p:nvSpPr>
        <p:spPr>
          <a:xfrm>
            <a:off x="0" y="1905000"/>
            <a:ext cx="9144000" cy="11430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400" b="1" kern="1200" dirty="0">
              <a:solidFill>
                <a:schemeClr val="bg1"/>
              </a:solidFill>
              <a:latin typeface="+mn-lt"/>
              <a:ea typeface="+mn-ea"/>
              <a:cs typeface="Arial" pitchFamily="34" charset="0"/>
            </a:endParaRPr>
          </a:p>
        </p:txBody>
      </p:sp>
      <p:sp>
        <p:nvSpPr>
          <p:cNvPr id="3" name="Rectangle 2"/>
          <p:cNvSpPr/>
          <p:nvPr/>
        </p:nvSpPr>
        <p:spPr>
          <a:xfrm>
            <a:off x="0" y="3048000"/>
            <a:ext cx="9144000" cy="1219200"/>
          </a:xfrm>
          <a:prstGeom prst="rect">
            <a:avLst/>
          </a:prstGeom>
          <a:solidFill>
            <a:srgbClr val="692D56">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2800" kern="1200" dirty="0">
              <a:solidFill>
                <a:schemeClr val="lt1"/>
              </a:solidFill>
              <a:latin typeface="Myriad Pro" pitchFamily="34" charset="0"/>
              <a:ea typeface="+mn-ea"/>
              <a:cs typeface="+mn-cs"/>
            </a:endParaRPr>
          </a:p>
        </p:txBody>
      </p:sp>
      <p:pic>
        <p:nvPicPr>
          <p:cNvPr id="4" name="Picture 8" descr="present-1_03.jpg"/>
          <p:cNvPicPr>
            <a:picLocks noChangeAspect="1"/>
          </p:cNvPicPr>
          <p:nvPr/>
        </p:nvPicPr>
        <p:blipFill>
          <a:blip r:embed="rId3" cstate="print"/>
          <a:srcRect/>
          <a:stretch>
            <a:fillRect/>
          </a:stretch>
        </p:blipFill>
        <p:spPr bwMode="auto">
          <a:xfrm>
            <a:off x="5791200" y="1712913"/>
            <a:ext cx="3048000" cy="2706687"/>
          </a:xfrm>
          <a:prstGeom prst="rect">
            <a:avLst/>
          </a:prstGeom>
          <a:ln>
            <a:noFill/>
          </a:ln>
          <a:effectLst>
            <a:outerShdw blurRad="292100" dist="139700" dir="2700000" algn="tl" rotWithShape="0">
              <a:srgbClr val="333333">
                <a:alpha val="65000"/>
              </a:srgbClr>
            </a:outerShdw>
          </a:effectLst>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Content Placeholder 2"/>
          <p:cNvSpPr>
            <a:spLocks noGrp="1"/>
          </p:cNvSpPr>
          <p:nvPr>
            <p:ph sz="half" idx="1"/>
          </p:nvPr>
        </p:nvSpPr>
        <p:spPr>
          <a:xfrm>
            <a:off x="457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648200" y="1600200"/>
            <a:ext cx="4038600" cy="4525963"/>
          </a:xfrm>
        </p:spPr>
        <p:txBody>
          <a:bodyPr/>
          <a:lstStyle>
            <a:lvl1pPr>
              <a:defRPr sz="2800">
                <a:latin typeface="+mn-lt"/>
              </a:defRPr>
            </a:lvl1pPr>
            <a:lvl2pPr>
              <a:defRPr sz="2400">
                <a:latin typeface="+mn-lt"/>
              </a:defRPr>
            </a:lvl2pPr>
            <a:lvl3pPr>
              <a:defRPr sz="2000">
                <a:latin typeface="+mn-lt"/>
              </a:defRPr>
            </a:lvl3pPr>
            <a:lvl4pPr>
              <a:defRPr sz="1800">
                <a:latin typeface="+mn-lt"/>
              </a:defRPr>
            </a:lvl4pPr>
            <a:lvl5pPr>
              <a:defRPr sz="1800">
                <a:latin typeface="+mn-lt"/>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7543800" cy="1143000"/>
          </a:xfrm>
        </p:spPr>
        <p:txBody>
          <a:bodyPr/>
          <a:lstStyle>
            <a:lvl1pPr>
              <a:defRPr>
                <a:latin typeface="Verdana" pitchFamily="34" charset="0"/>
              </a:defRPr>
            </a:lvl1pPr>
          </a:lstStyle>
          <a:p>
            <a:r>
              <a:rPr lang="en-US" dirty="0" smtClean="0"/>
              <a:t>Click to edit Master title style</a:t>
            </a:r>
            <a:endParaRPr lang="en-GB" dirty="0"/>
          </a:p>
        </p:txBody>
      </p:sp>
      <p:sp>
        <p:nvSpPr>
          <p:cNvPr id="3" name="Text Placeholder 2"/>
          <p:cNvSpPr>
            <a:spLocks noGrp="1"/>
          </p:cNvSpPr>
          <p:nvPr>
            <p:ph type="body" idx="1"/>
          </p:nvPr>
        </p:nvSpPr>
        <p:spPr>
          <a:xfrm>
            <a:off x="457200" y="1657350"/>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2971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5" name="Text Placeholder 4"/>
          <p:cNvSpPr>
            <a:spLocks noGrp="1"/>
          </p:cNvSpPr>
          <p:nvPr>
            <p:ph type="body" sz="quarter" idx="3"/>
          </p:nvPr>
        </p:nvSpPr>
        <p:spPr>
          <a:xfrm>
            <a:off x="4645025" y="1657350"/>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25" y="22971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Slide Number Placeholder 5"/>
          <p:cNvSpPr>
            <a:spLocks noGrp="1"/>
          </p:cNvSpPr>
          <p:nvPr>
            <p:ph type="sldNum" sz="quarter" idx="10"/>
          </p:nvPr>
        </p:nvSpPr>
        <p:spPr>
          <a:xfrm>
            <a:off x="0" y="6400800"/>
            <a:ext cx="457200" cy="277813"/>
          </a:xfrm>
          <a:prstGeom prst="rect">
            <a:avLst/>
          </a:prstGeom>
          <a:ln/>
        </p:spPr>
        <p:txBody>
          <a:bodyPr/>
          <a:lstStyle>
            <a:lvl1pPr>
              <a:defRPr>
                <a:solidFill>
                  <a:srgbClr val="A44687"/>
                </a:solidFill>
              </a:defRPr>
            </a:lvl1pPr>
          </a:lstStyle>
          <a:p>
            <a:fld id="{47ED8886-DB3B-44F4-9A80-E6A224679F20}"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About_the_Author">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
        <p:nvSpPr>
          <p:cNvPr id="7" name="Rectangle 6"/>
          <p:cNvSpPr/>
          <p:nvPr userDrawn="1"/>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b="0" dirty="0" smtClean="0">
                <a:latin typeface="Verdana" pitchFamily="34" charset="0"/>
              </a:rPr>
              <a:t>About the Author</a:t>
            </a:r>
            <a:endParaRPr lang="en-US" sz="3600" b="0" dirty="0">
              <a:latin typeface="Verdana" pitchFamily="34" charset="0"/>
            </a:endParaRPr>
          </a:p>
        </p:txBody>
      </p:sp>
      <p:graphicFrame>
        <p:nvGraphicFramePr>
          <p:cNvPr id="8" name="Group 81"/>
          <p:cNvGraphicFramePr>
            <a:graphicFrameLocks noGrp="1"/>
          </p:cNvGraphicFramePr>
          <p:nvPr userDrawn="1"/>
        </p:nvGraphicFramePr>
        <p:xfrm>
          <a:off x="533400" y="2286000"/>
          <a:ext cx="8153400" cy="1828800"/>
        </p:xfrm>
        <a:graphic>
          <a:graphicData uri="http://schemas.openxmlformats.org/drawingml/2006/table">
            <a:tbl>
              <a:tblPr/>
              <a:tblGrid>
                <a:gridCol w="1676400"/>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Created By:</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Credential Information:</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n-lt"/>
                        </a:rPr>
                        <a:t> </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1" i="0" u="none" strike="noStrike" cap="none" normalizeH="0" baseline="0" dirty="0" smtClean="0">
                          <a:ln>
                            <a:noFill/>
                          </a:ln>
                          <a:solidFill>
                            <a:schemeClr val="bg1"/>
                          </a:solidFill>
                          <a:effectLst/>
                          <a:latin typeface="+mn-lt"/>
                        </a:rPr>
                        <a:t>Version and Date:</a:t>
                      </a:r>
                    </a:p>
                  </a:txBody>
                  <a:tcPr horzOverflow="overflow">
                    <a:lnL w="28575" cap="flat" cmpd="sng" algn="ctr">
                      <a:solidFill>
                        <a:srgbClr val="134575"/>
                      </a:solidFill>
                      <a:prstDash val="solid"/>
                      <a:round/>
                      <a:headEnd type="none" w="med" len="med"/>
                      <a:tailEnd type="none" w="med" len="med"/>
                    </a:lnL>
                    <a:lnR w="31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solidFill>
                      <a:schemeClr val="accent5">
                        <a:lumMod val="75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endParaRPr kumimoji="0" lang="en-US" sz="1600" b="0" i="0" u="none" strike="noStrike" cap="none" normalizeH="0" baseline="0" dirty="0" smtClean="0">
                        <a:ln>
                          <a:noFill/>
                        </a:ln>
                        <a:solidFill>
                          <a:schemeClr val="tx1"/>
                        </a:solidFill>
                        <a:effectLst/>
                        <a:latin typeface="+mn-lt"/>
                      </a:endParaRP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9" name="Rectangle 8"/>
          <p:cNvSpPr/>
          <p:nvPr userDrawn="1"/>
        </p:nvSpPr>
        <p:spPr>
          <a:xfrm>
            <a:off x="1252240" y="4648200"/>
            <a:ext cx="6440481" cy="646331"/>
          </a:xfrm>
          <a:prstGeom prst="rect">
            <a:avLst/>
          </a:prstGeom>
        </p:spPr>
        <p:txBody>
          <a:bodyPr wrap="none">
            <a:spAutoFit/>
          </a:bodyPr>
          <a:lstStyle/>
          <a:p>
            <a:pPr algn="ctr">
              <a:defRPr/>
            </a:pPr>
            <a:r>
              <a:rPr lang="en-US" sz="3600" b="1" kern="10" dirty="0">
                <a:ln w="9525">
                  <a:solidFill>
                    <a:srgbClr val="3366FF"/>
                  </a:solidFill>
                  <a:round/>
                  <a:headEnd/>
                  <a:tailEnd/>
                </a:ln>
                <a:solidFill>
                  <a:srgbClr val="3188B4"/>
                </a:solidFill>
                <a:latin typeface="Tw Cen MT Condensed"/>
              </a:rPr>
              <a:t>Cognizant Certified Official Curriculum</a:t>
            </a:r>
          </a:p>
        </p:txBody>
      </p:sp>
      <p:sp>
        <p:nvSpPr>
          <p:cNvPr id="11" name="Text Placeholder 10"/>
          <p:cNvSpPr>
            <a:spLocks noGrp="1"/>
          </p:cNvSpPr>
          <p:nvPr>
            <p:ph type="body" sz="quarter" idx="13" hasCustomPrompt="1"/>
          </p:nvPr>
        </p:nvSpPr>
        <p:spPr>
          <a:xfrm>
            <a:off x="2209800" y="2286000"/>
            <a:ext cx="6477000" cy="609600"/>
          </a:xfrm>
        </p:spPr>
        <p:txBody>
          <a:bodyPr/>
          <a:lstStyle>
            <a:lvl1pPr>
              <a:buNone/>
              <a:defRPr sz="1600" baseline="0"/>
            </a:lvl1pPr>
          </a:lstStyle>
          <a:p>
            <a:pPr lvl="0"/>
            <a:r>
              <a:rPr lang="en-US" dirty="0" smtClean="0"/>
              <a:t>Click to edit Created By</a:t>
            </a:r>
            <a:endParaRPr lang="en-GB" dirty="0"/>
          </a:p>
        </p:txBody>
      </p:sp>
      <p:sp>
        <p:nvSpPr>
          <p:cNvPr id="13" name="Text Placeholder 12"/>
          <p:cNvSpPr>
            <a:spLocks noGrp="1"/>
          </p:cNvSpPr>
          <p:nvPr>
            <p:ph type="body" sz="quarter" idx="14" hasCustomPrompt="1"/>
          </p:nvPr>
        </p:nvSpPr>
        <p:spPr>
          <a:xfrm>
            <a:off x="2209800" y="2895600"/>
            <a:ext cx="6477000" cy="609600"/>
          </a:xfrm>
        </p:spPr>
        <p:txBody>
          <a:bodyPr/>
          <a:lstStyle>
            <a:lvl1pPr>
              <a:buNone/>
              <a:defRPr sz="1600"/>
            </a:lvl1pPr>
          </a:lstStyle>
          <a:p>
            <a:pPr lvl="0"/>
            <a:r>
              <a:rPr lang="en-US" dirty="0" smtClean="0"/>
              <a:t>Click to edit Credentials</a:t>
            </a:r>
            <a:endParaRPr lang="en-GB" dirty="0"/>
          </a:p>
        </p:txBody>
      </p:sp>
      <p:sp>
        <p:nvSpPr>
          <p:cNvPr id="15" name="Text Placeholder 14"/>
          <p:cNvSpPr>
            <a:spLocks noGrp="1"/>
          </p:cNvSpPr>
          <p:nvPr>
            <p:ph type="body" sz="quarter" idx="15" hasCustomPrompt="1"/>
          </p:nvPr>
        </p:nvSpPr>
        <p:spPr>
          <a:xfrm>
            <a:off x="2209800" y="3505200"/>
            <a:ext cx="6477000" cy="609600"/>
          </a:xfrm>
        </p:spPr>
        <p:txBody>
          <a:bodyPr/>
          <a:lstStyle>
            <a:lvl1pPr>
              <a:buNone/>
              <a:defRPr sz="1600"/>
            </a:lvl1pPr>
          </a:lstStyle>
          <a:p>
            <a:pPr lvl="0"/>
            <a:r>
              <a:rPr lang="en-US" dirty="0" smtClean="0"/>
              <a:t>Click to edit Version and Date</a:t>
            </a:r>
            <a:endParaRPr lang="en-GB"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obj">
  <p:cSld name="Learn_How">
    <p:bg>
      <p:bgPr>
        <a:blipFill dpi="0" rotWithShape="0">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Verdana" pitchFamily="34" charset="0"/>
              </a:defRPr>
            </a:lvl1pPr>
          </a:lstStyle>
          <a:p>
            <a:r>
              <a:rPr lang="en-US" dirty="0" smtClean="0"/>
              <a:t>Click to edit Slide Title</a:t>
            </a:r>
            <a:endParaRPr lang="en-GB" dirty="0"/>
          </a:p>
        </p:txBody>
      </p:sp>
      <p:sp>
        <p:nvSpPr>
          <p:cNvPr id="3" name="Content Placeholder 2"/>
          <p:cNvSpPr>
            <a:spLocks noGrp="1"/>
          </p:cNvSpPr>
          <p:nvPr>
            <p:ph idx="1" hasCustomPrompt="1"/>
          </p:nvPr>
        </p:nvSpPr>
        <p:spPr/>
        <p:txBody>
          <a:bodyPr/>
          <a:lstStyle>
            <a:lvl1pPr marL="342900" indent="-342900">
              <a:spcBef>
                <a:spcPct val="20000"/>
              </a:spcBef>
              <a:buFont typeface="Arial" charset="0"/>
              <a:buChar char="•"/>
              <a:defRPr/>
            </a:lvl1pPr>
          </a:lstStyle>
          <a:p>
            <a:pPr marL="342900" indent="-342900">
              <a:spcBef>
                <a:spcPct val="20000"/>
              </a:spcBef>
              <a:buFont typeface="Arial" charset="0"/>
              <a:buChar char="•"/>
              <a:defRPr/>
            </a:pPr>
            <a:r>
              <a:rPr lang="en-US" sz="3200" dirty="0" smtClean="0">
                <a:latin typeface="+mn-lt"/>
              </a:rPr>
              <a:t>Add text here. (Topic slide starts from here)</a:t>
            </a:r>
          </a:p>
          <a:p>
            <a:pPr marL="342900" indent="-342900">
              <a:spcBef>
                <a:spcPct val="20000"/>
              </a:spcBef>
              <a:buFont typeface="Arial" charset="0"/>
              <a:buChar char="•"/>
              <a:defRPr/>
            </a:pPr>
            <a:r>
              <a:rPr lang="en-US" sz="3200" dirty="0" smtClean="0">
                <a:latin typeface="+mn-lt"/>
              </a:rPr>
              <a:t>You can add a picture, chart, or other content in the right column by clicking the appropriate button.</a:t>
            </a:r>
          </a:p>
          <a:p>
            <a:pPr marL="342900" indent="-342900">
              <a:spcBef>
                <a:spcPct val="20000"/>
              </a:spcBef>
              <a:buFont typeface="Arial" charset="0"/>
              <a:buChar char="•"/>
              <a:defRPr/>
            </a:pPr>
            <a:r>
              <a:rPr lang="en-US" sz="3200" dirty="0" smtClean="0">
                <a:latin typeface="+mn-lt"/>
              </a:rPr>
              <a:t>You may need more than one slide for each topic. To add a slide, click </a:t>
            </a:r>
            <a:r>
              <a:rPr lang="en-US" sz="3200" b="1" dirty="0" smtClean="0">
                <a:latin typeface="+mn-lt"/>
              </a:rPr>
              <a:t>New Slide</a:t>
            </a:r>
            <a:r>
              <a:rPr lang="en-US" sz="3200" dirty="0" smtClean="0">
                <a:latin typeface="+mn-lt"/>
              </a:rPr>
              <a:t> on the </a:t>
            </a:r>
            <a:r>
              <a:rPr lang="en-US" sz="3200" b="1" dirty="0" smtClean="0">
                <a:latin typeface="+mn-lt"/>
              </a:rPr>
              <a:t>Insert</a:t>
            </a:r>
            <a:r>
              <a:rPr lang="en-US" sz="3200" dirty="0" smtClean="0">
                <a:latin typeface="+mn-lt"/>
              </a:rPr>
              <a:t> menu, or press CTRL+M </a:t>
            </a:r>
            <a:r>
              <a:rPr lang="en-US" sz="3200" b="1" dirty="0" smtClean="0">
                <a:latin typeface="+mn-lt"/>
              </a:rPr>
              <a:t>and add a suitable slide depending upon the content</a:t>
            </a:r>
            <a:endParaRPr lang="en-US" sz="3200" dirty="0">
              <a:latin typeface="+mn-lt"/>
            </a:endParaRPr>
          </a:p>
        </p:txBody>
      </p:sp>
      <p:sp>
        <p:nvSpPr>
          <p:cNvPr id="6" name="Slide Number Placeholder 5"/>
          <p:cNvSpPr>
            <a:spLocks noGrp="1"/>
          </p:cNvSpPr>
          <p:nvPr>
            <p:ph type="sldNum" sz="quarter" idx="12"/>
          </p:nvPr>
        </p:nvSpPr>
        <p:spPr>
          <a:xfrm>
            <a:off x="0" y="6473952"/>
            <a:ext cx="457200" cy="276999"/>
          </a:xfrm>
          <a:prstGeom prst="rect">
            <a:avLst/>
          </a:prstGeom>
        </p:spPr>
        <p:txBody>
          <a:bodyPr/>
          <a:lstStyle>
            <a:lvl1pPr>
              <a:defRPr>
                <a:solidFill>
                  <a:srgbClr val="A44687"/>
                </a:solidFill>
              </a:defRPr>
            </a:lvl1pPr>
          </a:lstStyle>
          <a:p>
            <a:fld id="{A04AFBC5-2B20-4E0B-9DFE-D04369A198DB}" type="slidenum">
              <a:rPr lang="en-GB" smtClean="0"/>
              <a:pPr/>
              <a:t>‹#›</a:t>
            </a:fld>
            <a:endParaRPr lang="en-GB"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eg"/><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cstate="print">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0" y="1143000"/>
            <a:ext cx="9144000" cy="152400"/>
          </a:xfrm>
          <a:prstGeom prst="rect">
            <a:avLst/>
          </a:prstGeom>
          <a:gradFill flip="none" rotWithShape="1">
            <a:gsLst>
              <a:gs pos="0">
                <a:srgbClr val="008080">
                  <a:tint val="66000"/>
                  <a:satMod val="160000"/>
                </a:srgbClr>
              </a:gs>
              <a:gs pos="50000">
                <a:srgbClr val="008080">
                  <a:tint val="44500"/>
                  <a:satMod val="160000"/>
                </a:srgbClr>
              </a:gs>
              <a:gs pos="100000">
                <a:srgbClr val="008080">
                  <a:tint val="23500"/>
                  <a:satMod val="160000"/>
                </a:srgb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457200" lvl="1" algn="l" defTabSz="914400" rtl="0" eaLnBrk="1" fontAlgn="auto" latinLnBrk="0" hangingPunct="1">
              <a:spcBef>
                <a:spcPts val="0"/>
              </a:spcBef>
              <a:spcAft>
                <a:spcPts val="0"/>
              </a:spcAft>
              <a:defRPr/>
            </a:pPr>
            <a:endParaRPr lang="en-US" sz="1800" b="1" kern="1200" baseline="-25000" dirty="0">
              <a:solidFill>
                <a:schemeClr val="bg1"/>
              </a:solidFill>
              <a:latin typeface="Arial" pitchFamily="34" charset="0"/>
              <a:ea typeface="+mn-ea"/>
              <a:cs typeface="Arial" pitchFamily="34" charset="0"/>
            </a:endParaRPr>
          </a:p>
        </p:txBody>
      </p:sp>
      <p:sp>
        <p:nvSpPr>
          <p:cNvPr id="2" name="Title Placeholder 1"/>
          <p:cNvSpPr>
            <a:spLocks noGrp="1"/>
          </p:cNvSpPr>
          <p:nvPr>
            <p:ph type="title"/>
          </p:nvPr>
        </p:nvSpPr>
        <p:spPr>
          <a:xfrm>
            <a:off x="1600200" y="0"/>
            <a:ext cx="7543800" cy="1143000"/>
          </a:xfrm>
          <a:prstGeom prst="rect">
            <a:avLst/>
          </a:prstGeom>
          <a:noFill/>
          <a:ln>
            <a:noFill/>
          </a:ln>
        </p:spPr>
        <p:style>
          <a:lnRef idx="2">
            <a:schemeClr val="accent1">
              <a:shade val="50000"/>
            </a:schemeClr>
          </a:lnRef>
          <a:fillRef idx="1">
            <a:schemeClr val="accent1"/>
          </a:fillRef>
          <a:effectRef idx="0">
            <a:schemeClr val="accent1"/>
          </a:effectRef>
          <a:fontRef idx="none">
            <a:schemeClr val="lt1"/>
          </a:fontRef>
        </p:style>
        <p:txBody>
          <a:bodyPr anchor="ctr"/>
          <a:lstStyle/>
          <a:p>
            <a:r>
              <a:rPr lang="en-US" dirty="0" smtClean="0"/>
              <a:t>Click to edit Master title style</a:t>
            </a:r>
            <a:endParaRPr lang="en-GB" dirty="0"/>
          </a:p>
        </p:txBody>
      </p:sp>
      <p:sp>
        <p:nvSpPr>
          <p:cNvPr id="1028" name="Text Placeholder 2"/>
          <p:cNvSpPr>
            <a:spLocks noGrp="1"/>
          </p:cNvSpPr>
          <p:nvPr>
            <p:ph type="body" idx="1"/>
          </p:nvPr>
        </p:nvSpPr>
        <p:spPr bwMode="auto">
          <a:xfrm>
            <a:off x="228600" y="1609725"/>
            <a:ext cx="8686800" cy="49466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smtClean="0"/>
          </a:p>
        </p:txBody>
      </p:sp>
      <p:sp>
        <p:nvSpPr>
          <p:cNvPr id="8" name="Rectangle 7"/>
          <p:cNvSpPr/>
          <p:nvPr/>
        </p:nvSpPr>
        <p:spPr>
          <a:xfrm>
            <a:off x="0" y="1295400"/>
            <a:ext cx="9144000" cy="228600"/>
          </a:xfrm>
          <a:prstGeom prst="rect">
            <a:avLst/>
          </a:prstGeom>
          <a:gradFill flip="none" rotWithShape="1">
            <a:gsLst>
              <a:gs pos="0">
                <a:srgbClr val="682252"/>
              </a:gs>
              <a:gs pos="50000">
                <a:srgbClr val="933F79">
                  <a:shade val="67500"/>
                  <a:satMod val="115000"/>
                </a:srgbClr>
              </a:gs>
              <a:gs pos="100000">
                <a:srgbClr val="933F79">
                  <a:shade val="100000"/>
                  <a:satMod val="115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endParaRPr lang="en-US" sz="2800" dirty="0">
              <a:latin typeface="Myriad Pro" pitchFamily="34" charset="0"/>
            </a:endParaRPr>
          </a:p>
        </p:txBody>
      </p:sp>
      <p:pic>
        <p:nvPicPr>
          <p:cNvPr id="9" name="Picture 13" descr="picture.jpg"/>
          <p:cNvPicPr>
            <a:picLocks noChangeAspect="1"/>
          </p:cNvPicPr>
          <p:nvPr/>
        </p:nvPicPr>
        <p:blipFill>
          <a:blip r:embed="rId10" cstate="print"/>
          <a:srcRect/>
          <a:stretch>
            <a:fillRect/>
          </a:stretch>
        </p:blipFill>
        <p:spPr bwMode="auto">
          <a:xfrm>
            <a:off x="0" y="0"/>
            <a:ext cx="1460500" cy="12954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1" r:id="rId1"/>
    <p:sldLayoutId id="2147483665" r:id="rId2"/>
    <p:sldLayoutId id="2147483668" r:id="rId3"/>
    <p:sldLayoutId id="2147483670" r:id="rId4"/>
    <p:sldLayoutId id="2147483671" r:id="rId5"/>
    <p:sldLayoutId id="2147483672" r:id="rId6"/>
    <p:sldLayoutId id="2147483673" r:id="rId7"/>
  </p:sldLayoutIdLst>
  <p:timing>
    <p:tnLst>
      <p:par>
        <p:cTn id="1" dur="indefinite" restart="never" nodeType="tmRoot"/>
      </p:par>
    </p:tnLst>
  </p:timing>
  <p:hf hdr="0" ftr="0" dt="0"/>
  <p:txStyles>
    <p:titleStyle>
      <a:lvl1pPr algn="l" rtl="0" eaLnBrk="1" fontAlgn="base" hangingPunct="1">
        <a:spcBef>
          <a:spcPct val="0"/>
        </a:spcBef>
        <a:spcAft>
          <a:spcPct val="0"/>
        </a:spcAft>
        <a:defRPr lang="en-GB" sz="3600" kern="1200" dirty="0">
          <a:solidFill>
            <a:srgbClr val="FFFFFF"/>
          </a:solidFill>
          <a:latin typeface="Verdana" pitchFamily="34" charset="0"/>
          <a:ea typeface="+mn-ea"/>
          <a:cs typeface="+mn-cs"/>
        </a:defRPr>
      </a:lvl1pPr>
      <a:lvl2pPr algn="l" rtl="0" eaLnBrk="1" fontAlgn="base" hangingPunct="1">
        <a:spcBef>
          <a:spcPct val="0"/>
        </a:spcBef>
        <a:spcAft>
          <a:spcPct val="0"/>
        </a:spcAft>
        <a:defRPr sz="3600">
          <a:solidFill>
            <a:srgbClr val="FFFFFF"/>
          </a:solidFill>
          <a:latin typeface="Monotype Corsiva" pitchFamily="66" charset="0"/>
        </a:defRPr>
      </a:lvl2pPr>
      <a:lvl3pPr algn="l" rtl="0" eaLnBrk="1" fontAlgn="base" hangingPunct="1">
        <a:spcBef>
          <a:spcPct val="0"/>
        </a:spcBef>
        <a:spcAft>
          <a:spcPct val="0"/>
        </a:spcAft>
        <a:defRPr sz="3600">
          <a:solidFill>
            <a:srgbClr val="FFFFFF"/>
          </a:solidFill>
          <a:latin typeface="Monotype Corsiva" pitchFamily="66" charset="0"/>
        </a:defRPr>
      </a:lvl3pPr>
      <a:lvl4pPr algn="l" rtl="0" eaLnBrk="1" fontAlgn="base" hangingPunct="1">
        <a:spcBef>
          <a:spcPct val="0"/>
        </a:spcBef>
        <a:spcAft>
          <a:spcPct val="0"/>
        </a:spcAft>
        <a:defRPr sz="3600">
          <a:solidFill>
            <a:srgbClr val="FFFFFF"/>
          </a:solidFill>
          <a:latin typeface="Monotype Corsiva" pitchFamily="66" charset="0"/>
        </a:defRPr>
      </a:lvl4pPr>
      <a:lvl5pPr algn="l" rtl="0" eaLnBrk="1" fontAlgn="base" hangingPunct="1">
        <a:spcBef>
          <a:spcPct val="0"/>
        </a:spcBef>
        <a:spcAft>
          <a:spcPct val="0"/>
        </a:spcAft>
        <a:defRPr sz="3600">
          <a:solidFill>
            <a:srgbClr val="FFFFFF"/>
          </a:solidFill>
          <a:latin typeface="Monotype Corsiva" pitchFamily="66" charset="0"/>
        </a:defRPr>
      </a:lvl5pPr>
      <a:lvl6pPr marL="457200" algn="l" rtl="0" eaLnBrk="1" fontAlgn="base" hangingPunct="1">
        <a:spcBef>
          <a:spcPct val="0"/>
        </a:spcBef>
        <a:spcAft>
          <a:spcPct val="0"/>
        </a:spcAft>
        <a:defRPr sz="3600">
          <a:solidFill>
            <a:srgbClr val="FFFFFF"/>
          </a:solidFill>
          <a:latin typeface="Monotype Corsiva" pitchFamily="66" charset="0"/>
        </a:defRPr>
      </a:lvl6pPr>
      <a:lvl7pPr marL="914400" algn="l" rtl="0" eaLnBrk="1" fontAlgn="base" hangingPunct="1">
        <a:spcBef>
          <a:spcPct val="0"/>
        </a:spcBef>
        <a:spcAft>
          <a:spcPct val="0"/>
        </a:spcAft>
        <a:defRPr sz="3600">
          <a:solidFill>
            <a:srgbClr val="FFFFFF"/>
          </a:solidFill>
          <a:latin typeface="Monotype Corsiva" pitchFamily="66" charset="0"/>
        </a:defRPr>
      </a:lvl7pPr>
      <a:lvl8pPr marL="1371600" algn="l" rtl="0" eaLnBrk="1" fontAlgn="base" hangingPunct="1">
        <a:spcBef>
          <a:spcPct val="0"/>
        </a:spcBef>
        <a:spcAft>
          <a:spcPct val="0"/>
        </a:spcAft>
        <a:defRPr sz="3600">
          <a:solidFill>
            <a:srgbClr val="FFFFFF"/>
          </a:solidFill>
          <a:latin typeface="Monotype Corsiva" pitchFamily="66" charset="0"/>
        </a:defRPr>
      </a:lvl8pPr>
      <a:lvl9pPr marL="1828800" algn="l" rtl="0" eaLnBrk="1" fontAlgn="base" hangingPunct="1">
        <a:spcBef>
          <a:spcPct val="0"/>
        </a:spcBef>
        <a:spcAft>
          <a:spcPct val="0"/>
        </a:spcAft>
        <a:defRPr sz="3600">
          <a:solidFill>
            <a:srgbClr val="FFFFFF"/>
          </a:solidFill>
          <a:latin typeface="Monotype Corsiva" pitchFamily="66" charset="0"/>
        </a:defRPr>
      </a:lvl9pPr>
    </p:titleStyle>
    <p:bodyStyle>
      <a:lvl1pPr marL="342900" indent="-342900" algn="l" rtl="0" eaLnBrk="1" fontAlgn="base" hangingPunct="1">
        <a:spcBef>
          <a:spcPct val="20000"/>
        </a:spcBef>
        <a:spcAft>
          <a:spcPct val="0"/>
        </a:spcAft>
        <a:buFont typeface="Arial" pitchFamily="34" charset="0"/>
        <a:buChar char="•"/>
        <a:defRPr lang="en-US" sz="2600" kern="1200" dirty="0">
          <a:solidFill>
            <a:schemeClr val="tx1"/>
          </a:solidFill>
          <a:latin typeface="+mn-lt"/>
          <a:ea typeface="+mn-ea"/>
          <a:cs typeface="+mn-cs"/>
        </a:defRPr>
      </a:lvl1pPr>
      <a:lvl2pPr marL="742950" indent="-285750" algn="l" rtl="0" eaLnBrk="1" fontAlgn="base" hangingPunct="1">
        <a:spcBef>
          <a:spcPct val="20000"/>
        </a:spcBef>
        <a:spcAft>
          <a:spcPct val="0"/>
        </a:spcAft>
        <a:buFont typeface="Arial" pitchFamily="34" charset="0"/>
        <a:buChar char="–"/>
        <a:defRPr lang="en-US" sz="2400" kern="1200" dirty="0">
          <a:solidFill>
            <a:schemeClr val="tx1"/>
          </a:solidFill>
          <a:latin typeface="+mn-lt"/>
          <a:ea typeface="+mn-ea"/>
          <a:cs typeface="+mn-cs"/>
        </a:defRPr>
      </a:lvl2pPr>
      <a:lvl3pPr marL="1143000" indent="-228600" algn="l" rtl="0" eaLnBrk="1" fontAlgn="base" hangingPunct="1">
        <a:spcBef>
          <a:spcPct val="20000"/>
        </a:spcBef>
        <a:spcAft>
          <a:spcPct val="0"/>
        </a:spcAft>
        <a:buFont typeface="Arial" pitchFamily="34" charset="0"/>
        <a:buChar char="•"/>
        <a:defRPr lang="en-US" sz="2000" kern="1200" dirty="0">
          <a:solidFill>
            <a:schemeClr val="tx1"/>
          </a:solidFill>
          <a:latin typeface="+mn-lt"/>
          <a:ea typeface="+mn-ea"/>
          <a:cs typeface="+mn-cs"/>
        </a:defRPr>
      </a:lvl3pPr>
      <a:lvl4pPr marL="1600200" indent="-228600" algn="l" rtl="0" eaLnBrk="1" fontAlgn="base" hangingPunct="1">
        <a:spcBef>
          <a:spcPct val="20000"/>
        </a:spcBef>
        <a:spcAft>
          <a:spcPct val="0"/>
        </a:spcAft>
        <a:buFont typeface="Arial" pitchFamily="34" charset="0"/>
        <a:buChar char="–"/>
        <a:defRPr lang="en-US" sz="1800" kern="1200" dirty="0">
          <a:solidFill>
            <a:schemeClr val="tx1"/>
          </a:solidFill>
          <a:latin typeface="+mn-lt"/>
          <a:ea typeface="+mn-ea"/>
          <a:cs typeface="+mn-cs"/>
        </a:defRPr>
      </a:lvl4pPr>
      <a:lvl5pPr marL="2057400" indent="-228600" algn="l" rtl="0" eaLnBrk="1" fontAlgn="base" hangingPunct="1">
        <a:spcBef>
          <a:spcPct val="20000"/>
        </a:spcBef>
        <a:spcAft>
          <a:spcPct val="0"/>
        </a:spcAft>
        <a:buFont typeface="Arial" pitchFamily="34" charset="0"/>
        <a:buChar char="»"/>
        <a:defRPr lang="en-GB" sz="1600" kern="1200" dirty="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hadoop.apache.org/common/docs/r0.20.2/mapred_tutorial.html" TargetMode="External"/><Relationship Id="rId2" Type="http://schemas.openxmlformats.org/officeDocument/2006/relationships/hyperlink" Target="http://hadoop.apache.org/" TargetMode="Externa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hyperlink" Target="http://hadoop.apache.org/hdfs/" TargetMode="External"/></Relationships>
</file>

<file path=ppt/slides/_rels/slide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905000"/>
            <a:ext cx="5781675"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rgbClr val="682252"/>
                </a:solidFill>
                <a:latin typeface="Myriad Pro" pitchFamily="34" charset="0"/>
                <a:cs typeface="Arial" pitchFamily="34" charset="0"/>
              </a:rPr>
              <a:t>Big Data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54414"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400" dirty="0" smtClean="0">
                <a:solidFill>
                  <a:schemeClr val="bg1"/>
                </a:solidFill>
                <a:latin typeface="Cambria" pitchFamily="18" charset="0"/>
                <a:ea typeface="+mj-ea"/>
                <a:cs typeface="+mj-cs"/>
              </a:rPr>
              <a:t>Mapreduce Basics</a:t>
            </a:r>
            <a:endParaRPr lang="en-US" sz="2400" dirty="0">
              <a:solidFill>
                <a:schemeClr val="bg1"/>
              </a:solidFill>
              <a:latin typeface="Cambria" pitchFamily="18" charset="0"/>
              <a:ea typeface="+mj-ea"/>
              <a:cs typeface="+mj-cs"/>
            </a:endParaRPr>
          </a:p>
        </p:txBody>
      </p:sp>
      <p:sp>
        <p:nvSpPr>
          <p:cNvPr id="4" name="Rectangle 3"/>
          <p:cNvSpPr/>
          <p:nvPr/>
        </p:nvSpPr>
        <p:spPr>
          <a:xfrm>
            <a:off x="498797" y="4733925"/>
            <a:ext cx="2190751"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marR="0" lvl="0" indent="-342900" algn="l" defTabSz="914400" rtl="0" eaLnBrk="1" fontAlgn="auto" latinLnBrk="0" hangingPunct="1">
              <a:lnSpc>
                <a:spcPct val="100000"/>
              </a:lnSpc>
              <a:spcBef>
                <a:spcPts val="0"/>
              </a:spcBef>
              <a:spcAft>
                <a:spcPts val="0"/>
              </a:spcAft>
              <a:buClrTx/>
              <a:buSzTx/>
              <a:buFont typeface="Arial" pitchFamily="34" charset="0"/>
              <a:buNone/>
              <a:tabLst/>
              <a:defRPr/>
            </a:pPr>
            <a:r>
              <a:rPr kumimoji="0" lang="en-US" sz="1400" b="1" u="none" strike="noStrike" kern="1200" cap="none" spc="0" normalizeH="0" baseline="0" noProof="0" dirty="0" smtClean="0">
                <a:ln>
                  <a:noFill/>
                </a:ln>
                <a:solidFill>
                  <a:srgbClr val="692D56"/>
                </a:solidFill>
                <a:effectLst/>
                <a:uLnTx/>
                <a:uFillTx/>
                <a:latin typeface="Arial Narrow" pitchFamily="34" charset="0"/>
                <a:cs typeface="Arial" pitchFamily="34" charset="0"/>
              </a:rPr>
              <a:t>LEVEL – </a:t>
            </a:r>
            <a:r>
              <a:rPr lang="en-US" sz="1400" b="1" dirty="0" smtClean="0">
                <a:solidFill>
                  <a:srgbClr val="692D56"/>
                </a:solidFill>
                <a:latin typeface="Arial Narrow" pitchFamily="34" charset="0"/>
                <a:cs typeface="Arial" pitchFamily="34" charset="0"/>
              </a:rPr>
              <a:t>PRACTITIONER</a:t>
            </a:r>
            <a:endParaRPr kumimoji="0" lang="en-GB" sz="1400" b="1" u="none" strike="noStrike" kern="1200" cap="none" spc="0" normalizeH="0" baseline="0" noProof="0" dirty="0">
              <a:ln>
                <a:noFill/>
              </a:ln>
              <a:solidFill>
                <a:srgbClr val="692D56"/>
              </a:solidFill>
              <a:effectLst/>
              <a:uLnTx/>
              <a:uFillTx/>
              <a:latin typeface="Arial Narrow" pitchFamily="34" charset="0"/>
              <a:cs typeface="Arial" pitchFamily="34" charset="0"/>
            </a:endParaRPr>
          </a:p>
        </p:txBody>
      </p:sp>
    </p:spTree>
    <p:extLst>
      <p:ext uri="{BB962C8B-B14F-4D97-AF65-F5344CB8AC3E}">
        <p14:creationId xmlns:p14="http://schemas.microsoft.com/office/powerpoint/2010/main" val="18524285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Mapreduce Architecture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10</a:t>
            </a:fld>
            <a:endParaRPr lang="en-US" dirty="0"/>
          </a:p>
        </p:txBody>
      </p:sp>
      <p:pic>
        <p:nvPicPr>
          <p:cNvPr id="22530" name="Picture 2" descr="http://www.inventoland.net/img/blog/mapReduc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676400"/>
            <a:ext cx="6781800" cy="48342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67563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zh-TW" dirty="0"/>
              <a:t>MapReduce Execution Flow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11</a:t>
            </a:fld>
            <a:endParaRPr lang="en-US" dirty="0"/>
          </a:p>
        </p:txBody>
      </p:sp>
      <p:pic>
        <p:nvPicPr>
          <p:cNvPr id="5" name="Picture 2" descr="http://2.bp.blogspot.com/-ypT-pL9PMjU/TZiM4524YEI/AAAAAAAAB0c/c546jMCZZPY/s1600/MapReduce%2BFlow.png"/>
          <p:cNvPicPr>
            <a:picLocks noGrp="1" noChangeAspect="1" noChangeArrowheads="1"/>
          </p:cNvPicPr>
          <p:nvPr>
            <p:ph idx="1"/>
          </p:nvPr>
        </p:nvPicPr>
        <p:blipFill>
          <a:blip r:embed="rId2"/>
          <a:srcRect/>
          <a:stretch>
            <a:fillRect/>
          </a:stretch>
        </p:blipFill>
        <p:spPr bwMode="auto">
          <a:xfrm>
            <a:off x="748673" y="1609725"/>
            <a:ext cx="7646654" cy="4946650"/>
          </a:xfrm>
          <a:prstGeom prst="rect">
            <a:avLst/>
          </a:prstGeom>
          <a:noFill/>
        </p:spPr>
      </p:pic>
    </p:spTree>
    <p:extLst>
      <p:ext uri="{BB962C8B-B14F-4D97-AF65-F5344CB8AC3E}">
        <p14:creationId xmlns:p14="http://schemas.microsoft.com/office/powerpoint/2010/main" val="198047349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4000"/>
            <a:ext cx="4572000" cy="4946650"/>
          </a:xfrm>
        </p:spPr>
        <p:txBody>
          <a:bodyPr/>
          <a:lstStyle/>
          <a:p>
            <a:pPr marL="0" lvl="0" indent="0">
              <a:spcBef>
                <a:spcPct val="0"/>
              </a:spcBef>
              <a:buNone/>
            </a:pPr>
            <a:r>
              <a:rPr lang="en-US" sz="1800" dirty="0"/>
              <a:t>At the highest level, there are four independent entities:</a:t>
            </a:r>
          </a:p>
          <a:p>
            <a:pPr lvl="1">
              <a:spcBef>
                <a:spcPct val="0"/>
              </a:spcBef>
            </a:pPr>
            <a:r>
              <a:rPr lang="en-US" sz="1800" dirty="0" smtClean="0"/>
              <a:t>The </a:t>
            </a:r>
            <a:r>
              <a:rPr lang="en-US" sz="1800" b="1" dirty="0"/>
              <a:t>client</a:t>
            </a:r>
            <a:r>
              <a:rPr lang="en-US" sz="1800" dirty="0"/>
              <a:t>, which submits the MapReduce job.</a:t>
            </a:r>
          </a:p>
          <a:p>
            <a:pPr lvl="1">
              <a:spcBef>
                <a:spcPct val="0"/>
              </a:spcBef>
            </a:pPr>
            <a:endParaRPr lang="en-US" sz="1800" dirty="0" smtClean="0"/>
          </a:p>
          <a:p>
            <a:pPr lvl="1">
              <a:spcBef>
                <a:spcPct val="0"/>
              </a:spcBef>
            </a:pPr>
            <a:r>
              <a:rPr lang="en-US" sz="1800" dirty="0" smtClean="0"/>
              <a:t>The </a:t>
            </a:r>
            <a:r>
              <a:rPr lang="en-US" sz="1800" b="1" dirty="0"/>
              <a:t>jobtracker</a:t>
            </a:r>
            <a:r>
              <a:rPr lang="en-US" sz="1800" dirty="0"/>
              <a:t>, which coordinates the job run. The </a:t>
            </a:r>
            <a:r>
              <a:rPr lang="en-US" sz="1800" dirty="0" smtClean="0"/>
              <a:t>jobtracker </a:t>
            </a:r>
            <a:r>
              <a:rPr lang="en-US" sz="1800" dirty="0"/>
              <a:t>is a Java application whose main class is  </a:t>
            </a:r>
            <a:r>
              <a:rPr lang="en-US" sz="1800" dirty="0" smtClean="0"/>
              <a:t>JobTracker</a:t>
            </a:r>
            <a:r>
              <a:rPr lang="en-US" sz="1800" dirty="0"/>
              <a:t>.</a:t>
            </a:r>
          </a:p>
          <a:p>
            <a:pPr lvl="1">
              <a:spcBef>
                <a:spcPct val="0"/>
              </a:spcBef>
            </a:pPr>
            <a:endParaRPr lang="en-US" sz="1800" dirty="0" smtClean="0"/>
          </a:p>
          <a:p>
            <a:pPr lvl="1">
              <a:spcBef>
                <a:spcPct val="0"/>
              </a:spcBef>
            </a:pPr>
            <a:r>
              <a:rPr lang="en-US" sz="1800" dirty="0" smtClean="0"/>
              <a:t>The </a:t>
            </a:r>
            <a:r>
              <a:rPr lang="en-US" sz="1800" b="1" dirty="0"/>
              <a:t>tasktrackers</a:t>
            </a:r>
            <a:r>
              <a:rPr lang="en-US" sz="1800" dirty="0"/>
              <a:t>, which run the tasks that the job has </a:t>
            </a:r>
            <a:r>
              <a:rPr lang="en-US" sz="1800" dirty="0" smtClean="0"/>
              <a:t> been </a:t>
            </a:r>
            <a:r>
              <a:rPr lang="en-US" sz="1800" dirty="0"/>
              <a:t>split into. Tasktrackers are Java applications  </a:t>
            </a:r>
            <a:r>
              <a:rPr lang="en-US" sz="1800" dirty="0" smtClean="0"/>
              <a:t>whose </a:t>
            </a:r>
            <a:r>
              <a:rPr lang="en-US" sz="1800" dirty="0"/>
              <a:t>main class is TaskTracker.</a:t>
            </a:r>
          </a:p>
          <a:p>
            <a:pPr lvl="1">
              <a:spcBef>
                <a:spcPct val="0"/>
              </a:spcBef>
            </a:pPr>
            <a:endParaRPr lang="en-US" sz="1800" dirty="0" smtClean="0"/>
          </a:p>
          <a:p>
            <a:pPr lvl="1">
              <a:spcBef>
                <a:spcPct val="0"/>
              </a:spcBef>
            </a:pPr>
            <a:r>
              <a:rPr lang="en-US" sz="1800" dirty="0" smtClean="0"/>
              <a:t>The </a:t>
            </a:r>
            <a:r>
              <a:rPr lang="en-US" sz="1800" b="1" dirty="0"/>
              <a:t>distributed filesystem</a:t>
            </a:r>
            <a:r>
              <a:rPr lang="en-US" sz="1800" dirty="0"/>
              <a:t> (normally HDFS), which is  </a:t>
            </a:r>
            <a:r>
              <a:rPr lang="en-US" sz="1800" dirty="0" smtClean="0"/>
              <a:t>used </a:t>
            </a:r>
            <a:r>
              <a:rPr lang="en-US" sz="1800" dirty="0"/>
              <a:t>for sharing job files between the other entities.</a:t>
            </a:r>
          </a:p>
          <a:p>
            <a:pPr marL="0" indent="0">
              <a:buNone/>
            </a:pPr>
            <a:endParaRPr lang="en-US" sz="1800" dirty="0"/>
          </a:p>
        </p:txBody>
      </p:sp>
      <p:sp>
        <p:nvSpPr>
          <p:cNvPr id="3" name="Title 2"/>
          <p:cNvSpPr>
            <a:spLocks noGrp="1"/>
          </p:cNvSpPr>
          <p:nvPr>
            <p:ph type="title"/>
          </p:nvPr>
        </p:nvSpPr>
        <p:spPr/>
        <p:txBody>
          <a:bodyPr/>
          <a:lstStyle/>
          <a:p>
            <a:r>
              <a:rPr lang="en-US" dirty="0"/>
              <a:t>MapReduce </a:t>
            </a:r>
            <a:r>
              <a:rPr lang="en-US" dirty="0" smtClean="0"/>
              <a:t>Components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12</a:t>
            </a:fld>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600200"/>
            <a:ext cx="3221372"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676879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066800" y="4419601"/>
            <a:ext cx="7620000" cy="2133600"/>
          </a:xfrm>
        </p:spPr>
        <p:txBody>
          <a:bodyPr/>
          <a:lstStyle/>
          <a:p>
            <a:pPr marL="457200" lvl="1" indent="0">
              <a:buNone/>
            </a:pPr>
            <a:r>
              <a:rPr lang="en-US" dirty="0" smtClean="0"/>
              <a:t>NameNode and  JobTracker on the same server </a:t>
            </a:r>
          </a:p>
          <a:p>
            <a:pPr marL="457200" lvl="1" indent="0">
              <a:buNone/>
            </a:pPr>
            <a:r>
              <a:rPr lang="en-US" dirty="0" smtClean="0"/>
              <a:t>DataNode and TaskTracker on the same server</a:t>
            </a:r>
            <a:endParaRPr lang="en-US" dirty="0"/>
          </a:p>
        </p:txBody>
      </p:sp>
      <p:sp>
        <p:nvSpPr>
          <p:cNvPr id="3" name="Title 2"/>
          <p:cNvSpPr>
            <a:spLocks noGrp="1"/>
          </p:cNvSpPr>
          <p:nvPr>
            <p:ph type="title"/>
          </p:nvPr>
        </p:nvSpPr>
        <p:spPr/>
        <p:txBody>
          <a:bodyPr/>
          <a:lstStyle/>
          <a:p>
            <a:r>
              <a:rPr lang="en-US" dirty="0" smtClean="0"/>
              <a:t>HDFS and Mapreduce Infrastructure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13</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600825" cy="2514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56282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MapReduce </a:t>
            </a:r>
            <a:r>
              <a:rPr lang="en-US" dirty="0" smtClean="0"/>
              <a:t>Anatomy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14</a:t>
            </a:fld>
            <a:endParaRPr lang="en-US" dirty="0"/>
          </a:p>
        </p:txBody>
      </p:sp>
      <p:pic>
        <p:nvPicPr>
          <p:cNvPr id="5" name="Picture 3"/>
          <p:cNvPicPr>
            <a:picLocks noChangeAspect="1" noChangeArrowheads="1"/>
          </p:cNvPicPr>
          <p:nvPr/>
        </p:nvPicPr>
        <p:blipFill>
          <a:blip r:embed="rId2" cstate="print"/>
          <a:srcRect/>
          <a:stretch>
            <a:fillRect/>
          </a:stretch>
        </p:blipFill>
        <p:spPr bwMode="auto">
          <a:xfrm>
            <a:off x="457200" y="1524000"/>
            <a:ext cx="7793679" cy="5175913"/>
          </a:xfrm>
          <a:prstGeom prst="rect">
            <a:avLst/>
          </a:prstGeom>
          <a:noFill/>
          <a:ln w="9525">
            <a:noFill/>
            <a:miter lim="800000"/>
            <a:headEnd/>
            <a:tailEnd/>
          </a:ln>
          <a:effectLst/>
        </p:spPr>
      </p:pic>
    </p:spTree>
    <p:extLst>
      <p:ext uri="{BB962C8B-B14F-4D97-AF65-F5344CB8AC3E}">
        <p14:creationId xmlns:p14="http://schemas.microsoft.com/office/powerpoint/2010/main" val="42156755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JobClient’s submitJob() asks the jobtracker for a new job ID (by calling getNewJobId() on JobTracker)</a:t>
            </a:r>
          </a:p>
          <a:p>
            <a:r>
              <a:rPr lang="en-US" sz="1800" dirty="0"/>
              <a:t>Checks the output specification of the job. For example, if the output directory has not been specified or it already exists, the job is not submitted and an error is thrown to the MapReduce program.</a:t>
            </a:r>
          </a:p>
          <a:p>
            <a:endParaRPr lang="en-US" sz="1800" dirty="0"/>
          </a:p>
          <a:p>
            <a:r>
              <a:rPr lang="en-US" sz="1800" dirty="0"/>
              <a:t>Computes the input splits for the job. If the splits cannot be computed, because the input paths don’t exist, for example, then the job is not submitted and an error is thrown to the MapReduce program.</a:t>
            </a:r>
          </a:p>
          <a:p>
            <a:endParaRPr lang="en-US" sz="1800" dirty="0"/>
          </a:p>
          <a:p>
            <a:r>
              <a:rPr lang="en-US" sz="1800" dirty="0"/>
              <a:t>Copies the resources needed to run the job, including the job JAR file, the configuration file and the computed input splits, to the jobtracker’s filesystem in a directory named after the job ID. The job JAR is copied with a high replication factor (controlled by the mapred.submit.replication property, which defaults to 10) so that there are lots of copies across the cluster for the tasktrackers to access when they run tasks for the job.</a:t>
            </a:r>
          </a:p>
        </p:txBody>
      </p:sp>
      <p:sp>
        <p:nvSpPr>
          <p:cNvPr id="3" name="Title 2"/>
          <p:cNvSpPr>
            <a:spLocks noGrp="1"/>
          </p:cNvSpPr>
          <p:nvPr>
            <p:ph type="title"/>
          </p:nvPr>
        </p:nvSpPr>
        <p:spPr/>
        <p:txBody>
          <a:bodyPr/>
          <a:lstStyle/>
          <a:p>
            <a:r>
              <a:rPr lang="en-US" dirty="0"/>
              <a:t>Job submission process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15</a:t>
            </a:fld>
            <a:endParaRPr lang="en-US" dirty="0"/>
          </a:p>
        </p:txBody>
      </p:sp>
    </p:spTree>
    <p:extLst>
      <p:ext uri="{BB962C8B-B14F-4D97-AF65-F5344CB8AC3E}">
        <p14:creationId xmlns:p14="http://schemas.microsoft.com/office/powerpoint/2010/main" val="40405328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When the JobTracker receives a call to its submitJob() method, it puts it into an internal queue from where the job scheduler will pick it up and initialize it.</a:t>
            </a:r>
          </a:p>
          <a:p>
            <a:endParaRPr lang="en-US" sz="1800" dirty="0"/>
          </a:p>
          <a:p>
            <a:r>
              <a:rPr lang="en-US" sz="1800" dirty="0"/>
              <a:t>Initialization involves creating an object to represent the job being run.</a:t>
            </a:r>
          </a:p>
          <a:p>
            <a:endParaRPr lang="en-US" sz="1800" dirty="0" smtClean="0"/>
          </a:p>
          <a:p>
            <a:r>
              <a:rPr lang="en-US" sz="1800" dirty="0" smtClean="0"/>
              <a:t>To </a:t>
            </a:r>
            <a:r>
              <a:rPr lang="en-US" sz="1800" dirty="0"/>
              <a:t>create the list of tasks to run, the job scheduler first retrieves the input splits computed by the JobClient from the shared filesystem . It then creates one map task for each split.</a:t>
            </a:r>
          </a:p>
          <a:p>
            <a:endParaRPr lang="en-US" dirty="0"/>
          </a:p>
        </p:txBody>
      </p:sp>
      <p:sp>
        <p:nvSpPr>
          <p:cNvPr id="3" name="Title 2"/>
          <p:cNvSpPr>
            <a:spLocks noGrp="1"/>
          </p:cNvSpPr>
          <p:nvPr>
            <p:ph type="title"/>
          </p:nvPr>
        </p:nvSpPr>
        <p:spPr/>
        <p:txBody>
          <a:bodyPr/>
          <a:lstStyle/>
          <a:p>
            <a:r>
              <a:rPr lang="en-US" dirty="0" smtClean="0"/>
              <a:t>Job Initialization</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16</a:t>
            </a:fld>
            <a:endParaRPr lang="en-US" dirty="0"/>
          </a:p>
        </p:txBody>
      </p:sp>
    </p:spTree>
    <p:extLst>
      <p:ext uri="{BB962C8B-B14F-4D97-AF65-F5344CB8AC3E}">
        <p14:creationId xmlns:p14="http://schemas.microsoft.com/office/powerpoint/2010/main" val="3469741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Tasktrackers run a simple loop that periodically sends heartbeat method calls to the jobtracker. Heartbeats tell the jobtracker that a tasktracker is alive.</a:t>
            </a:r>
          </a:p>
          <a:p>
            <a:endParaRPr lang="en-US" sz="1800" dirty="0"/>
          </a:p>
          <a:p>
            <a:r>
              <a:rPr lang="en-US" sz="1800" dirty="0"/>
              <a:t>As a part of the heartbeat, a tasktracker will indicate whether it is ready to run a new task, and if it is, the jobtracker will allocate it a task, which it communicates to the tasktracker using the heartbeat return value.</a:t>
            </a:r>
          </a:p>
          <a:p>
            <a:endParaRPr lang="en-US" sz="1800" dirty="0"/>
          </a:p>
          <a:p>
            <a:r>
              <a:rPr lang="en-US" sz="1800" dirty="0"/>
              <a:t>Tasktrackers have a fixed number of slots for map tasks and for reduce tasks</a:t>
            </a:r>
            <a:r>
              <a:rPr lang="en-US" dirty="0"/>
              <a:t>.</a:t>
            </a:r>
          </a:p>
          <a:p>
            <a:endParaRPr lang="en-US" dirty="0"/>
          </a:p>
        </p:txBody>
      </p:sp>
      <p:sp>
        <p:nvSpPr>
          <p:cNvPr id="3" name="Title 2"/>
          <p:cNvSpPr>
            <a:spLocks noGrp="1"/>
          </p:cNvSpPr>
          <p:nvPr>
            <p:ph type="title"/>
          </p:nvPr>
        </p:nvSpPr>
        <p:spPr/>
        <p:txBody>
          <a:bodyPr/>
          <a:lstStyle/>
          <a:p>
            <a:r>
              <a:rPr lang="en-US" dirty="0" smtClean="0"/>
              <a:t>Task Assignment</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17</a:t>
            </a:fld>
            <a:endParaRPr lang="en-US" dirty="0"/>
          </a:p>
        </p:txBody>
      </p:sp>
    </p:spTree>
    <p:extLst>
      <p:ext uri="{BB962C8B-B14F-4D97-AF65-F5344CB8AC3E}">
        <p14:creationId xmlns:p14="http://schemas.microsoft.com/office/powerpoint/2010/main" val="268112249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lvl="0" indent="0">
              <a:spcBef>
                <a:spcPct val="0"/>
              </a:spcBef>
              <a:buNone/>
            </a:pPr>
            <a:r>
              <a:rPr lang="en-US" sz="1800" dirty="0"/>
              <a:t>The job JAR is copied from the shared filesystem to the tasktracker’s filesystem creates a local working directory for the task, and un-jars the contents of the JAR into this directory.</a:t>
            </a:r>
          </a:p>
          <a:p>
            <a:pPr marL="0" lvl="0" indent="0">
              <a:spcBef>
                <a:spcPct val="0"/>
              </a:spcBef>
              <a:buNone/>
            </a:pPr>
            <a:endParaRPr lang="en-US" sz="1800" dirty="0"/>
          </a:p>
          <a:p>
            <a:pPr marL="0" lvl="0" indent="0">
              <a:spcBef>
                <a:spcPct val="0"/>
              </a:spcBef>
              <a:buNone/>
            </a:pPr>
            <a:r>
              <a:rPr lang="en-US" sz="1800" dirty="0"/>
              <a:t>Creates an instance of TaskRunner to run the task.</a:t>
            </a:r>
          </a:p>
          <a:p>
            <a:pPr marL="0" lvl="0" indent="0">
              <a:spcBef>
                <a:spcPct val="0"/>
              </a:spcBef>
              <a:buNone/>
            </a:pPr>
            <a:r>
              <a:rPr lang="en-US" sz="1800" dirty="0"/>
              <a:t>TaskRunner launches a new Java Virtual Machine  to run each task in, so that any bugs in the user-defined map and reduce functions don’t affect the tasktracker.</a:t>
            </a:r>
          </a:p>
          <a:p>
            <a:pPr marL="0" lvl="0" indent="0">
              <a:spcBef>
                <a:spcPct val="0"/>
              </a:spcBef>
              <a:buNone/>
            </a:pPr>
            <a:r>
              <a:rPr lang="en-US" sz="1800" dirty="0"/>
              <a:t>The child process communicates with its parent through the umbilical interface</a:t>
            </a:r>
          </a:p>
        </p:txBody>
      </p:sp>
      <p:sp>
        <p:nvSpPr>
          <p:cNvPr id="3" name="Title 2"/>
          <p:cNvSpPr>
            <a:spLocks noGrp="1"/>
          </p:cNvSpPr>
          <p:nvPr>
            <p:ph type="title"/>
          </p:nvPr>
        </p:nvSpPr>
        <p:spPr/>
        <p:txBody>
          <a:bodyPr/>
          <a:lstStyle/>
          <a:p>
            <a:r>
              <a:rPr lang="en-US" dirty="0"/>
              <a:t>Task Execution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18</a:t>
            </a:fld>
            <a:endParaRPr lang="en-US" dirty="0"/>
          </a:p>
        </p:txBody>
      </p:sp>
    </p:spTree>
    <p:extLst>
      <p:ext uri="{BB962C8B-B14F-4D97-AF65-F5344CB8AC3E}">
        <p14:creationId xmlns:p14="http://schemas.microsoft.com/office/powerpoint/2010/main" val="1795500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spcBef>
                <a:spcPct val="0"/>
              </a:spcBef>
              <a:buNone/>
            </a:pPr>
            <a:r>
              <a:rPr lang="en-US" sz="1800" dirty="0"/>
              <a:t>If a task reports progress, it sets a flag to indicate that the status change should be sent to the tasktracker.</a:t>
            </a:r>
          </a:p>
          <a:p>
            <a:pPr marL="0" indent="0">
              <a:spcBef>
                <a:spcPct val="0"/>
              </a:spcBef>
              <a:buNone/>
            </a:pPr>
            <a:endParaRPr lang="en-US" sz="1800" dirty="0"/>
          </a:p>
          <a:p>
            <a:pPr marL="0" indent="0">
              <a:spcBef>
                <a:spcPct val="0"/>
              </a:spcBef>
              <a:buNone/>
            </a:pPr>
            <a:r>
              <a:rPr lang="en-US" sz="1800" dirty="0"/>
              <a:t>The flag is checked in a separate thread every three seconds, and if set it notifies the tasktracker.</a:t>
            </a:r>
          </a:p>
          <a:p>
            <a:pPr marL="0" indent="0">
              <a:spcBef>
                <a:spcPct val="0"/>
              </a:spcBef>
              <a:buNone/>
            </a:pPr>
            <a:endParaRPr lang="en-US" sz="1800" dirty="0"/>
          </a:p>
          <a:p>
            <a:pPr marL="0" indent="0">
              <a:spcBef>
                <a:spcPct val="0"/>
              </a:spcBef>
              <a:buNone/>
            </a:pPr>
            <a:r>
              <a:rPr lang="en-US" sz="1800" dirty="0"/>
              <a:t>The tasktracker is sending heartbeats to the jobtracker every five seconds for the current task status.</a:t>
            </a:r>
          </a:p>
          <a:p>
            <a:pPr marL="0" indent="0">
              <a:spcBef>
                <a:spcPct val="0"/>
              </a:spcBef>
              <a:buNone/>
            </a:pPr>
            <a:endParaRPr lang="en-US" sz="1800" dirty="0"/>
          </a:p>
          <a:p>
            <a:pPr marL="0" indent="0">
              <a:spcBef>
                <a:spcPct val="0"/>
              </a:spcBef>
              <a:buNone/>
            </a:pPr>
            <a:r>
              <a:rPr lang="en-US" sz="1800" dirty="0"/>
              <a:t>The jobtracker combines these updates to produce a global view of the status of all the jobs being run and their constituent tasks.</a:t>
            </a:r>
          </a:p>
          <a:p>
            <a:pPr marL="0" indent="0">
              <a:spcBef>
                <a:spcPct val="0"/>
              </a:spcBef>
              <a:buNone/>
            </a:pPr>
            <a:r>
              <a:rPr lang="en-US" sz="1800" dirty="0"/>
              <a:t>JobClient receives the latest status by polling the jobtracker every second.</a:t>
            </a:r>
          </a:p>
          <a:p>
            <a:pPr marL="0" indent="0">
              <a:spcBef>
                <a:spcPct val="0"/>
              </a:spcBef>
              <a:buNone/>
            </a:pPr>
            <a:endParaRPr lang="en-US" sz="1800" dirty="0"/>
          </a:p>
        </p:txBody>
      </p:sp>
      <p:sp>
        <p:nvSpPr>
          <p:cNvPr id="3" name="Title 2"/>
          <p:cNvSpPr>
            <a:spLocks noGrp="1"/>
          </p:cNvSpPr>
          <p:nvPr>
            <p:ph type="title"/>
          </p:nvPr>
        </p:nvSpPr>
        <p:spPr/>
        <p:txBody>
          <a:bodyPr/>
          <a:lstStyle/>
          <a:p>
            <a:r>
              <a:rPr lang="en-US" dirty="0"/>
              <a:t>Progress and Status Updates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19</a:t>
            </a:fld>
            <a:endParaRPr lang="en-US" dirty="0"/>
          </a:p>
        </p:txBody>
      </p:sp>
    </p:spTree>
    <p:extLst>
      <p:ext uri="{BB962C8B-B14F-4D97-AF65-F5344CB8AC3E}">
        <p14:creationId xmlns:p14="http://schemas.microsoft.com/office/powerpoint/2010/main" val="38622249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p:cNvGraphicFramePr>
            <a:graphicFrameLocks noGrp="1"/>
          </p:cNvGraphicFramePr>
          <p:nvPr>
            <p:extLst>
              <p:ext uri="{D42A27DB-BD31-4B8C-83A1-F6EECF244321}">
                <p14:modId xmlns:p14="http://schemas.microsoft.com/office/powerpoint/2010/main" val="4288460100"/>
              </p:ext>
            </p:extLst>
          </p:nvPr>
        </p:nvGraphicFramePr>
        <p:xfrm>
          <a:off x="2209800" y="2286000"/>
          <a:ext cx="6477000" cy="1828800"/>
        </p:xfrm>
        <a:graphic>
          <a:graphicData uri="http://schemas.openxmlformats.org/drawingml/2006/table">
            <a:tbl>
              <a:tblPr/>
              <a:tblGrid>
                <a:gridCol w="6477000"/>
              </a:tblGrid>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Sudarshan Shetty</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285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cap="none" normalizeH="0" baseline="0" dirty="0" smtClean="0">
                          <a:ln>
                            <a:noFill/>
                          </a:ln>
                          <a:solidFill>
                            <a:schemeClr val="tx1"/>
                          </a:solidFill>
                          <a:effectLst/>
                          <a:latin typeface="+mj-lt"/>
                        </a:rPr>
                        <a:t>Manager-Big Data / 10 Years</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3175" cap="flat" cmpd="sng" algn="ctr">
                      <a:solidFill>
                        <a:srgbClr val="134575"/>
                      </a:solidFill>
                      <a:prstDash val="solid"/>
                      <a:round/>
                      <a:headEnd type="none" w="med" len="med"/>
                      <a:tailEnd type="none" w="med" len="med"/>
                    </a:lnB>
                    <a:lnTlToBr>
                      <a:noFill/>
                    </a:lnTlToBr>
                    <a:lnBlToTr>
                      <a:noFill/>
                    </a:lnBlToTr>
                    <a:noFill/>
                  </a:tcPr>
                </a:tc>
              </a:tr>
              <a:tr h="609600">
                <a:tc>
                  <a:txBody>
                    <a:bodyPr/>
                    <a:lstStyle/>
                    <a:p>
                      <a:pPr marL="0" marR="0" lvl="0" indent="0" algn="l" defTabSz="914400" rtl="0" eaLnBrk="1" fontAlgn="base" latinLnBrk="0" hangingPunct="1">
                        <a:lnSpc>
                          <a:spcPct val="100000"/>
                        </a:lnSpc>
                        <a:spcBef>
                          <a:spcPct val="20000"/>
                        </a:spcBef>
                        <a:spcAft>
                          <a:spcPct val="0"/>
                        </a:spcAft>
                        <a:buClrTx/>
                        <a:buSzPct val="95000"/>
                        <a:buFont typeface="Wingdings" pitchFamily="2" charset="2"/>
                        <a:buNone/>
                        <a:tabLst/>
                      </a:pPr>
                      <a:r>
                        <a:rPr kumimoji="0" lang="en-US" sz="1600" b="0" i="0" u="none" strike="noStrike" kern="1200" cap="none" normalizeH="0" baseline="0" dirty="0" smtClean="0">
                          <a:ln>
                            <a:noFill/>
                          </a:ln>
                          <a:solidFill>
                            <a:schemeClr val="tx1"/>
                          </a:solidFill>
                          <a:effectLst/>
                          <a:latin typeface="+mj-lt"/>
                          <a:ea typeface="+mn-ea"/>
                          <a:cs typeface="+mn-cs"/>
                        </a:rPr>
                        <a:t>1.0</a:t>
                      </a:r>
                    </a:p>
                  </a:txBody>
                  <a:tcPr horzOverflow="overflow">
                    <a:lnL w="3175" cap="flat" cmpd="sng" algn="ctr">
                      <a:solidFill>
                        <a:srgbClr val="134575"/>
                      </a:solidFill>
                      <a:prstDash val="solid"/>
                      <a:round/>
                      <a:headEnd type="none" w="med" len="med"/>
                      <a:tailEnd type="none" w="med" len="med"/>
                    </a:lnL>
                    <a:lnR w="28575" cap="flat" cmpd="sng" algn="ctr">
                      <a:solidFill>
                        <a:srgbClr val="134575"/>
                      </a:solidFill>
                      <a:prstDash val="solid"/>
                      <a:round/>
                      <a:headEnd type="none" w="med" len="med"/>
                      <a:tailEnd type="none" w="med" len="med"/>
                    </a:lnR>
                    <a:lnT w="3175" cap="flat" cmpd="sng" algn="ctr">
                      <a:solidFill>
                        <a:srgbClr val="134575"/>
                      </a:solidFill>
                      <a:prstDash val="solid"/>
                      <a:round/>
                      <a:headEnd type="none" w="med" len="med"/>
                      <a:tailEnd type="none" w="med" len="med"/>
                    </a:lnT>
                    <a:lnB w="28575" cap="flat" cmpd="sng" algn="ctr">
                      <a:solidFill>
                        <a:srgbClr val="134575"/>
                      </a:solidFill>
                      <a:prstDash val="solid"/>
                      <a:round/>
                      <a:headEnd type="none" w="med" len="med"/>
                      <a:tailEnd type="none" w="med" len="med"/>
                    </a:lnB>
                    <a:lnTlToBr>
                      <a:noFill/>
                    </a:lnTlToBr>
                    <a:lnBlToTr>
                      <a:noFill/>
                    </a:lnBlToTr>
                    <a:noFill/>
                  </a:tcPr>
                </a:tc>
              </a:tr>
            </a:tbl>
          </a:graphicData>
        </a:graphic>
      </p:graphicFrame>
      <p:sp>
        <p:nvSpPr>
          <p:cNvPr id="3" name="Slide Number Placeholder 8"/>
          <p:cNvSpPr>
            <a:spLocks noGrp="1"/>
          </p:cNvSpPr>
          <p:nvPr>
            <p:ph type="sldNum" sz="quarter" idx="12"/>
          </p:nvPr>
        </p:nvSpPr>
        <p:spPr>
          <a:xfrm>
            <a:off x="152400" y="6428601"/>
            <a:ext cx="457200" cy="276999"/>
          </a:xfrm>
        </p:spPr>
        <p:txBody>
          <a:bodyPr/>
          <a:lstStyle/>
          <a:p>
            <a:pPr>
              <a:defRPr/>
            </a:pPr>
            <a:fld id="{ACB22A88-73BA-4B00-905C-A309951F5147}" type="slidenum">
              <a:rPr lang="en-US" sz="1400" smtClean="0"/>
              <a:pPr>
                <a:defRPr/>
              </a:pPr>
              <a:t>2</a:t>
            </a:fld>
            <a:endParaRPr lang="en-US" sz="1400"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When the jobtracker receives a notification that the last task for a job is complete, it changes the status for the job to “successful.”</a:t>
            </a:r>
          </a:p>
          <a:p>
            <a:endParaRPr lang="en-US" sz="1800" dirty="0"/>
          </a:p>
          <a:p>
            <a:r>
              <a:rPr lang="en-US" sz="1800" dirty="0"/>
              <a:t>Then, when the JobClient polls for status,it learns that the job has completed successfully, so it prints a message to tell the user, and then returns from the runJob() method</a:t>
            </a:r>
          </a:p>
        </p:txBody>
      </p:sp>
      <p:sp>
        <p:nvSpPr>
          <p:cNvPr id="3" name="Title 2"/>
          <p:cNvSpPr>
            <a:spLocks noGrp="1"/>
          </p:cNvSpPr>
          <p:nvPr>
            <p:ph type="title"/>
          </p:nvPr>
        </p:nvSpPr>
        <p:spPr/>
        <p:txBody>
          <a:bodyPr/>
          <a:lstStyle/>
          <a:p>
            <a:r>
              <a:rPr lang="en-US" dirty="0"/>
              <a:t>Job Completion</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20</a:t>
            </a:fld>
            <a:endParaRPr lang="en-US" dirty="0"/>
          </a:p>
        </p:txBody>
      </p:sp>
    </p:spTree>
    <p:extLst>
      <p:ext uri="{BB962C8B-B14F-4D97-AF65-F5344CB8AC3E}">
        <p14:creationId xmlns:p14="http://schemas.microsoft.com/office/powerpoint/2010/main" val="135510160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Early versions of Hadoop had a very simple approach to scheduling users’ jobs: they ran in order of submission, using a FIFO scheduler.</a:t>
            </a:r>
          </a:p>
          <a:p>
            <a:endParaRPr lang="en-US" sz="1800" dirty="0"/>
          </a:p>
          <a:p>
            <a:r>
              <a:rPr lang="en-US" sz="1800" dirty="0"/>
              <a:t>Later on, the ability to set a job’s priority was added, via the mapred.job.priority property or the setJobPriority() method on JobClient (both of which take one of the values VERY_HIGH, HIGH, NORMAL, LOW, VERY_LOW).</a:t>
            </a:r>
          </a:p>
          <a:p>
            <a:pPr>
              <a:buNone/>
            </a:pPr>
            <a:endParaRPr lang="en-US" sz="1800" dirty="0"/>
          </a:p>
          <a:p>
            <a:r>
              <a:rPr lang="en-US" sz="1800" dirty="0"/>
              <a:t>Default  - FIFO Scheduler</a:t>
            </a:r>
          </a:p>
          <a:p>
            <a:endParaRPr lang="en-US" sz="1800" dirty="0"/>
          </a:p>
        </p:txBody>
      </p:sp>
      <p:sp>
        <p:nvSpPr>
          <p:cNvPr id="3" name="Title 2"/>
          <p:cNvSpPr>
            <a:spLocks noGrp="1"/>
          </p:cNvSpPr>
          <p:nvPr>
            <p:ph type="title"/>
          </p:nvPr>
        </p:nvSpPr>
        <p:spPr/>
        <p:txBody>
          <a:bodyPr/>
          <a:lstStyle/>
          <a:p>
            <a:r>
              <a:rPr lang="en-US" dirty="0"/>
              <a:t>Job Scheduling</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21</a:t>
            </a:fld>
            <a:endParaRPr lang="en-US" dirty="0"/>
          </a:p>
        </p:txBody>
      </p:sp>
    </p:spTree>
    <p:extLst>
      <p:ext uri="{BB962C8B-B14F-4D97-AF65-F5344CB8AC3E}">
        <p14:creationId xmlns:p14="http://schemas.microsoft.com/office/powerpoint/2010/main" val="25959133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The Fair Scheduler aims to give every user a fair share of the cluster capacity over time. If a single job is running, it gets all of the cluster. As more jobs are submitted, free task slots are given to the jobs in such a way as to give each user a fair share of the cluster.</a:t>
            </a:r>
          </a:p>
          <a:p>
            <a:endParaRPr lang="en-US" sz="1800" dirty="0" smtClean="0"/>
          </a:p>
          <a:p>
            <a:r>
              <a:rPr lang="en-US" sz="1800" dirty="0" smtClean="0"/>
              <a:t>Jobs </a:t>
            </a:r>
            <a:r>
              <a:rPr lang="en-US" sz="1800" dirty="0"/>
              <a:t>are placed in pools, and by default, each user gets their own pool. A user who submits more jobs than a second user will not get any more cluster resources than the second, on average.</a:t>
            </a:r>
          </a:p>
          <a:p>
            <a:endParaRPr lang="en-US" dirty="0"/>
          </a:p>
        </p:txBody>
      </p:sp>
      <p:sp>
        <p:nvSpPr>
          <p:cNvPr id="3" name="Title 2"/>
          <p:cNvSpPr>
            <a:spLocks noGrp="1"/>
          </p:cNvSpPr>
          <p:nvPr>
            <p:ph type="title"/>
          </p:nvPr>
        </p:nvSpPr>
        <p:spPr/>
        <p:txBody>
          <a:bodyPr/>
          <a:lstStyle/>
          <a:p>
            <a:r>
              <a:rPr lang="en-US" dirty="0"/>
              <a:t>The Fair Scheduler</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22</a:t>
            </a:fld>
            <a:endParaRPr lang="en-US" dirty="0"/>
          </a:p>
        </p:txBody>
      </p:sp>
    </p:spTree>
    <p:extLst>
      <p:ext uri="{BB962C8B-B14F-4D97-AF65-F5344CB8AC3E}">
        <p14:creationId xmlns:p14="http://schemas.microsoft.com/office/powerpoint/2010/main" val="175003775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Mapreduce Internals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23</a:t>
            </a:fld>
            <a:endParaRPr lang="en-US" dirty="0"/>
          </a:p>
        </p:txBody>
      </p:sp>
      <p:pic>
        <p:nvPicPr>
          <p:cNvPr id="5" name="Picture 3"/>
          <p:cNvPicPr>
            <a:picLocks noGrp="1" noChangeAspect="1" noChangeArrowheads="1"/>
          </p:cNvPicPr>
          <p:nvPr>
            <p:ph idx="1"/>
          </p:nvPr>
        </p:nvPicPr>
        <p:blipFill>
          <a:blip r:embed="rId2" cstate="print"/>
          <a:srcRect/>
          <a:stretch>
            <a:fillRect/>
          </a:stretch>
        </p:blipFill>
        <p:spPr bwMode="auto">
          <a:xfrm>
            <a:off x="838200" y="2514600"/>
            <a:ext cx="7425031" cy="3327400"/>
          </a:xfrm>
          <a:prstGeom prst="rect">
            <a:avLst/>
          </a:prstGeom>
          <a:noFill/>
          <a:ln w="9525">
            <a:noFill/>
            <a:miter lim="800000"/>
            <a:headEnd/>
            <a:tailEnd/>
          </a:ln>
          <a:effectLst/>
        </p:spPr>
      </p:pic>
    </p:spTree>
    <p:extLst>
      <p:ext uri="{BB962C8B-B14F-4D97-AF65-F5344CB8AC3E}">
        <p14:creationId xmlns:p14="http://schemas.microsoft.com/office/powerpoint/2010/main" val="20526253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When the map function starts producing output, it is not simply written to disk.</a:t>
            </a:r>
          </a:p>
          <a:p>
            <a:endParaRPr lang="en-US" sz="1800" dirty="0" smtClean="0"/>
          </a:p>
          <a:p>
            <a:r>
              <a:rPr lang="en-US" sz="1800" dirty="0" smtClean="0"/>
              <a:t>Each </a:t>
            </a:r>
            <a:r>
              <a:rPr lang="en-US" sz="1800" dirty="0"/>
              <a:t>map task has a circular memory buffer that it writes the output to. The buffer is 100 MB by default, a size which can be tuned by changing the io.sort.mb property</a:t>
            </a:r>
          </a:p>
          <a:p>
            <a:endParaRPr lang="en-US" sz="1800" dirty="0" smtClean="0"/>
          </a:p>
          <a:p>
            <a:r>
              <a:rPr lang="en-US" sz="1800" dirty="0" smtClean="0"/>
              <a:t>When </a:t>
            </a:r>
            <a:r>
              <a:rPr lang="en-US" sz="1800" dirty="0"/>
              <a:t>the contents of the buffer reaches a certain threshold size (io.sort.spill.per cent, default 0.80, or 80%) a background thread will start to spill the contents to disk.</a:t>
            </a:r>
          </a:p>
          <a:p>
            <a:endParaRPr lang="en-US" sz="1800" dirty="0" smtClean="0"/>
          </a:p>
          <a:p>
            <a:r>
              <a:rPr lang="en-US" sz="1800" dirty="0" smtClean="0"/>
              <a:t>Map </a:t>
            </a:r>
            <a:r>
              <a:rPr lang="en-US" sz="1800" dirty="0"/>
              <a:t>outputs will continue to be written to the buffer while the spill takes place, but if the buffer fills up during this time, the map will block until the spill is complete</a:t>
            </a:r>
            <a:r>
              <a:rPr lang="en-US" sz="1800" dirty="0" smtClean="0"/>
              <a:t>.</a:t>
            </a:r>
          </a:p>
          <a:p>
            <a:endParaRPr lang="en-US" sz="1800" dirty="0"/>
          </a:p>
          <a:p>
            <a:r>
              <a:rPr lang="en-US" sz="1800" dirty="0"/>
              <a:t>Before it writes to disk, the thread first divides the data into partitions corresponding to the reducers that they will ultimately be sent to. Within each partition, the background thread performs an in-memory sort by key, and if there is a combiner function, it is run on the output of the sort.</a:t>
            </a:r>
          </a:p>
          <a:p>
            <a:endParaRPr lang="en-US" sz="1800" dirty="0"/>
          </a:p>
        </p:txBody>
      </p:sp>
      <p:sp>
        <p:nvSpPr>
          <p:cNvPr id="3" name="Title 2"/>
          <p:cNvSpPr>
            <a:spLocks noGrp="1"/>
          </p:cNvSpPr>
          <p:nvPr>
            <p:ph type="title"/>
          </p:nvPr>
        </p:nvSpPr>
        <p:spPr/>
        <p:txBody>
          <a:bodyPr/>
          <a:lstStyle/>
          <a:p>
            <a:r>
              <a:rPr lang="en-US" dirty="0"/>
              <a:t>The Map Side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24</a:t>
            </a:fld>
            <a:endParaRPr lang="en-US" dirty="0"/>
          </a:p>
        </p:txBody>
      </p:sp>
    </p:spTree>
    <p:extLst>
      <p:ext uri="{BB962C8B-B14F-4D97-AF65-F5344CB8AC3E}">
        <p14:creationId xmlns:p14="http://schemas.microsoft.com/office/powerpoint/2010/main" val="244765983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MapReduce makes the guarantee that the input to every reducer is sorted by key.</a:t>
            </a:r>
          </a:p>
          <a:p>
            <a:endParaRPr lang="en-US" sz="1800" dirty="0"/>
          </a:p>
          <a:p>
            <a:r>
              <a:rPr lang="en-US" sz="1800" dirty="0"/>
              <a:t>The process by which the system performs the sort—and transfers the map outputs to the reducers as inputs—is known as the Shuffle.</a:t>
            </a:r>
          </a:p>
        </p:txBody>
      </p:sp>
      <p:sp>
        <p:nvSpPr>
          <p:cNvPr id="3" name="Title 2"/>
          <p:cNvSpPr>
            <a:spLocks noGrp="1"/>
          </p:cNvSpPr>
          <p:nvPr>
            <p:ph type="title"/>
          </p:nvPr>
        </p:nvSpPr>
        <p:spPr/>
        <p:txBody>
          <a:bodyPr/>
          <a:lstStyle/>
          <a:p>
            <a:r>
              <a:rPr lang="en-US" dirty="0"/>
              <a:t>Shuffle and Sort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25</a:t>
            </a:fld>
            <a:endParaRPr lang="en-US" dirty="0"/>
          </a:p>
        </p:txBody>
      </p:sp>
    </p:spTree>
    <p:extLst>
      <p:ext uri="{BB962C8B-B14F-4D97-AF65-F5344CB8AC3E}">
        <p14:creationId xmlns:p14="http://schemas.microsoft.com/office/powerpoint/2010/main" val="220087488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As map tasks complete successfully, they notify their parent tasktracker of the status update, which in turn notifies the jobtracker. These notifications are transmitted over the heartbeat communication mechanism. Therefore, for a given job, the jobtracker knows the mapping between map outputs and tasktrackers. </a:t>
            </a:r>
          </a:p>
          <a:p>
            <a:endParaRPr lang="en-US" sz="1800" dirty="0"/>
          </a:p>
          <a:p>
            <a:r>
              <a:rPr lang="en-US" sz="1800" dirty="0"/>
              <a:t>A thread in the reducer periodically asks the jobtracker for map output locations until it has retrieved them all.</a:t>
            </a:r>
          </a:p>
          <a:p>
            <a:endParaRPr lang="en-US" sz="1800" dirty="0"/>
          </a:p>
          <a:p>
            <a:r>
              <a:rPr lang="en-US" sz="1800" dirty="0" smtClean="0"/>
              <a:t>Tasktrackers </a:t>
            </a:r>
            <a:r>
              <a:rPr lang="en-US" sz="1800" dirty="0"/>
              <a:t>do not delete map outputs from disk as soon as the first reducer has retrieved them, as the reducer may fail. Instead, they wait until they are told to delete them by the jobtracker, which is after the job has completed.</a:t>
            </a:r>
          </a:p>
          <a:p>
            <a:endParaRPr lang="en-US" sz="1800" dirty="0"/>
          </a:p>
        </p:txBody>
      </p:sp>
      <p:sp>
        <p:nvSpPr>
          <p:cNvPr id="3" name="Title 2"/>
          <p:cNvSpPr>
            <a:spLocks noGrp="1"/>
          </p:cNvSpPr>
          <p:nvPr>
            <p:ph type="title"/>
          </p:nvPr>
        </p:nvSpPr>
        <p:spPr/>
        <p:txBody>
          <a:bodyPr/>
          <a:lstStyle/>
          <a:p>
            <a:r>
              <a:rPr lang="en-US" sz="2400" dirty="0"/>
              <a:t>How do reducers know which </a:t>
            </a:r>
            <a:r>
              <a:rPr lang="en-US" sz="1800" dirty="0"/>
              <a:t>tasktrackers</a:t>
            </a:r>
            <a:r>
              <a:rPr lang="en-US" sz="2400" dirty="0"/>
              <a:t> to fetch map output from?</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26</a:t>
            </a:fld>
            <a:endParaRPr lang="en-US" dirty="0"/>
          </a:p>
        </p:txBody>
      </p:sp>
    </p:spTree>
    <p:extLst>
      <p:ext uri="{BB962C8B-B14F-4D97-AF65-F5344CB8AC3E}">
        <p14:creationId xmlns:p14="http://schemas.microsoft.com/office/powerpoint/2010/main" val="8689522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Hadoop runs tasks in their own Java Virtual Machine to isolate them from other running tasks</a:t>
            </a:r>
            <a:r>
              <a:rPr lang="en-US" sz="1800" dirty="0" smtClean="0"/>
              <a:t>.</a:t>
            </a:r>
          </a:p>
          <a:p>
            <a:endParaRPr lang="en-US" sz="1800" dirty="0"/>
          </a:p>
          <a:p>
            <a:r>
              <a:rPr lang="en-US" sz="1800" dirty="0"/>
              <a:t>Jobs that have a large number of very short-lived tasks (these are usually map tasks) or that have lengthy initialization, can see performance gains when the JVM is reused for subsequent tasks.</a:t>
            </a:r>
          </a:p>
          <a:p>
            <a:endParaRPr lang="en-US" sz="1800" dirty="0" smtClean="0"/>
          </a:p>
          <a:p>
            <a:r>
              <a:rPr lang="en-US" sz="1800" dirty="0" smtClean="0"/>
              <a:t>With </a:t>
            </a:r>
            <a:r>
              <a:rPr lang="en-US" sz="1800" dirty="0"/>
              <a:t>task JVM reuse enabled, tasks do not run concurrently in a single JVM. The JVM runs tasks sequentially.</a:t>
            </a:r>
          </a:p>
          <a:p>
            <a:endParaRPr lang="en-US" sz="1800" dirty="0" smtClean="0"/>
          </a:p>
          <a:p>
            <a:r>
              <a:rPr lang="en-US" sz="1800" dirty="0" smtClean="0"/>
              <a:t>Tasktrackers </a:t>
            </a:r>
            <a:r>
              <a:rPr lang="en-US" sz="1800" dirty="0"/>
              <a:t>can however run more than one task at a time, but this is always done in separate JVMs.</a:t>
            </a:r>
          </a:p>
          <a:p>
            <a:endParaRPr lang="en-US" sz="1800" dirty="0"/>
          </a:p>
        </p:txBody>
      </p:sp>
      <p:sp>
        <p:nvSpPr>
          <p:cNvPr id="3" name="Title 2"/>
          <p:cNvSpPr>
            <a:spLocks noGrp="1"/>
          </p:cNvSpPr>
          <p:nvPr>
            <p:ph type="title"/>
          </p:nvPr>
        </p:nvSpPr>
        <p:spPr/>
        <p:txBody>
          <a:bodyPr/>
          <a:lstStyle/>
          <a:p>
            <a:r>
              <a:rPr lang="en-US" dirty="0"/>
              <a:t>Task JVM Reuse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27</a:t>
            </a:fld>
            <a:endParaRPr lang="en-US" dirty="0"/>
          </a:p>
        </p:txBody>
      </p:sp>
    </p:spTree>
    <p:extLst>
      <p:ext uri="{BB962C8B-B14F-4D97-AF65-F5344CB8AC3E}">
        <p14:creationId xmlns:p14="http://schemas.microsoft.com/office/powerpoint/2010/main" val="33724014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The best way to handle corrupt records is in your mapper or reducer code. You can detect the bad record and ignore it, or you can abort the job.</a:t>
            </a:r>
          </a:p>
          <a:p>
            <a:endParaRPr lang="en-US" sz="1800" dirty="0"/>
          </a:p>
          <a:p>
            <a:r>
              <a:rPr lang="en-US" sz="1800" dirty="0"/>
              <a:t>In rare cases, though, you can’t handle the problem because there is a bug in a thirdparty library that you can’t work around in your mapper or reducer. In these cases, you can use Hadoop’s optional skipping mode for automatically skipping bad records</a:t>
            </a:r>
          </a:p>
          <a:p>
            <a:endParaRPr lang="en-US" sz="1800" dirty="0"/>
          </a:p>
          <a:p>
            <a:r>
              <a:rPr lang="en-US" sz="1800" dirty="0"/>
              <a:t>When skipping mode is enabled, tasks report the records being processed back to the tasktracker. When the task fails, the tasktracker retries the task, skipping the records that caused the failure. by throwing an exception</a:t>
            </a:r>
          </a:p>
          <a:p>
            <a:endParaRPr lang="en-US" sz="1800" dirty="0"/>
          </a:p>
        </p:txBody>
      </p:sp>
      <p:sp>
        <p:nvSpPr>
          <p:cNvPr id="3" name="Title 2"/>
          <p:cNvSpPr>
            <a:spLocks noGrp="1"/>
          </p:cNvSpPr>
          <p:nvPr>
            <p:ph type="title"/>
          </p:nvPr>
        </p:nvSpPr>
        <p:spPr/>
        <p:txBody>
          <a:bodyPr/>
          <a:lstStyle/>
          <a:p>
            <a:r>
              <a:rPr lang="en-US" dirty="0"/>
              <a:t>Skipping Bad Records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28</a:t>
            </a:fld>
            <a:endParaRPr lang="en-US" dirty="0"/>
          </a:p>
        </p:txBody>
      </p:sp>
    </p:spTree>
    <p:extLst>
      <p:ext uri="{BB962C8B-B14F-4D97-AF65-F5344CB8AC3E}">
        <p14:creationId xmlns:p14="http://schemas.microsoft.com/office/powerpoint/2010/main" val="2874250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The best way to handle corrupt records is in your mapper or reducer code. You can detect the bad record and ignore it, or you can abort the job.</a:t>
            </a:r>
          </a:p>
          <a:p>
            <a:endParaRPr lang="en-US" sz="1800" dirty="0"/>
          </a:p>
          <a:p>
            <a:r>
              <a:rPr lang="en-US" sz="1800" dirty="0"/>
              <a:t>In rare cases, though, you can’t handle the problem because there is a bug in a thirdparty library that you can’t work around in your mapper or reducer. In these cases, you can use Hadoop’s optional skipping mode for automatically skipping bad records</a:t>
            </a:r>
          </a:p>
          <a:p>
            <a:endParaRPr lang="en-US" sz="1800" dirty="0"/>
          </a:p>
          <a:p>
            <a:r>
              <a:rPr lang="en-US" sz="1800" dirty="0"/>
              <a:t>When skipping mode is enabled, tasks report the records being processed back to the tasktracker. When the task fails, the tasktracker retries the task, skipping the records that caused the failure. by throwing an exception</a:t>
            </a:r>
          </a:p>
          <a:p>
            <a:endParaRPr lang="en-US" sz="1800" dirty="0"/>
          </a:p>
        </p:txBody>
      </p:sp>
      <p:sp>
        <p:nvSpPr>
          <p:cNvPr id="3" name="Title 2"/>
          <p:cNvSpPr>
            <a:spLocks noGrp="1"/>
          </p:cNvSpPr>
          <p:nvPr>
            <p:ph type="title"/>
          </p:nvPr>
        </p:nvSpPr>
        <p:spPr/>
        <p:txBody>
          <a:bodyPr/>
          <a:lstStyle/>
          <a:p>
            <a:r>
              <a:rPr lang="en-US" dirty="0"/>
              <a:t>Steps to skip bad records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29</a:t>
            </a:fld>
            <a:endParaRPr lang="en-US" dirty="0"/>
          </a:p>
        </p:txBody>
      </p:sp>
    </p:spTree>
    <p:extLst>
      <p:ext uri="{BB962C8B-B14F-4D97-AF65-F5344CB8AC3E}">
        <p14:creationId xmlns:p14="http://schemas.microsoft.com/office/powerpoint/2010/main" val="245654838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524000" y="0"/>
            <a:ext cx="6858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r>
              <a:rPr lang="en-US" sz="3600" dirty="0">
                <a:latin typeface="Verdana" pitchFamily="34" charset="0"/>
              </a:rPr>
              <a:t>Icons Used</a:t>
            </a:r>
          </a:p>
        </p:txBody>
      </p:sp>
      <p:sp>
        <p:nvSpPr>
          <p:cNvPr id="12" name="Rectangle 11"/>
          <p:cNvSpPr/>
          <p:nvPr/>
        </p:nvSpPr>
        <p:spPr>
          <a:xfrm>
            <a:off x="2133600" y="1295400"/>
            <a:ext cx="6858000" cy="381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fontAlgn="auto">
              <a:spcBef>
                <a:spcPts val="0"/>
              </a:spcBef>
              <a:spcAft>
                <a:spcPts val="0"/>
              </a:spcAft>
              <a:defRPr/>
            </a:pPr>
            <a:endParaRPr lang="en-US" sz="1000" cap="all" dirty="0">
              <a:solidFill>
                <a:schemeClr val="accent2">
                  <a:lumMod val="40000"/>
                  <a:lumOff val="60000"/>
                </a:schemeClr>
              </a:solidFill>
              <a:latin typeface="Arial" pitchFamily="34" charset="0"/>
              <a:cs typeface="Arial" pitchFamily="34" charset="0"/>
            </a:endParaRPr>
          </a:p>
        </p:txBody>
      </p:sp>
      <p:pic>
        <p:nvPicPr>
          <p:cNvPr id="4104" name="Picture 6"/>
          <p:cNvPicPr>
            <a:picLocks noChangeAspect="1" noChangeArrowheads="1"/>
          </p:cNvPicPr>
          <p:nvPr/>
        </p:nvPicPr>
        <p:blipFill>
          <a:blip r:embed="rId2" cstate="print"/>
          <a:srcRect/>
          <a:stretch>
            <a:fillRect/>
          </a:stretch>
        </p:blipFill>
        <p:spPr bwMode="auto">
          <a:xfrm>
            <a:off x="804862" y="1600200"/>
            <a:ext cx="1023938" cy="1023938"/>
          </a:xfrm>
          <a:prstGeom prst="rect">
            <a:avLst/>
          </a:prstGeom>
          <a:noFill/>
          <a:ln w="9525" algn="ctr">
            <a:noFill/>
            <a:miter lim="800000"/>
            <a:headEnd/>
            <a:tailEnd/>
          </a:ln>
        </p:spPr>
      </p:pic>
      <p:sp>
        <p:nvSpPr>
          <p:cNvPr id="9" name="Text Box 7"/>
          <p:cNvSpPr txBox="1">
            <a:spLocks noChangeArrowheads="1"/>
          </p:cNvSpPr>
          <p:nvPr/>
        </p:nvSpPr>
        <p:spPr bwMode="auto">
          <a:xfrm>
            <a:off x="1828800" y="2027238"/>
            <a:ext cx="16002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Questions</a:t>
            </a:r>
          </a:p>
        </p:txBody>
      </p:sp>
      <p:sp>
        <p:nvSpPr>
          <p:cNvPr id="15" name="Text Box 12"/>
          <p:cNvSpPr txBox="1">
            <a:spLocks noChangeArrowheads="1"/>
          </p:cNvSpPr>
          <p:nvPr/>
        </p:nvSpPr>
        <p:spPr bwMode="auto">
          <a:xfrm>
            <a:off x="1806575" y="5620357"/>
            <a:ext cx="1698625"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Demonstration</a:t>
            </a:r>
          </a:p>
        </p:txBody>
      </p:sp>
      <p:pic>
        <p:nvPicPr>
          <p:cNvPr id="4110" name="Picture 13"/>
          <p:cNvPicPr>
            <a:picLocks noChangeAspect="1" noChangeArrowheads="1"/>
          </p:cNvPicPr>
          <p:nvPr/>
        </p:nvPicPr>
        <p:blipFill>
          <a:blip r:embed="rId3" cstate="print"/>
          <a:srcRect/>
          <a:stretch>
            <a:fillRect/>
          </a:stretch>
        </p:blipFill>
        <p:spPr bwMode="auto">
          <a:xfrm>
            <a:off x="3603625" y="1600200"/>
            <a:ext cx="968375" cy="987425"/>
          </a:xfrm>
          <a:prstGeom prst="rect">
            <a:avLst/>
          </a:prstGeom>
          <a:noFill/>
          <a:ln w="9525" algn="ctr">
            <a:noFill/>
            <a:miter lim="800000"/>
            <a:headEnd/>
            <a:tailEnd/>
          </a:ln>
        </p:spPr>
      </p:pic>
      <p:sp>
        <p:nvSpPr>
          <p:cNvPr id="17" name="Text Box 14"/>
          <p:cNvSpPr txBox="1">
            <a:spLocks noChangeArrowheads="1"/>
          </p:cNvSpPr>
          <p:nvPr/>
        </p:nvSpPr>
        <p:spPr bwMode="auto">
          <a:xfrm>
            <a:off x="7381875" y="1752600"/>
            <a:ext cx="14478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Hands on Exercise</a:t>
            </a:r>
          </a:p>
        </p:txBody>
      </p:sp>
      <p:sp>
        <p:nvSpPr>
          <p:cNvPr id="18" name="Text Box 16"/>
          <p:cNvSpPr txBox="1">
            <a:spLocks noChangeArrowheads="1"/>
          </p:cNvSpPr>
          <p:nvPr/>
        </p:nvSpPr>
        <p:spPr bwMode="auto">
          <a:xfrm>
            <a:off x="1828800" y="3671888"/>
            <a:ext cx="1295400" cy="58102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Coding Standards</a:t>
            </a:r>
          </a:p>
        </p:txBody>
      </p:sp>
      <p:pic>
        <p:nvPicPr>
          <p:cNvPr id="4113" name="Picture 17"/>
          <p:cNvPicPr>
            <a:picLocks noChangeAspect="1" noChangeArrowheads="1"/>
          </p:cNvPicPr>
          <p:nvPr/>
        </p:nvPicPr>
        <p:blipFill>
          <a:blip r:embed="rId4" cstate="print"/>
          <a:srcRect/>
          <a:stretch>
            <a:fillRect/>
          </a:stretch>
        </p:blipFill>
        <p:spPr bwMode="auto">
          <a:xfrm>
            <a:off x="911225" y="3231932"/>
            <a:ext cx="841375" cy="1111250"/>
          </a:xfrm>
          <a:prstGeom prst="rect">
            <a:avLst/>
          </a:prstGeom>
          <a:noFill/>
          <a:ln w="9525" algn="ctr">
            <a:noFill/>
            <a:miter lim="800000"/>
            <a:headEnd/>
            <a:tailEnd/>
          </a:ln>
        </p:spPr>
      </p:pic>
      <p:sp>
        <p:nvSpPr>
          <p:cNvPr id="20" name="Text Box 18"/>
          <p:cNvSpPr txBox="1">
            <a:spLocks noChangeArrowheads="1"/>
          </p:cNvSpPr>
          <p:nvPr/>
        </p:nvSpPr>
        <p:spPr bwMode="auto">
          <a:xfrm>
            <a:off x="4572000" y="5284072"/>
            <a:ext cx="1447800" cy="830997"/>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Best Practices &amp; Industry Standards</a:t>
            </a:r>
            <a:endParaRPr lang="en-US" sz="1600" dirty="0">
              <a:latin typeface="+mn-lt"/>
            </a:endParaRPr>
          </a:p>
        </p:txBody>
      </p:sp>
      <p:sp>
        <p:nvSpPr>
          <p:cNvPr id="21" name="Text Box 19"/>
          <p:cNvSpPr txBox="1">
            <a:spLocks noChangeArrowheads="1"/>
          </p:cNvSpPr>
          <p:nvPr/>
        </p:nvSpPr>
        <p:spPr bwMode="auto">
          <a:xfrm>
            <a:off x="4579938" y="2068513"/>
            <a:ext cx="1066800" cy="336550"/>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Tools</a:t>
            </a:r>
          </a:p>
        </p:txBody>
      </p:sp>
      <p:pic>
        <p:nvPicPr>
          <p:cNvPr id="4119" name="Picture 29"/>
          <p:cNvPicPr>
            <a:picLocks noChangeAspect="1" noChangeArrowheads="1"/>
          </p:cNvPicPr>
          <p:nvPr/>
        </p:nvPicPr>
        <p:blipFill>
          <a:blip r:embed="rId5" cstate="print"/>
          <a:srcRect/>
          <a:stretch>
            <a:fillRect/>
          </a:stretch>
        </p:blipFill>
        <p:spPr bwMode="auto">
          <a:xfrm>
            <a:off x="3643312" y="3287712"/>
            <a:ext cx="1004888" cy="1055688"/>
          </a:xfrm>
          <a:prstGeom prst="rect">
            <a:avLst/>
          </a:prstGeom>
          <a:noFill/>
          <a:ln w="9525" algn="ctr">
            <a:noFill/>
            <a:miter lim="800000"/>
            <a:headEnd/>
            <a:tailEnd/>
          </a:ln>
        </p:spPr>
      </p:pic>
      <p:pic>
        <p:nvPicPr>
          <p:cNvPr id="4120" name="Picture 31"/>
          <p:cNvPicPr>
            <a:picLocks noChangeAspect="1" noChangeArrowheads="1"/>
          </p:cNvPicPr>
          <p:nvPr/>
        </p:nvPicPr>
        <p:blipFill>
          <a:blip r:embed="rId6" cstate="print"/>
          <a:srcRect/>
          <a:stretch>
            <a:fillRect/>
          </a:stretch>
        </p:blipFill>
        <p:spPr bwMode="auto">
          <a:xfrm>
            <a:off x="831850" y="5286375"/>
            <a:ext cx="996950" cy="885825"/>
          </a:xfrm>
          <a:prstGeom prst="rect">
            <a:avLst/>
          </a:prstGeom>
          <a:noFill/>
          <a:ln w="9525" algn="ctr">
            <a:noFill/>
            <a:miter lim="800000"/>
            <a:headEnd/>
            <a:tailEnd/>
          </a:ln>
        </p:spPr>
      </p:pic>
      <p:pic>
        <p:nvPicPr>
          <p:cNvPr id="4121" name="Picture 32"/>
          <p:cNvPicPr>
            <a:picLocks noChangeAspect="1" noChangeArrowheads="1"/>
          </p:cNvPicPr>
          <p:nvPr/>
        </p:nvPicPr>
        <p:blipFill>
          <a:blip r:embed="rId7" cstate="print"/>
          <a:srcRect/>
          <a:stretch>
            <a:fillRect/>
          </a:stretch>
        </p:blipFill>
        <p:spPr bwMode="auto">
          <a:xfrm>
            <a:off x="6410325" y="1697038"/>
            <a:ext cx="1133475" cy="1050925"/>
          </a:xfrm>
          <a:prstGeom prst="rect">
            <a:avLst/>
          </a:prstGeom>
          <a:noFill/>
          <a:ln w="9525" algn="ctr">
            <a:noFill/>
            <a:miter lim="800000"/>
            <a:headEnd/>
            <a:tailEnd/>
          </a:ln>
        </p:spPr>
      </p:pic>
      <p:sp>
        <p:nvSpPr>
          <p:cNvPr id="26" name="Slide Number Placeholder 25"/>
          <p:cNvSpPr>
            <a:spLocks noGrp="1"/>
          </p:cNvSpPr>
          <p:nvPr>
            <p:ph type="sldNum" sz="quarter" idx="12"/>
          </p:nvPr>
        </p:nvSpPr>
        <p:spPr>
          <a:xfrm>
            <a:off x="152400" y="6428601"/>
            <a:ext cx="457200" cy="276999"/>
          </a:xfrm>
        </p:spPr>
        <p:txBody>
          <a:bodyPr/>
          <a:lstStyle/>
          <a:p>
            <a:pPr>
              <a:defRPr/>
            </a:pPr>
            <a:fld id="{8FE0B590-8C00-4610-BFCF-F4111B763C9E}" type="slidenum">
              <a:rPr lang="en-US" sz="1400" smtClean="0"/>
              <a:pPr>
                <a:defRPr/>
              </a:pPr>
              <a:t>3</a:t>
            </a:fld>
            <a:endParaRPr lang="en-US" sz="1400" dirty="0"/>
          </a:p>
        </p:txBody>
      </p:sp>
      <p:pic>
        <p:nvPicPr>
          <p:cNvPr id="2050" name="Picture 2" descr="C:\Users\120891\Desktop\Case Study.png"/>
          <p:cNvPicPr>
            <a:picLocks noChangeAspect="1" noChangeArrowheads="1"/>
          </p:cNvPicPr>
          <p:nvPr/>
        </p:nvPicPr>
        <p:blipFill>
          <a:blip r:embed="rId8" cstate="print"/>
          <a:srcRect/>
          <a:stretch>
            <a:fillRect/>
          </a:stretch>
        </p:blipFill>
        <p:spPr bwMode="auto">
          <a:xfrm>
            <a:off x="6324600" y="3401187"/>
            <a:ext cx="1112711" cy="1018413"/>
          </a:xfrm>
          <a:prstGeom prst="rect">
            <a:avLst/>
          </a:prstGeom>
          <a:noFill/>
        </p:spPr>
      </p:pic>
      <p:sp>
        <p:nvSpPr>
          <p:cNvPr id="31" name="Text Box 14"/>
          <p:cNvSpPr txBox="1">
            <a:spLocks noChangeArrowheads="1"/>
          </p:cNvSpPr>
          <p:nvPr/>
        </p:nvSpPr>
        <p:spPr bwMode="auto">
          <a:xfrm>
            <a:off x="7312570" y="3733800"/>
            <a:ext cx="1447800" cy="338554"/>
          </a:xfrm>
          <a:prstGeom prst="rect">
            <a:avLst/>
          </a:prstGeom>
          <a:noFill/>
          <a:ln w="9525" algn="ctr">
            <a:noFill/>
            <a:miter lim="800000"/>
            <a:headEnd/>
            <a:tailEnd/>
          </a:ln>
        </p:spPr>
        <p:txBody>
          <a:bodyPr>
            <a:spAutoFit/>
          </a:bodyPr>
          <a:lstStyle/>
          <a:p>
            <a:pPr eaLnBrk="0" hangingPunct="0">
              <a:spcBef>
                <a:spcPct val="50000"/>
              </a:spcBef>
              <a:defRPr/>
            </a:pPr>
            <a:r>
              <a:rPr lang="en-US" sz="1600" dirty="0" smtClean="0">
                <a:latin typeface="+mn-lt"/>
              </a:rPr>
              <a:t>  Case Study</a:t>
            </a:r>
            <a:endParaRPr lang="en-US" sz="1600" dirty="0">
              <a:latin typeface="+mn-lt"/>
            </a:endParaRPr>
          </a:p>
        </p:txBody>
      </p:sp>
      <p:pic>
        <p:nvPicPr>
          <p:cNvPr id="21506" name="Picture 2" descr="C:\Users\120891\Desktop\best practice_1.png"/>
          <p:cNvPicPr>
            <a:picLocks noChangeAspect="1" noChangeArrowheads="1"/>
          </p:cNvPicPr>
          <p:nvPr/>
        </p:nvPicPr>
        <p:blipFill>
          <a:blip r:embed="rId9" cstate="print"/>
          <a:srcRect/>
          <a:stretch>
            <a:fillRect/>
          </a:stretch>
        </p:blipFill>
        <p:spPr bwMode="auto">
          <a:xfrm>
            <a:off x="3581400" y="5226268"/>
            <a:ext cx="1066800" cy="1066800"/>
          </a:xfrm>
          <a:prstGeom prst="rect">
            <a:avLst/>
          </a:prstGeom>
          <a:noFill/>
        </p:spPr>
      </p:pic>
      <p:sp>
        <p:nvSpPr>
          <p:cNvPr id="27" name="Text Box 18"/>
          <p:cNvSpPr txBox="1">
            <a:spLocks noChangeArrowheads="1"/>
          </p:cNvSpPr>
          <p:nvPr/>
        </p:nvSpPr>
        <p:spPr bwMode="auto">
          <a:xfrm>
            <a:off x="4569370" y="3657600"/>
            <a:ext cx="1447800" cy="584775"/>
          </a:xfrm>
          <a:prstGeom prst="rect">
            <a:avLst/>
          </a:prstGeom>
          <a:noFill/>
          <a:ln w="9525" algn="ctr">
            <a:noFill/>
            <a:miter lim="800000"/>
            <a:headEnd/>
            <a:tailEnd/>
          </a:ln>
        </p:spPr>
        <p:txBody>
          <a:bodyPr>
            <a:spAutoFit/>
          </a:bodyPr>
          <a:lstStyle/>
          <a:p>
            <a:pPr eaLnBrk="0" hangingPunct="0">
              <a:spcBef>
                <a:spcPct val="50000"/>
              </a:spcBef>
              <a:defRPr/>
            </a:pPr>
            <a:r>
              <a:rPr lang="en-US" sz="1600" dirty="0">
                <a:latin typeface="+mn-lt"/>
              </a:rPr>
              <a:t>Test Your Understanding</a:t>
            </a:r>
          </a:p>
        </p:txBody>
      </p:sp>
      <p:pic>
        <p:nvPicPr>
          <p:cNvPr id="28" name="Picture 2" descr="C:\Users\120891\Desktop\Workshop.png"/>
          <p:cNvPicPr>
            <a:picLocks noChangeAspect="1" noChangeArrowheads="1"/>
          </p:cNvPicPr>
          <p:nvPr/>
        </p:nvPicPr>
        <p:blipFill>
          <a:blip r:embed="rId10" cstate="print"/>
          <a:srcRect/>
          <a:stretch>
            <a:fillRect/>
          </a:stretch>
        </p:blipFill>
        <p:spPr bwMode="auto">
          <a:xfrm>
            <a:off x="6389656" y="5333998"/>
            <a:ext cx="925544" cy="831818"/>
          </a:xfrm>
          <a:prstGeom prst="rect">
            <a:avLst/>
          </a:prstGeom>
          <a:noFill/>
        </p:spPr>
      </p:pic>
      <p:sp>
        <p:nvSpPr>
          <p:cNvPr id="30" name="TextBox 29"/>
          <p:cNvSpPr txBox="1"/>
          <p:nvPr/>
        </p:nvSpPr>
        <p:spPr>
          <a:xfrm>
            <a:off x="7391400" y="5638800"/>
            <a:ext cx="1219200" cy="338554"/>
          </a:xfrm>
          <a:prstGeom prst="rect">
            <a:avLst/>
          </a:prstGeom>
          <a:noFill/>
        </p:spPr>
        <p:txBody>
          <a:bodyPr wrap="square" rtlCol="0">
            <a:spAutoFit/>
          </a:bodyPr>
          <a:lstStyle/>
          <a:p>
            <a:r>
              <a:rPr lang="en-US" sz="1600" dirty="0" smtClean="0">
                <a:latin typeface="+mn-lt"/>
              </a:rPr>
              <a:t>Workshop</a:t>
            </a:r>
            <a:endParaRPr lang="en-US" sz="1600" dirty="0">
              <a:latin typeface="+mn-lt"/>
            </a:endParaRPr>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User code in the map or reduce task throws a runtime exception.</a:t>
            </a:r>
          </a:p>
          <a:p>
            <a:pPr lvl="1"/>
            <a:r>
              <a:rPr lang="en-US" sz="1800" dirty="0"/>
              <a:t>Child JVM reports the error back to its parent tasktracker, before it exits.</a:t>
            </a:r>
          </a:p>
          <a:p>
            <a:pPr lvl="1"/>
            <a:r>
              <a:rPr lang="en-US" sz="1800" dirty="0"/>
              <a:t>The error ultimately makes it into the user logs.</a:t>
            </a:r>
          </a:p>
          <a:p>
            <a:pPr lvl="1"/>
            <a:r>
              <a:rPr lang="en-US" sz="1800" dirty="0"/>
              <a:t>The tasktracker marks the task attempt as failed, freeing up a slot to run another task.</a:t>
            </a:r>
          </a:p>
          <a:p>
            <a:pPr lvl="1"/>
            <a:endParaRPr lang="en-US" sz="1800" dirty="0"/>
          </a:p>
          <a:p>
            <a:r>
              <a:rPr lang="en-US" sz="1800" dirty="0"/>
              <a:t>Hanging tasks</a:t>
            </a:r>
          </a:p>
          <a:p>
            <a:pPr lvl="1"/>
            <a:r>
              <a:rPr lang="en-US" sz="1800" dirty="0"/>
              <a:t>The tasktracker notices that it hasn’t received a progress update for a while, and proceeds to mark the task as failed.</a:t>
            </a:r>
          </a:p>
          <a:p>
            <a:pPr lvl="1"/>
            <a:r>
              <a:rPr lang="en-US" sz="1800" dirty="0"/>
              <a:t>The child JVM process will be automatically killed after this period</a:t>
            </a:r>
          </a:p>
          <a:p>
            <a:pPr lvl="1"/>
            <a:r>
              <a:rPr lang="en-US" sz="1800" dirty="0"/>
              <a:t>The timeout period after which tasks are considered failed is normally 10 minutes</a:t>
            </a:r>
          </a:p>
          <a:p>
            <a:endParaRPr lang="en-US" dirty="0"/>
          </a:p>
        </p:txBody>
      </p:sp>
      <p:sp>
        <p:nvSpPr>
          <p:cNvPr id="3" name="Title 2"/>
          <p:cNvSpPr>
            <a:spLocks noGrp="1"/>
          </p:cNvSpPr>
          <p:nvPr>
            <p:ph type="title"/>
          </p:nvPr>
        </p:nvSpPr>
        <p:spPr/>
        <p:txBody>
          <a:bodyPr/>
          <a:lstStyle/>
          <a:p>
            <a:r>
              <a:rPr lang="en-US" dirty="0" smtClean="0"/>
              <a:t>Task Failure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30</a:t>
            </a:fld>
            <a:endParaRPr lang="en-US" dirty="0"/>
          </a:p>
        </p:txBody>
      </p:sp>
    </p:spTree>
    <p:extLst>
      <p:ext uri="{BB962C8B-B14F-4D97-AF65-F5344CB8AC3E}">
        <p14:creationId xmlns:p14="http://schemas.microsoft.com/office/powerpoint/2010/main" val="38296004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When the jobtracker is notified of a task attempt that has failed (by the tasktracker’s heartbeat call) it will reschedule execution of the task</a:t>
            </a:r>
            <a:r>
              <a:rPr lang="en-US" sz="1800" dirty="0" smtClean="0"/>
              <a:t>.</a:t>
            </a:r>
          </a:p>
          <a:p>
            <a:pPr marL="0" indent="0">
              <a:buNone/>
            </a:pPr>
            <a:endParaRPr lang="en-US" sz="1800" dirty="0"/>
          </a:p>
          <a:p>
            <a:r>
              <a:rPr lang="en-US" sz="1800" dirty="0"/>
              <a:t>The jobtracker will try to avoid rescheduling the task on a tasktracker where it has previously failed</a:t>
            </a:r>
          </a:p>
          <a:p>
            <a:pPr marL="0" indent="0">
              <a:buNone/>
            </a:pPr>
            <a:endParaRPr lang="en-US" sz="1800" dirty="0"/>
          </a:p>
          <a:p>
            <a:r>
              <a:rPr lang="en-US" sz="1800" dirty="0"/>
              <a:t>If a task fails more than four times, it will not be retried further</a:t>
            </a:r>
            <a:r>
              <a:rPr lang="en-US" sz="1800" dirty="0" smtClean="0"/>
              <a:t>.</a:t>
            </a:r>
          </a:p>
          <a:p>
            <a:pPr marL="0" indent="0">
              <a:buNone/>
            </a:pPr>
            <a:endParaRPr lang="en-US" sz="1800" dirty="0"/>
          </a:p>
          <a:p>
            <a:r>
              <a:rPr lang="en-US" sz="1800" dirty="0"/>
              <a:t>The maximum number of attempts to run a task is controlled by the mapred.map.max.attempts property for map tasks, and mapred.reduce.max.attempts for reduce tasks</a:t>
            </a:r>
            <a:r>
              <a:rPr lang="en-US" sz="2800" dirty="0"/>
              <a:t>.</a:t>
            </a:r>
          </a:p>
        </p:txBody>
      </p:sp>
      <p:sp>
        <p:nvSpPr>
          <p:cNvPr id="3" name="Title 2"/>
          <p:cNvSpPr>
            <a:spLocks noGrp="1"/>
          </p:cNvSpPr>
          <p:nvPr>
            <p:ph type="title"/>
          </p:nvPr>
        </p:nvSpPr>
        <p:spPr/>
        <p:txBody>
          <a:bodyPr/>
          <a:lstStyle/>
          <a:p>
            <a:r>
              <a:rPr lang="en-US" dirty="0"/>
              <a:t>Rescheduling task</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31</a:t>
            </a:fld>
            <a:endParaRPr lang="en-US" dirty="0"/>
          </a:p>
        </p:txBody>
      </p:sp>
    </p:spTree>
    <p:extLst>
      <p:ext uri="{BB962C8B-B14F-4D97-AF65-F5344CB8AC3E}">
        <p14:creationId xmlns:p14="http://schemas.microsoft.com/office/powerpoint/2010/main" val="20067335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524000"/>
            <a:ext cx="8686800" cy="4946650"/>
          </a:xfrm>
        </p:spPr>
        <p:txBody>
          <a:bodyPr/>
          <a:lstStyle/>
          <a:p>
            <a:r>
              <a:rPr lang="en-US" sz="1800" dirty="0"/>
              <a:t>If a tasktracker fails by crashing, or running very slowly, it will stop sending heartbeats to the jobtracker</a:t>
            </a:r>
            <a:r>
              <a:rPr lang="en-US" sz="1800" dirty="0" smtClean="0"/>
              <a:t>.</a:t>
            </a:r>
          </a:p>
          <a:p>
            <a:pPr marL="0" indent="0">
              <a:buNone/>
            </a:pPr>
            <a:endParaRPr lang="en-US" sz="1800" dirty="0"/>
          </a:p>
          <a:p>
            <a:r>
              <a:rPr lang="en-US" sz="1800" dirty="0"/>
              <a:t>The jobtracker will notice a tasktracker that has stopped sending heartbeats and remove it from its pool of tasktrackers to schedule tasks on.</a:t>
            </a:r>
          </a:p>
          <a:p>
            <a:pPr marL="0" indent="0">
              <a:buNone/>
            </a:pPr>
            <a:endParaRPr lang="en-US" sz="1800" dirty="0"/>
          </a:p>
          <a:p>
            <a:r>
              <a:rPr lang="en-US" sz="1800" dirty="0"/>
              <a:t>The jobtracker arranges for map tasks that were run	and completed successfully on that tasktracker to be rerun if they belong to incomplete jobs, since their intermediate output residing on the failed tasktracker’s local filesystem may not be accessible to the reduce task.</a:t>
            </a:r>
          </a:p>
          <a:p>
            <a:pPr marL="0" indent="0">
              <a:buNone/>
            </a:pPr>
            <a:endParaRPr lang="en-US" sz="1800" dirty="0"/>
          </a:p>
          <a:p>
            <a:r>
              <a:rPr lang="en-US" sz="1800" dirty="0"/>
              <a:t>A tasktracker can also be blacklisted by the jobtracker, even if the tasktracker has not failed. A tasktracker is blacklisted if the number of tasks that have failed on it is significantly higher than the average task failure rate on the cluster</a:t>
            </a:r>
            <a:r>
              <a:rPr lang="en-US" sz="1800" dirty="0" smtClean="0"/>
              <a:t>.</a:t>
            </a:r>
          </a:p>
          <a:p>
            <a:pPr marL="0" indent="0">
              <a:buNone/>
            </a:pPr>
            <a:endParaRPr lang="en-US" sz="1800" dirty="0"/>
          </a:p>
          <a:p>
            <a:r>
              <a:rPr lang="en-US" sz="1800" dirty="0"/>
              <a:t>Blacklisted tasktrackers can be restarted to remove them from the jobtracker’s </a:t>
            </a:r>
            <a:r>
              <a:rPr lang="en-US" sz="1800" dirty="0" smtClean="0"/>
              <a:t>blacklist</a:t>
            </a:r>
            <a:r>
              <a:rPr lang="en-US" sz="1800" dirty="0"/>
              <a:t>.</a:t>
            </a:r>
          </a:p>
        </p:txBody>
      </p:sp>
      <p:sp>
        <p:nvSpPr>
          <p:cNvPr id="3" name="Title 2"/>
          <p:cNvSpPr>
            <a:spLocks noGrp="1"/>
          </p:cNvSpPr>
          <p:nvPr>
            <p:ph type="title"/>
          </p:nvPr>
        </p:nvSpPr>
        <p:spPr/>
        <p:txBody>
          <a:bodyPr/>
          <a:lstStyle/>
          <a:p>
            <a:r>
              <a:rPr lang="en-US" dirty="0"/>
              <a:t>Tasktracker Failure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32</a:t>
            </a:fld>
            <a:endParaRPr lang="en-US" dirty="0"/>
          </a:p>
        </p:txBody>
      </p:sp>
    </p:spTree>
    <p:extLst>
      <p:ext uri="{BB962C8B-B14F-4D97-AF65-F5344CB8AC3E}">
        <p14:creationId xmlns:p14="http://schemas.microsoft.com/office/powerpoint/2010/main" val="293566276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Failure of the jobtracker is the most serious failure mode. </a:t>
            </a:r>
          </a:p>
          <a:p>
            <a:endParaRPr lang="en-US" sz="1800" dirty="0"/>
          </a:p>
          <a:p>
            <a:r>
              <a:rPr lang="en-US" sz="1800" dirty="0"/>
              <a:t>Currently, Hadoop has no mechanism for dealing with failure of the jobtracker—it is a single point of failure—so in this case the job fails.</a:t>
            </a:r>
          </a:p>
          <a:p>
            <a:pPr marL="0" indent="0">
              <a:buNone/>
            </a:pPr>
            <a:endParaRPr lang="en-US" sz="1800" dirty="0"/>
          </a:p>
        </p:txBody>
      </p:sp>
      <p:sp>
        <p:nvSpPr>
          <p:cNvPr id="3" name="Title 2"/>
          <p:cNvSpPr>
            <a:spLocks noGrp="1"/>
          </p:cNvSpPr>
          <p:nvPr>
            <p:ph type="title"/>
          </p:nvPr>
        </p:nvSpPr>
        <p:spPr/>
        <p:txBody>
          <a:bodyPr/>
          <a:lstStyle/>
          <a:p>
            <a:r>
              <a:rPr lang="en-US" dirty="0"/>
              <a:t>Jobtracker Failure</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33</a:t>
            </a:fld>
            <a:endParaRPr lang="en-US" dirty="0"/>
          </a:p>
        </p:txBody>
      </p:sp>
    </p:spTree>
    <p:extLst>
      <p:ext uri="{BB962C8B-B14F-4D97-AF65-F5344CB8AC3E}">
        <p14:creationId xmlns:p14="http://schemas.microsoft.com/office/powerpoint/2010/main" val="321454366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sz="2400" dirty="0" smtClean="0"/>
              <a:t>Instruction:</a:t>
            </a:r>
          </a:p>
          <a:p>
            <a:pPr lvl="1">
              <a:defRPr/>
            </a:pPr>
            <a:r>
              <a:rPr dirty="0" smtClean="0"/>
              <a:t>Walkthrough of Mapreduce scripts and processes</a:t>
            </a:r>
          </a:p>
          <a:p>
            <a:pPr lvl="1">
              <a:defRPr/>
            </a:pPr>
            <a:r>
              <a:rPr lang="en-US" dirty="0" smtClean="0"/>
              <a:t>Installing a Cloudera VM</a:t>
            </a:r>
          </a:p>
          <a:p>
            <a:pPr lvl="1">
              <a:defRPr/>
            </a:pPr>
            <a:r>
              <a:rPr lang="en-US" dirty="0" smtClean="0"/>
              <a:t>Running a </a:t>
            </a:r>
            <a:r>
              <a:rPr lang="en-US" dirty="0"/>
              <a:t>M</a:t>
            </a:r>
            <a:r>
              <a:rPr lang="en-US" dirty="0" smtClean="0"/>
              <a:t>apreduce program</a:t>
            </a:r>
          </a:p>
          <a:p>
            <a:pPr lvl="1">
              <a:defRPr/>
            </a:pPr>
            <a:r>
              <a:rPr lang="en-US" dirty="0" smtClean="0"/>
              <a:t>Going through </a:t>
            </a:r>
            <a:r>
              <a:rPr lang="en-US" dirty="0"/>
              <a:t>C</a:t>
            </a:r>
            <a:r>
              <a:rPr lang="en-US" dirty="0" smtClean="0"/>
              <a:t>loudera Tools</a:t>
            </a:r>
          </a:p>
          <a:p>
            <a:pPr lvl="1">
              <a:defRPr/>
            </a:pPr>
            <a:endParaRPr lang="en-US" dirty="0" smtClean="0"/>
          </a:p>
          <a:p>
            <a:pPr lvl="1">
              <a:defRPr/>
            </a:pPr>
            <a:endParaRPr dirty="0" smtClean="0"/>
          </a:p>
          <a:p>
            <a:endParaRPr lang="en-US" dirty="0"/>
          </a:p>
        </p:txBody>
      </p:sp>
      <p:sp>
        <p:nvSpPr>
          <p:cNvPr id="3" name="Title 2"/>
          <p:cNvSpPr>
            <a:spLocks noGrp="1"/>
          </p:cNvSpPr>
          <p:nvPr>
            <p:ph type="title"/>
          </p:nvPr>
        </p:nvSpPr>
        <p:spPr/>
        <p:txBody>
          <a:bodyPr/>
          <a:lstStyle/>
          <a:p>
            <a:r>
              <a:rPr lang="en-US" dirty="0"/>
              <a:t>Workshop</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34</a:t>
            </a:fld>
            <a:endParaRPr lang="en-US" dirty="0"/>
          </a:p>
        </p:txBody>
      </p:sp>
      <p:pic>
        <p:nvPicPr>
          <p:cNvPr id="5" name="Picture 2" descr="C:\Users\120891\Desktop\Workshop.png"/>
          <p:cNvPicPr>
            <a:picLocks noChangeAspect="1" noChangeArrowheads="1"/>
          </p:cNvPicPr>
          <p:nvPr/>
        </p:nvPicPr>
        <p:blipFill>
          <a:blip r:embed="rId2" cstate="print"/>
          <a:srcRect/>
          <a:stretch>
            <a:fillRect/>
          </a:stretch>
        </p:blipFill>
        <p:spPr bwMode="auto">
          <a:xfrm>
            <a:off x="8142256" y="291664"/>
            <a:ext cx="925544" cy="831818"/>
          </a:xfrm>
          <a:prstGeom prst="rect">
            <a:avLst/>
          </a:prstGeom>
          <a:noFill/>
        </p:spPr>
      </p:pic>
    </p:spTree>
    <p:extLst>
      <p:ext uri="{BB962C8B-B14F-4D97-AF65-F5344CB8AC3E}">
        <p14:creationId xmlns:p14="http://schemas.microsoft.com/office/powerpoint/2010/main" val="37249856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r>
              <a:rPr lang="en-US" dirty="0" smtClean="0"/>
              <a:t>Describe </a:t>
            </a:r>
            <a:r>
              <a:rPr lang="en-US" dirty="0"/>
              <a:t>a Mapreduce job and its </a:t>
            </a:r>
            <a:r>
              <a:rPr lang="en-US" dirty="0" smtClean="0"/>
              <a:t>components ?</a:t>
            </a:r>
            <a:endParaRPr lang="en-US" dirty="0"/>
          </a:p>
          <a:p>
            <a:pPr lvl="1"/>
            <a:r>
              <a:rPr lang="en-US" dirty="0" smtClean="0"/>
              <a:t>What are the Advantages </a:t>
            </a:r>
            <a:r>
              <a:rPr lang="en-US" dirty="0"/>
              <a:t>of a Mapreduce </a:t>
            </a:r>
            <a:r>
              <a:rPr lang="en-US" dirty="0" smtClean="0"/>
              <a:t>job ?</a:t>
            </a:r>
          </a:p>
          <a:p>
            <a:pPr lvl="1"/>
            <a:r>
              <a:rPr lang="en-US" dirty="0" smtClean="0"/>
              <a:t>Describe Task failure and recovery ?</a:t>
            </a:r>
          </a:p>
          <a:p>
            <a:pPr lvl="1"/>
            <a:r>
              <a:rPr lang="en-US" dirty="0" smtClean="0"/>
              <a:t>How can bad records be skipped ?</a:t>
            </a:r>
          </a:p>
          <a:p>
            <a:pPr lvl="1"/>
            <a:r>
              <a:rPr lang="en-US" dirty="0" smtClean="0"/>
              <a:t>How </a:t>
            </a:r>
            <a:r>
              <a:rPr lang="en-US" dirty="0"/>
              <a:t>do reducers know which </a:t>
            </a:r>
            <a:r>
              <a:rPr lang="en-US" dirty="0" smtClean="0"/>
              <a:t>tasktrackers </a:t>
            </a:r>
            <a:r>
              <a:rPr lang="en-US" dirty="0"/>
              <a:t>to fetch map output from</a:t>
            </a:r>
            <a:r>
              <a:rPr lang="en-US" dirty="0" smtClean="0"/>
              <a:t>?</a:t>
            </a:r>
          </a:p>
          <a:p>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35</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1575793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The first phase of a MapReduce program is called mapping. A list of data elements are provided, one at a time, to a function called the Mapper, which transforms each element individually to an output data element. </a:t>
            </a:r>
          </a:p>
          <a:p>
            <a:pPr marL="0" indent="0">
              <a:buNone/>
            </a:pPr>
            <a:endParaRPr lang="en-US" sz="2000" dirty="0"/>
          </a:p>
          <a:p>
            <a:r>
              <a:rPr lang="en-US" sz="2000" dirty="0"/>
              <a:t>Reducing lets you aggregate values together. A reducer function receives an iterator of input values from an input list. It then combines these values together, returning a single output value. </a:t>
            </a:r>
            <a:endParaRPr lang="en-US" sz="2000" dirty="0" smtClean="0"/>
          </a:p>
          <a:p>
            <a:pPr marL="0" indent="0">
              <a:buNone/>
            </a:pPr>
            <a:endParaRPr lang="en-US" sz="2000" dirty="0" smtClean="0"/>
          </a:p>
          <a:p>
            <a:pPr lvl="0"/>
            <a:r>
              <a:rPr lang="en-US" sz="2000" dirty="0"/>
              <a:t>At the highest level, there are four independent entities:</a:t>
            </a:r>
          </a:p>
          <a:p>
            <a:pPr marL="0" indent="0">
              <a:buNone/>
            </a:pPr>
            <a:r>
              <a:rPr lang="en-US" sz="2000" dirty="0"/>
              <a:t> </a:t>
            </a:r>
            <a:r>
              <a:rPr lang="en-US" sz="2000" dirty="0" smtClean="0"/>
              <a:t>     Client, Mapper, Reducer and HDFS.</a:t>
            </a:r>
          </a:p>
          <a:p>
            <a:pPr marL="0" indent="0">
              <a:buNone/>
            </a:pPr>
            <a:endParaRPr lang="en-US" sz="2000" dirty="0" smtClean="0"/>
          </a:p>
          <a:p>
            <a:r>
              <a:rPr lang="en-US" sz="2000" dirty="0"/>
              <a:t>When skipping mode is enabled, tasks report the records being processed back to the tasktracker. When the task fails, the tasktracker retries the task, skipping the records that caused the failure. by throwing an exception</a:t>
            </a:r>
          </a:p>
          <a:p>
            <a:pPr marL="0" indent="0">
              <a:buNone/>
            </a:pPr>
            <a:endParaRPr lang="en-US" sz="2400" dirty="0"/>
          </a:p>
          <a:p>
            <a:endParaRPr lang="en-US" dirty="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36</a:t>
            </a:fld>
            <a:endParaRPr lang="en-US" dirty="0"/>
          </a:p>
        </p:txBody>
      </p:sp>
    </p:spTree>
    <p:extLst>
      <p:ext uri="{BB962C8B-B14F-4D97-AF65-F5344CB8AC3E}">
        <p14:creationId xmlns:p14="http://schemas.microsoft.com/office/powerpoint/2010/main" val="2594716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Input splits are represented by the Java interface, InputSplit.</a:t>
            </a:r>
          </a:p>
          <a:p>
            <a:pPr marL="0" indent="0">
              <a:buNone/>
            </a:pPr>
            <a:endParaRPr lang="en-US" sz="1800" dirty="0"/>
          </a:p>
          <a:p>
            <a:r>
              <a:rPr lang="en-US" sz="1800" dirty="0"/>
              <a:t>An InputSplit has a length in bytes, and a set of storage locations</a:t>
            </a:r>
          </a:p>
          <a:p>
            <a:pPr marL="0" indent="0">
              <a:buNone/>
            </a:pPr>
            <a:endParaRPr lang="en-US" sz="1800" dirty="0" smtClean="0"/>
          </a:p>
          <a:p>
            <a:r>
              <a:rPr lang="en-US" sz="1800" dirty="0" smtClean="0"/>
              <a:t>split </a:t>
            </a:r>
            <a:r>
              <a:rPr lang="en-US" sz="1800" dirty="0"/>
              <a:t>doesn’t contain the input data; it is just a reference to the data.</a:t>
            </a:r>
          </a:p>
          <a:p>
            <a:pPr marL="0" indent="0">
              <a:buNone/>
            </a:pPr>
            <a:endParaRPr lang="en-US" sz="1800" dirty="0"/>
          </a:p>
          <a:p>
            <a:r>
              <a:rPr lang="en-US" sz="1800" dirty="0"/>
              <a:t>We don’t need to deal with InputSplits directly, as they are created by an InputFormat.</a:t>
            </a:r>
          </a:p>
          <a:p>
            <a:endParaRPr lang="en-US" sz="1800" dirty="0"/>
          </a:p>
        </p:txBody>
      </p:sp>
      <p:sp>
        <p:nvSpPr>
          <p:cNvPr id="3" name="Title 2"/>
          <p:cNvSpPr>
            <a:spLocks noGrp="1"/>
          </p:cNvSpPr>
          <p:nvPr>
            <p:ph type="title"/>
          </p:nvPr>
        </p:nvSpPr>
        <p:spPr/>
        <p:txBody>
          <a:bodyPr/>
          <a:lstStyle/>
          <a:p>
            <a:r>
              <a:rPr lang="en-US" dirty="0"/>
              <a:t>Input Splits and Records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37</a:t>
            </a:fld>
            <a:endParaRPr lang="en-US" dirty="0"/>
          </a:p>
        </p:txBody>
      </p:sp>
    </p:spTree>
    <p:extLst>
      <p:ext uri="{BB962C8B-B14F-4D97-AF65-F5344CB8AC3E}">
        <p14:creationId xmlns:p14="http://schemas.microsoft.com/office/powerpoint/2010/main" val="112050897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An InputFormat is responsible for creating the input splits, and dividing them into records</a:t>
            </a:r>
          </a:p>
          <a:p>
            <a:pPr marL="0" indent="0">
              <a:buNone/>
            </a:pPr>
            <a:endParaRPr lang="en-US" sz="1800" dirty="0"/>
          </a:p>
          <a:p>
            <a:r>
              <a:rPr lang="en-US" sz="1800" dirty="0"/>
              <a:t>FileInputFormat is the base class for all implementations of InputFormat that use files as their data source</a:t>
            </a:r>
          </a:p>
          <a:p>
            <a:endParaRPr lang="en-US" sz="1800" dirty="0"/>
          </a:p>
          <a:p>
            <a:pPr marL="0" indent="0">
              <a:buNone/>
            </a:pPr>
            <a:endParaRPr lang="en-US" sz="1800" dirty="0"/>
          </a:p>
        </p:txBody>
      </p:sp>
      <p:sp>
        <p:nvSpPr>
          <p:cNvPr id="3" name="Title 2"/>
          <p:cNvSpPr>
            <a:spLocks noGrp="1"/>
          </p:cNvSpPr>
          <p:nvPr>
            <p:ph type="title"/>
          </p:nvPr>
        </p:nvSpPr>
        <p:spPr>
          <a:xfrm>
            <a:off x="1611573" y="-12510"/>
            <a:ext cx="7543800" cy="1066800"/>
          </a:xfrm>
        </p:spPr>
        <p:txBody>
          <a:bodyPr/>
          <a:lstStyle/>
          <a:p>
            <a:r>
              <a:rPr lang="en-US" dirty="0"/>
              <a:t>Input Format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38</a:t>
            </a:fld>
            <a:endParaRPr lang="en-US" dirty="0"/>
          </a:p>
        </p:txBody>
      </p:sp>
    </p:spTree>
    <p:extLst>
      <p:ext uri="{BB962C8B-B14F-4D97-AF65-F5344CB8AC3E}">
        <p14:creationId xmlns:p14="http://schemas.microsoft.com/office/powerpoint/2010/main" val="37761346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Input format Hierarchy</a:t>
            </a:r>
          </a:p>
        </p:txBody>
      </p:sp>
      <p:sp>
        <p:nvSpPr>
          <p:cNvPr id="4" name="Slide Number Placeholder 3"/>
          <p:cNvSpPr>
            <a:spLocks noGrp="1"/>
          </p:cNvSpPr>
          <p:nvPr>
            <p:ph type="sldNum" sz="quarter" idx="10"/>
          </p:nvPr>
        </p:nvSpPr>
        <p:spPr/>
        <p:txBody>
          <a:bodyPr/>
          <a:lstStyle/>
          <a:p>
            <a:fld id="{47ED8886-DB3B-44F4-9A80-E6A224679F20}" type="slidenum">
              <a:rPr lang="en-US" smtClean="0"/>
              <a:pPr/>
              <a:t>39</a:t>
            </a:fld>
            <a:endParaRPr lang="en-US" dirty="0"/>
          </a:p>
        </p:txBody>
      </p:sp>
      <p:pic>
        <p:nvPicPr>
          <p:cNvPr id="5" name="Picture 2"/>
          <p:cNvPicPr>
            <a:picLocks noGrp="1" noChangeAspect="1" noChangeArrowheads="1"/>
          </p:cNvPicPr>
          <p:nvPr>
            <p:ph idx="1"/>
          </p:nvPr>
        </p:nvPicPr>
        <p:blipFill>
          <a:blip r:embed="rId2" cstate="print"/>
          <a:srcRect/>
          <a:stretch>
            <a:fillRect/>
          </a:stretch>
        </p:blipFill>
        <p:spPr bwMode="auto">
          <a:xfrm>
            <a:off x="1371600" y="1752600"/>
            <a:ext cx="6265115" cy="4816635"/>
          </a:xfrm>
          <a:prstGeom prst="rect">
            <a:avLst/>
          </a:prstGeom>
          <a:noFill/>
          <a:ln w="9525">
            <a:noFill/>
            <a:miter lim="800000"/>
            <a:headEnd/>
            <a:tailEnd/>
          </a:ln>
          <a:effectLst/>
        </p:spPr>
      </p:pic>
    </p:spTree>
    <p:extLst>
      <p:ext uri="{BB962C8B-B14F-4D97-AF65-F5344CB8AC3E}">
        <p14:creationId xmlns:p14="http://schemas.microsoft.com/office/powerpoint/2010/main" val="601588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82750"/>
            <a:ext cx="8686800" cy="4946650"/>
          </a:xfrm>
        </p:spPr>
        <p:txBody>
          <a:bodyPr/>
          <a:lstStyle/>
          <a:p>
            <a:pPr lvl="1">
              <a:defRPr/>
            </a:pPr>
            <a:r>
              <a:rPr lang="en-US" sz="1800" dirty="0" smtClean="0"/>
              <a:t>This </a:t>
            </a:r>
            <a:r>
              <a:rPr lang="en-US" sz="1800" dirty="0"/>
              <a:t>chapter will introduce you to the  </a:t>
            </a:r>
            <a:r>
              <a:rPr lang="en-US" sz="1800" dirty="0" smtClean="0"/>
              <a:t>concepts of parallel processing using Mapreduce paradigm.</a:t>
            </a:r>
            <a:endParaRPr lang="en-US" sz="1800" dirty="0"/>
          </a:p>
          <a:p>
            <a:pPr>
              <a:buNone/>
              <a:defRPr/>
            </a:pPr>
            <a:endParaRPr lang="en-US" sz="1800" dirty="0"/>
          </a:p>
        </p:txBody>
      </p:sp>
      <p:sp>
        <p:nvSpPr>
          <p:cNvPr id="3" name="Title 2"/>
          <p:cNvSpPr>
            <a:spLocks noGrp="1"/>
          </p:cNvSpPr>
          <p:nvPr>
            <p:ph type="title"/>
          </p:nvPr>
        </p:nvSpPr>
        <p:spPr/>
        <p:txBody>
          <a:bodyPr/>
          <a:lstStyle/>
          <a:p>
            <a:r>
              <a:rPr lang="en-US" dirty="0" smtClean="0"/>
              <a:t>Overview</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a:t>
            </a:fld>
            <a:endParaRPr lang="en-US" dirty="0"/>
          </a:p>
        </p:txBody>
      </p:sp>
    </p:spTree>
    <p:extLst>
      <p:ext uri="{BB962C8B-B14F-4D97-AF65-F5344CB8AC3E}">
        <p14:creationId xmlns:p14="http://schemas.microsoft.com/office/powerpoint/2010/main" val="14630634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Hadoop works better with a small number of large files than a large number of small files.</a:t>
            </a:r>
          </a:p>
          <a:p>
            <a:pPr>
              <a:buNone/>
            </a:pPr>
            <a:endParaRPr lang="en-US" sz="1800" dirty="0"/>
          </a:p>
          <a:p>
            <a:r>
              <a:rPr lang="en-US" sz="1800" dirty="0"/>
              <a:t>One reason for this is that FileInputFormat generates splits in such a way that each split is all or part of a single file. If the file is very small (“small” means significantly smaller than an HDFS block) and there are a lot of them, then each map task will process very little input, and there will be a lot of them (one per file), each of which imposes extra bookkeeping overhead.</a:t>
            </a:r>
          </a:p>
          <a:p>
            <a:endParaRPr lang="en-US" sz="1800" dirty="0"/>
          </a:p>
          <a:p>
            <a:r>
              <a:rPr lang="en-US" sz="1800" dirty="0"/>
              <a:t>The situation is alleviated somewhat by CombineFileInputFormat, which was designed to work well with small files. Where FileInputFormat creates a split per file, CombineFileInputFormat packs many files into each split so that each mapper has more to process.</a:t>
            </a:r>
          </a:p>
          <a:p>
            <a:pPr marL="0" indent="0">
              <a:buNone/>
            </a:pPr>
            <a:endParaRPr lang="en-US" sz="1800" dirty="0"/>
          </a:p>
        </p:txBody>
      </p:sp>
      <p:sp>
        <p:nvSpPr>
          <p:cNvPr id="3" name="Title 2"/>
          <p:cNvSpPr>
            <a:spLocks noGrp="1"/>
          </p:cNvSpPr>
          <p:nvPr>
            <p:ph type="title"/>
          </p:nvPr>
        </p:nvSpPr>
        <p:spPr>
          <a:xfrm>
            <a:off x="1562669" y="4549"/>
            <a:ext cx="7543800" cy="1066800"/>
          </a:xfrm>
        </p:spPr>
        <p:txBody>
          <a:bodyPr/>
          <a:lstStyle/>
          <a:p>
            <a:r>
              <a:rPr lang="en-US" dirty="0"/>
              <a:t>Small files and CombineFileInputFormat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40</a:t>
            </a:fld>
            <a:endParaRPr lang="en-US" dirty="0"/>
          </a:p>
        </p:txBody>
      </p:sp>
    </p:spTree>
    <p:extLst>
      <p:ext uri="{BB962C8B-B14F-4D97-AF65-F5344CB8AC3E}">
        <p14:creationId xmlns:p14="http://schemas.microsoft.com/office/powerpoint/2010/main" val="390056017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TextInputFormat is the default InputFormat. Each record is a line of input.</a:t>
            </a:r>
          </a:p>
          <a:p>
            <a:pPr marL="0" indent="0">
              <a:buNone/>
            </a:pPr>
            <a:r>
              <a:rPr lang="en-US" sz="1800" dirty="0"/>
              <a:t> </a:t>
            </a:r>
            <a:r>
              <a:rPr lang="en-US" sz="1800" dirty="0" smtClean="0"/>
              <a:t>      The </a:t>
            </a:r>
            <a:r>
              <a:rPr lang="en-US" sz="1800" dirty="0"/>
              <a:t>key, a LongWritable, is the byte offset within the file of the beginning of the line. </a:t>
            </a:r>
          </a:p>
          <a:p>
            <a:pPr marL="0" indent="0">
              <a:buNone/>
            </a:pPr>
            <a:r>
              <a:rPr lang="en-US" sz="1800" dirty="0" smtClean="0"/>
              <a:t>       The </a:t>
            </a:r>
            <a:r>
              <a:rPr lang="en-US" sz="1800" dirty="0"/>
              <a:t>value is the contents of the line, excluding any line terminators.</a:t>
            </a:r>
          </a:p>
          <a:p>
            <a:pPr lvl="1">
              <a:buNone/>
            </a:pPr>
            <a:r>
              <a:rPr lang="en-US" sz="1600" dirty="0"/>
              <a:t>	On the top of the Crumpetty Tree</a:t>
            </a:r>
          </a:p>
          <a:p>
            <a:pPr lvl="1">
              <a:buNone/>
            </a:pPr>
            <a:r>
              <a:rPr lang="en-US" sz="1600" dirty="0"/>
              <a:t>	The Quangle Wangle sat,</a:t>
            </a:r>
          </a:p>
          <a:p>
            <a:pPr lvl="1">
              <a:buNone/>
            </a:pPr>
            <a:r>
              <a:rPr lang="en-US" sz="1600" dirty="0"/>
              <a:t>	But his face you could not see,	</a:t>
            </a:r>
          </a:p>
          <a:p>
            <a:pPr lvl="1">
              <a:buNone/>
            </a:pPr>
            <a:r>
              <a:rPr lang="en-US" sz="1600" dirty="0"/>
              <a:t>	On account of his Beaver Hat.</a:t>
            </a:r>
          </a:p>
          <a:p>
            <a:pPr>
              <a:buNone/>
            </a:pPr>
            <a:r>
              <a:rPr lang="en-US" sz="1800" dirty="0" smtClean="0"/>
              <a:t>Its </a:t>
            </a:r>
            <a:r>
              <a:rPr lang="en-US" sz="1800" dirty="0"/>
              <a:t>divided into one split of four records. The records are interpreted as the </a:t>
            </a:r>
            <a:r>
              <a:rPr lang="en-US" sz="1800" dirty="0" smtClean="0"/>
              <a:t>following</a:t>
            </a:r>
          </a:p>
          <a:p>
            <a:pPr>
              <a:buNone/>
            </a:pPr>
            <a:r>
              <a:rPr lang="en-US" sz="1800" dirty="0" smtClean="0"/>
              <a:t>key-value </a:t>
            </a:r>
            <a:r>
              <a:rPr lang="en-US" sz="1800" dirty="0"/>
              <a:t>pairs:</a:t>
            </a:r>
          </a:p>
          <a:p>
            <a:pPr lvl="1">
              <a:buNone/>
            </a:pPr>
            <a:r>
              <a:rPr lang="en-US" sz="1600" dirty="0"/>
              <a:t>(0, On the top of the Crumpetty Tree)</a:t>
            </a:r>
          </a:p>
          <a:p>
            <a:pPr lvl="1">
              <a:buNone/>
            </a:pPr>
            <a:r>
              <a:rPr lang="en-US" sz="1600" dirty="0"/>
              <a:t>(33, The Quangle Wangle sat,)</a:t>
            </a:r>
          </a:p>
          <a:p>
            <a:pPr lvl="1">
              <a:buNone/>
            </a:pPr>
            <a:r>
              <a:rPr lang="en-US" sz="1600" dirty="0"/>
              <a:t>(57, But his face you could not see,)</a:t>
            </a:r>
          </a:p>
          <a:p>
            <a:pPr lvl="1">
              <a:buNone/>
            </a:pPr>
            <a:r>
              <a:rPr lang="en-US" sz="1600" dirty="0"/>
              <a:t>(89, On account of his Beaver Hat.)</a:t>
            </a:r>
          </a:p>
          <a:p>
            <a:endParaRPr lang="en-US" sz="1800" dirty="0"/>
          </a:p>
        </p:txBody>
      </p:sp>
      <p:sp>
        <p:nvSpPr>
          <p:cNvPr id="3" name="Title 2"/>
          <p:cNvSpPr>
            <a:spLocks noGrp="1"/>
          </p:cNvSpPr>
          <p:nvPr>
            <p:ph type="title"/>
          </p:nvPr>
        </p:nvSpPr>
        <p:spPr/>
        <p:txBody>
          <a:bodyPr/>
          <a:lstStyle/>
          <a:p>
            <a:r>
              <a:rPr lang="en-US" dirty="0"/>
              <a:t>TextInputFormat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41</a:t>
            </a:fld>
            <a:endParaRPr lang="en-US" dirty="0"/>
          </a:p>
        </p:txBody>
      </p:sp>
    </p:spTree>
    <p:extLst>
      <p:ext uri="{BB962C8B-B14F-4D97-AF65-F5344CB8AC3E}">
        <p14:creationId xmlns:p14="http://schemas.microsoft.com/office/powerpoint/2010/main" val="110048773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TextInputFormat’s keys, being simply the offset within the file, are not normally very useful. It is common for each line in a file to be a key-value pair, separated by a delimiter such as a tab character. For example, this is the output produced by TextOutputFormat, Hadoop’s default OutputFormat. To interpret such files correctly, KeyValueTextInputFormat is appropriate.</a:t>
            </a:r>
          </a:p>
          <a:p>
            <a:pPr marL="0" indent="0">
              <a:buNone/>
            </a:pPr>
            <a:r>
              <a:rPr lang="en-US" sz="1800" dirty="0"/>
              <a:t> </a:t>
            </a:r>
            <a:r>
              <a:rPr lang="en-US" sz="1800" dirty="0" smtClean="0"/>
              <a:t>      specify </a:t>
            </a:r>
            <a:r>
              <a:rPr lang="en-US" sz="1800" dirty="0"/>
              <a:t>the separator via the  key.value.separator.in.input.line property</a:t>
            </a:r>
          </a:p>
          <a:p>
            <a:pPr lvl="1">
              <a:buNone/>
            </a:pPr>
            <a:r>
              <a:rPr lang="en-US" sz="1600" dirty="0" smtClean="0"/>
              <a:t>line1</a:t>
            </a:r>
            <a:r>
              <a:rPr lang="en-US" sz="1600" dirty="0"/>
              <a:t>→On the top of the Crumpetty Tree</a:t>
            </a:r>
          </a:p>
          <a:p>
            <a:pPr lvl="1">
              <a:buNone/>
            </a:pPr>
            <a:r>
              <a:rPr lang="en-US" sz="1600" dirty="0"/>
              <a:t>line2→The Quangle Wangle sat,</a:t>
            </a:r>
          </a:p>
          <a:p>
            <a:pPr lvl="1">
              <a:buNone/>
            </a:pPr>
            <a:r>
              <a:rPr lang="en-US" sz="1600" dirty="0"/>
              <a:t>line3→But his face you could not see,</a:t>
            </a:r>
          </a:p>
          <a:p>
            <a:pPr lvl="1">
              <a:buNone/>
            </a:pPr>
            <a:r>
              <a:rPr lang="en-US" sz="1600" dirty="0"/>
              <a:t>line4→On account of his Beaver Hat.</a:t>
            </a:r>
          </a:p>
          <a:p>
            <a:pPr lvl="1">
              <a:buNone/>
            </a:pPr>
            <a:endParaRPr lang="en-US" sz="1600" dirty="0"/>
          </a:p>
          <a:p>
            <a:pPr>
              <a:buNone/>
            </a:pPr>
            <a:r>
              <a:rPr lang="en-US" sz="1800" dirty="0" smtClean="0"/>
              <a:t>	keys </a:t>
            </a:r>
            <a:r>
              <a:rPr lang="en-US" sz="1800" dirty="0"/>
              <a:t>are the Text sequences before the tab in each line:</a:t>
            </a:r>
          </a:p>
          <a:p>
            <a:pPr lvl="1">
              <a:buNone/>
            </a:pPr>
            <a:r>
              <a:rPr lang="en-US" sz="1600" dirty="0"/>
              <a:t>(line1, On the top of the Crumpetty Tree)</a:t>
            </a:r>
          </a:p>
          <a:p>
            <a:pPr lvl="1">
              <a:buNone/>
            </a:pPr>
            <a:r>
              <a:rPr lang="en-US" sz="1600" dirty="0"/>
              <a:t>(line2, The Quangle Wangle sat,)</a:t>
            </a:r>
          </a:p>
          <a:p>
            <a:pPr lvl="1">
              <a:buNone/>
            </a:pPr>
            <a:r>
              <a:rPr lang="en-US" sz="1600" dirty="0"/>
              <a:t>(line3, But his face you could not see,)</a:t>
            </a:r>
          </a:p>
          <a:p>
            <a:pPr lvl="1">
              <a:buNone/>
            </a:pPr>
            <a:r>
              <a:rPr lang="en-US" sz="1600" dirty="0"/>
              <a:t>(line4, On account of his Beaver Hat.)</a:t>
            </a:r>
          </a:p>
          <a:p>
            <a:endParaRPr lang="en-US" sz="1800" dirty="0"/>
          </a:p>
        </p:txBody>
      </p:sp>
      <p:sp>
        <p:nvSpPr>
          <p:cNvPr id="3" name="Title 2"/>
          <p:cNvSpPr>
            <a:spLocks noGrp="1"/>
          </p:cNvSpPr>
          <p:nvPr>
            <p:ph type="title"/>
          </p:nvPr>
        </p:nvSpPr>
        <p:spPr/>
        <p:txBody>
          <a:bodyPr/>
          <a:lstStyle/>
          <a:p>
            <a:r>
              <a:rPr lang="en-US" dirty="0"/>
              <a:t>KeyValueTextInputFormat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42</a:t>
            </a:fld>
            <a:endParaRPr lang="en-US" dirty="0"/>
          </a:p>
        </p:txBody>
      </p:sp>
    </p:spTree>
    <p:extLst>
      <p:ext uri="{BB962C8B-B14F-4D97-AF65-F5344CB8AC3E}">
        <p14:creationId xmlns:p14="http://schemas.microsoft.com/office/powerpoint/2010/main" val="7024527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If you want your mappers to receive a fixed number of lines of input, then NLineInputFormat is the InputFormat to use.</a:t>
            </a:r>
          </a:p>
          <a:p>
            <a:r>
              <a:rPr lang="en-US" sz="1800" dirty="0"/>
              <a:t>Like TextInputFormat, the keys are the byte offsets within the file and the values are the lines themselves.</a:t>
            </a:r>
          </a:p>
          <a:p>
            <a:pPr lvl="1">
              <a:buNone/>
            </a:pPr>
            <a:r>
              <a:rPr lang="en-US" sz="1600" dirty="0" smtClean="0"/>
              <a:t>On </a:t>
            </a:r>
            <a:r>
              <a:rPr lang="en-US" sz="1600" dirty="0"/>
              <a:t>the top of the Crumpetty Tree</a:t>
            </a:r>
          </a:p>
          <a:p>
            <a:pPr lvl="1">
              <a:buNone/>
            </a:pPr>
            <a:r>
              <a:rPr lang="en-US" sz="1600" dirty="0"/>
              <a:t>The Quangle Wangle sat,</a:t>
            </a:r>
          </a:p>
          <a:p>
            <a:pPr lvl="1">
              <a:buNone/>
            </a:pPr>
            <a:r>
              <a:rPr lang="en-US" sz="1600" dirty="0"/>
              <a:t>But his face you could not see,</a:t>
            </a:r>
          </a:p>
          <a:p>
            <a:pPr lvl="1">
              <a:buNone/>
            </a:pPr>
            <a:r>
              <a:rPr lang="en-US" sz="1600" dirty="0"/>
              <a:t>On account of his Beaver Hat.</a:t>
            </a:r>
          </a:p>
          <a:p>
            <a:pPr>
              <a:buNone/>
            </a:pPr>
            <a:r>
              <a:rPr lang="en-US" sz="1800" dirty="0" smtClean="0"/>
              <a:t>       If</a:t>
            </a:r>
            <a:r>
              <a:rPr lang="en-US" sz="1800" dirty="0"/>
              <a:t>, for example, N is two, then each split contains two lines. One mapper will receive </a:t>
            </a:r>
            <a:r>
              <a:rPr lang="en-US" sz="1800" dirty="0" smtClean="0"/>
              <a:t>the first </a:t>
            </a:r>
            <a:r>
              <a:rPr lang="en-US" sz="1800" dirty="0"/>
              <a:t>two key-value pairs:</a:t>
            </a:r>
          </a:p>
          <a:p>
            <a:pPr lvl="1">
              <a:buNone/>
            </a:pPr>
            <a:r>
              <a:rPr lang="en-US" sz="1600" dirty="0"/>
              <a:t>(0, On the top of the Crumpetty Tree)</a:t>
            </a:r>
          </a:p>
          <a:p>
            <a:pPr lvl="1">
              <a:buNone/>
            </a:pPr>
            <a:r>
              <a:rPr lang="en-US" sz="1600" dirty="0"/>
              <a:t>(33, The Quangle Wangle sat,)</a:t>
            </a:r>
          </a:p>
          <a:p>
            <a:pPr>
              <a:buNone/>
            </a:pPr>
            <a:r>
              <a:rPr lang="en-US" sz="1800" dirty="0" smtClean="0"/>
              <a:t>      And </a:t>
            </a:r>
            <a:r>
              <a:rPr lang="en-US" sz="1800" dirty="0"/>
              <a:t>another mapper will receive the second two key-value pairs:</a:t>
            </a:r>
          </a:p>
          <a:p>
            <a:pPr lvl="1">
              <a:buNone/>
            </a:pPr>
            <a:r>
              <a:rPr lang="en-US" sz="1600" dirty="0"/>
              <a:t>(57, But his face you could not see,)</a:t>
            </a:r>
          </a:p>
          <a:p>
            <a:pPr lvl="1">
              <a:buNone/>
            </a:pPr>
            <a:r>
              <a:rPr lang="en-US" sz="1600" dirty="0"/>
              <a:t>(89, On account of his Beaver Hat.)</a:t>
            </a:r>
          </a:p>
          <a:p>
            <a:endParaRPr lang="en-US" sz="1800" dirty="0"/>
          </a:p>
        </p:txBody>
      </p:sp>
      <p:sp>
        <p:nvSpPr>
          <p:cNvPr id="3" name="Title 2"/>
          <p:cNvSpPr>
            <a:spLocks noGrp="1"/>
          </p:cNvSpPr>
          <p:nvPr>
            <p:ph type="title"/>
          </p:nvPr>
        </p:nvSpPr>
        <p:spPr/>
        <p:txBody>
          <a:bodyPr/>
          <a:lstStyle/>
          <a:p>
            <a:r>
              <a:rPr lang="en-US" dirty="0"/>
              <a:t>NLineInputFormat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43</a:t>
            </a:fld>
            <a:endParaRPr lang="en-US" dirty="0"/>
          </a:p>
        </p:txBody>
      </p:sp>
    </p:spTree>
    <p:extLst>
      <p:ext uri="{BB962C8B-B14F-4D97-AF65-F5344CB8AC3E}">
        <p14:creationId xmlns:p14="http://schemas.microsoft.com/office/powerpoint/2010/main" val="22255787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Hadoop’s sequence file format stores sequences of binary key-value pairs.</a:t>
            </a:r>
          </a:p>
          <a:p>
            <a:pPr>
              <a:buNone/>
            </a:pPr>
            <a:endParaRPr lang="en-US" sz="1800" dirty="0"/>
          </a:p>
          <a:p>
            <a:r>
              <a:rPr lang="en-US" sz="1800" dirty="0"/>
              <a:t>They support compression as a part of the format.</a:t>
            </a:r>
          </a:p>
          <a:p>
            <a:endParaRPr lang="en-US" sz="1800" dirty="0"/>
          </a:p>
        </p:txBody>
      </p:sp>
      <p:sp>
        <p:nvSpPr>
          <p:cNvPr id="3" name="Title 2"/>
          <p:cNvSpPr>
            <a:spLocks noGrp="1"/>
          </p:cNvSpPr>
          <p:nvPr>
            <p:ph type="title"/>
          </p:nvPr>
        </p:nvSpPr>
        <p:spPr/>
        <p:txBody>
          <a:bodyPr/>
          <a:lstStyle/>
          <a:p>
            <a:r>
              <a:rPr lang="en-US" dirty="0"/>
              <a:t>SequenceFileInputFormat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44</a:t>
            </a:fld>
            <a:endParaRPr lang="en-US" dirty="0"/>
          </a:p>
        </p:txBody>
      </p:sp>
    </p:spTree>
    <p:extLst>
      <p:ext uri="{BB962C8B-B14F-4D97-AF65-F5344CB8AC3E}">
        <p14:creationId xmlns:p14="http://schemas.microsoft.com/office/powerpoint/2010/main" val="346619149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DBInputFormat is an input format for reading data from a relational database, using JDBC.</a:t>
            </a:r>
          </a:p>
          <a:p>
            <a:endParaRPr lang="en-US" sz="1800" dirty="0"/>
          </a:p>
        </p:txBody>
      </p:sp>
      <p:sp>
        <p:nvSpPr>
          <p:cNvPr id="3" name="Title 2"/>
          <p:cNvSpPr>
            <a:spLocks noGrp="1"/>
          </p:cNvSpPr>
          <p:nvPr>
            <p:ph type="title"/>
          </p:nvPr>
        </p:nvSpPr>
        <p:spPr/>
        <p:txBody>
          <a:bodyPr/>
          <a:lstStyle/>
          <a:p>
            <a:r>
              <a:rPr lang="en-US" dirty="0"/>
              <a:t>DBInputFormat</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45</a:t>
            </a:fld>
            <a:endParaRPr lang="en-US" dirty="0"/>
          </a:p>
        </p:txBody>
      </p:sp>
    </p:spTree>
    <p:extLst>
      <p:ext uri="{BB962C8B-B14F-4D97-AF65-F5344CB8AC3E}">
        <p14:creationId xmlns:p14="http://schemas.microsoft.com/office/powerpoint/2010/main" val="245795973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Output Formats</a:t>
            </a:r>
          </a:p>
        </p:txBody>
      </p:sp>
      <p:sp>
        <p:nvSpPr>
          <p:cNvPr id="4" name="Slide Number Placeholder 3"/>
          <p:cNvSpPr>
            <a:spLocks noGrp="1"/>
          </p:cNvSpPr>
          <p:nvPr>
            <p:ph type="sldNum" sz="quarter" idx="10"/>
          </p:nvPr>
        </p:nvSpPr>
        <p:spPr/>
        <p:txBody>
          <a:bodyPr/>
          <a:lstStyle/>
          <a:p>
            <a:fld id="{47ED8886-DB3B-44F4-9A80-E6A224679F20}" type="slidenum">
              <a:rPr lang="en-US" smtClean="0"/>
              <a:pPr/>
              <a:t>46</a:t>
            </a:fld>
            <a:endParaRPr lang="en-US" dirty="0"/>
          </a:p>
        </p:txBody>
      </p:sp>
      <p:pic>
        <p:nvPicPr>
          <p:cNvPr id="5" name="Content Placeholder 4"/>
          <p:cNvPicPr>
            <a:picLocks noGrp="1" noChangeAspect="1" noChangeArrowheads="1"/>
          </p:cNvPicPr>
          <p:nvPr>
            <p:ph idx="1"/>
          </p:nvPr>
        </p:nvPicPr>
        <p:blipFill>
          <a:blip r:embed="rId2" cstate="print"/>
          <a:srcRect/>
          <a:stretch>
            <a:fillRect/>
          </a:stretch>
        </p:blipFill>
        <p:spPr bwMode="auto">
          <a:xfrm>
            <a:off x="1143000" y="1758950"/>
            <a:ext cx="6858000" cy="4648200"/>
          </a:xfrm>
          <a:prstGeom prst="rect">
            <a:avLst/>
          </a:prstGeom>
          <a:noFill/>
          <a:ln w="9525">
            <a:noFill/>
            <a:miter lim="800000"/>
            <a:headEnd/>
            <a:tailEnd/>
          </a:ln>
          <a:effectLst/>
        </p:spPr>
      </p:pic>
    </p:spTree>
    <p:extLst>
      <p:ext uri="{BB962C8B-B14F-4D97-AF65-F5344CB8AC3E}">
        <p14:creationId xmlns:p14="http://schemas.microsoft.com/office/powerpoint/2010/main" val="78224261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00200"/>
            <a:ext cx="8686800" cy="4946650"/>
          </a:xfrm>
        </p:spPr>
        <p:txBody>
          <a:bodyPr/>
          <a:lstStyle/>
          <a:p>
            <a:pPr>
              <a:buNone/>
            </a:pPr>
            <a:r>
              <a:rPr lang="en-US" sz="1400" dirty="0"/>
              <a:t>public class MaxTemperatureMapper extends MapReduceBase</a:t>
            </a:r>
          </a:p>
          <a:p>
            <a:pPr>
              <a:buNone/>
            </a:pPr>
            <a:r>
              <a:rPr lang="en-US" sz="1400" dirty="0"/>
              <a:t>implements Mapper&lt;LongWritable, Text, Text, IntWritable&gt; {</a:t>
            </a:r>
          </a:p>
          <a:p>
            <a:pPr>
              <a:buNone/>
            </a:pPr>
            <a:r>
              <a:rPr lang="en-US" sz="1400" dirty="0"/>
              <a:t>	public void map(LongWritable key, Text value,</a:t>
            </a:r>
          </a:p>
          <a:p>
            <a:pPr>
              <a:buNone/>
            </a:pPr>
            <a:r>
              <a:rPr lang="en-US" sz="1400" dirty="0"/>
              <a:t>	OutputCollector&lt;Text, IntWritable&gt; output, Reporter reporter)</a:t>
            </a:r>
          </a:p>
          <a:p>
            <a:pPr>
              <a:buNone/>
            </a:pPr>
            <a:r>
              <a:rPr lang="en-US" sz="1400" dirty="0"/>
              <a:t>	throws IOException {</a:t>
            </a:r>
          </a:p>
          <a:p>
            <a:pPr>
              <a:buNone/>
            </a:pPr>
            <a:r>
              <a:rPr lang="en-US" sz="1400" dirty="0"/>
              <a:t>		</a:t>
            </a:r>
          </a:p>
          <a:p>
            <a:pPr>
              <a:buNone/>
            </a:pPr>
            <a:r>
              <a:rPr lang="en-US" sz="1400" dirty="0"/>
              <a:t>		String line = value.toString();</a:t>
            </a:r>
          </a:p>
          <a:p>
            <a:pPr>
              <a:buNone/>
            </a:pPr>
            <a:r>
              <a:rPr lang="en-US" sz="1400" dirty="0"/>
              <a:t>		String year = line.substring(15, 19);</a:t>
            </a:r>
          </a:p>
          <a:p>
            <a:pPr>
              <a:buNone/>
            </a:pPr>
            <a:r>
              <a:rPr lang="en-US" sz="1400" dirty="0"/>
              <a:t>		int airTemperature;</a:t>
            </a:r>
          </a:p>
          <a:p>
            <a:pPr>
              <a:buNone/>
            </a:pPr>
            <a:r>
              <a:rPr lang="en-US" sz="1400" dirty="0"/>
              <a:t>			if (line.charAt(87) == '+') { // parseInt doesn't like leading plus signs</a:t>
            </a:r>
          </a:p>
          <a:p>
            <a:pPr>
              <a:buNone/>
            </a:pPr>
            <a:r>
              <a:rPr lang="en-US" sz="1400" dirty="0"/>
              <a:t>				airTemperature = Integer.parseInt(line.substring(88, 92));</a:t>
            </a:r>
          </a:p>
          <a:p>
            <a:pPr>
              <a:buNone/>
            </a:pPr>
            <a:r>
              <a:rPr lang="en-US" sz="1400" dirty="0"/>
              <a:t>			} else {</a:t>
            </a:r>
          </a:p>
          <a:p>
            <a:pPr>
              <a:buNone/>
            </a:pPr>
            <a:r>
              <a:rPr lang="en-US" sz="1400" dirty="0"/>
              <a:t>				airTemperature = Integer.parseInt(line.substring(87, 92));</a:t>
            </a:r>
          </a:p>
          <a:p>
            <a:pPr>
              <a:buNone/>
            </a:pPr>
            <a:r>
              <a:rPr lang="en-US" sz="1400" dirty="0"/>
              <a:t>			}</a:t>
            </a:r>
          </a:p>
          <a:p>
            <a:pPr>
              <a:buNone/>
            </a:pPr>
            <a:r>
              <a:rPr lang="en-US" sz="1400" dirty="0"/>
              <a:t>		String quality = line.substring(92, 93);</a:t>
            </a:r>
          </a:p>
          <a:p>
            <a:pPr>
              <a:buNone/>
            </a:pPr>
            <a:r>
              <a:rPr lang="en-US" sz="1400" dirty="0"/>
              <a:t>			if (airTemperature != MISSING &amp;&amp; quality.matches("[01459]")) {</a:t>
            </a:r>
          </a:p>
          <a:p>
            <a:pPr>
              <a:buNone/>
            </a:pPr>
            <a:r>
              <a:rPr lang="en-US" sz="1400" dirty="0"/>
              <a:t>				output.collect(new Text(year), new 					IntWritable(airTemperature));</a:t>
            </a:r>
          </a:p>
          <a:p>
            <a:pPr>
              <a:buNone/>
            </a:pPr>
            <a:r>
              <a:rPr lang="en-US" sz="1400" dirty="0"/>
              <a:t>			}</a:t>
            </a:r>
          </a:p>
          <a:p>
            <a:pPr>
              <a:buNone/>
            </a:pPr>
            <a:r>
              <a:rPr lang="en-US" sz="1400" dirty="0"/>
              <a:t>	}</a:t>
            </a:r>
          </a:p>
          <a:p>
            <a:endParaRPr lang="en-US" sz="1400" dirty="0"/>
          </a:p>
        </p:txBody>
      </p:sp>
      <p:sp>
        <p:nvSpPr>
          <p:cNvPr id="3" name="Title 2"/>
          <p:cNvSpPr>
            <a:spLocks noGrp="1"/>
          </p:cNvSpPr>
          <p:nvPr>
            <p:ph type="title"/>
          </p:nvPr>
        </p:nvSpPr>
        <p:spPr/>
        <p:txBody>
          <a:bodyPr/>
          <a:lstStyle/>
          <a:p>
            <a:r>
              <a:rPr lang="en-US" dirty="0" smtClean="0"/>
              <a:t>Sample Mapper </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47</a:t>
            </a:fld>
            <a:endParaRPr lang="en-US" dirty="0"/>
          </a:p>
        </p:txBody>
      </p:sp>
    </p:spTree>
    <p:extLst>
      <p:ext uri="{BB962C8B-B14F-4D97-AF65-F5344CB8AC3E}">
        <p14:creationId xmlns:p14="http://schemas.microsoft.com/office/powerpoint/2010/main" val="293715362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28600" y="1676400"/>
            <a:ext cx="8686800" cy="4946650"/>
          </a:xfrm>
        </p:spPr>
        <p:txBody>
          <a:bodyPr/>
          <a:lstStyle/>
          <a:p>
            <a:pPr>
              <a:buNone/>
            </a:pPr>
            <a:r>
              <a:rPr lang="en-US" sz="1400" dirty="0"/>
              <a:t>public class MaxTemperatureReducer extends MapReduceBase</a:t>
            </a:r>
          </a:p>
          <a:p>
            <a:pPr>
              <a:buNone/>
            </a:pPr>
            <a:r>
              <a:rPr lang="en-US" sz="1400" dirty="0"/>
              <a:t>implements Reducer&lt;Text, IntWritable, Text, IntWritable&gt; {</a:t>
            </a:r>
          </a:p>
          <a:p>
            <a:pPr>
              <a:buNone/>
            </a:pPr>
            <a:r>
              <a:rPr lang="en-US" sz="1400" dirty="0"/>
              <a:t>	public void reduce(Text key, Iterator&lt;IntWritable&gt; values,</a:t>
            </a:r>
          </a:p>
          <a:p>
            <a:pPr>
              <a:buNone/>
            </a:pPr>
            <a:r>
              <a:rPr lang="en-US" sz="1400" dirty="0"/>
              <a:t>	OutputCollector&lt;Text, IntWritable&gt; output,</a:t>
            </a:r>
          </a:p>
          <a:p>
            <a:pPr>
              <a:buNone/>
            </a:pPr>
            <a:r>
              <a:rPr lang="en-US" sz="1400" dirty="0"/>
              <a:t>	Reporter reporter) throws IOException {</a:t>
            </a:r>
          </a:p>
          <a:p>
            <a:pPr>
              <a:buNone/>
            </a:pPr>
            <a:endParaRPr lang="en-US" sz="1400" dirty="0"/>
          </a:p>
          <a:p>
            <a:pPr>
              <a:buNone/>
            </a:pPr>
            <a:r>
              <a:rPr lang="en-US" sz="1400" dirty="0"/>
              <a:t>		int maxValue = Integer.MIN_VALUE;</a:t>
            </a:r>
          </a:p>
          <a:p>
            <a:pPr>
              <a:buNone/>
            </a:pPr>
            <a:r>
              <a:rPr lang="en-US" sz="1400" dirty="0"/>
              <a:t>		while (values.hasNext()) {</a:t>
            </a:r>
          </a:p>
          <a:p>
            <a:pPr>
              <a:buNone/>
            </a:pPr>
            <a:r>
              <a:rPr lang="en-US" sz="1400" dirty="0"/>
              <a:t>			maxValue = Math.max(maxValue, 				values.next().get());</a:t>
            </a:r>
          </a:p>
          <a:p>
            <a:pPr>
              <a:buNone/>
            </a:pPr>
            <a:r>
              <a:rPr lang="en-US" sz="1400" dirty="0"/>
              <a:t>		}</a:t>
            </a:r>
          </a:p>
          <a:p>
            <a:pPr>
              <a:buNone/>
            </a:pPr>
            <a:r>
              <a:rPr lang="en-US" sz="1400" dirty="0"/>
              <a:t>		output.collect(key, new IntWritable(maxValue))</a:t>
            </a:r>
          </a:p>
          <a:p>
            <a:pPr>
              <a:buNone/>
            </a:pPr>
            <a:r>
              <a:rPr lang="en-US" sz="1400" dirty="0"/>
              <a:t>	}</a:t>
            </a:r>
          </a:p>
          <a:p>
            <a:pPr>
              <a:buNone/>
            </a:pPr>
            <a:r>
              <a:rPr lang="en-US" sz="1400" dirty="0"/>
              <a:t>}</a:t>
            </a:r>
          </a:p>
          <a:p>
            <a:pPr>
              <a:buNone/>
            </a:pPr>
            <a:endParaRPr lang="en-US" sz="1800" dirty="0"/>
          </a:p>
          <a:p>
            <a:endParaRPr lang="en-US" dirty="0"/>
          </a:p>
        </p:txBody>
      </p:sp>
      <p:sp>
        <p:nvSpPr>
          <p:cNvPr id="3" name="Title 2"/>
          <p:cNvSpPr>
            <a:spLocks noGrp="1"/>
          </p:cNvSpPr>
          <p:nvPr>
            <p:ph type="title"/>
          </p:nvPr>
        </p:nvSpPr>
        <p:spPr/>
        <p:txBody>
          <a:bodyPr/>
          <a:lstStyle/>
          <a:p>
            <a:r>
              <a:rPr lang="en-US" dirty="0" smtClean="0"/>
              <a:t>Sample Reducer</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48</a:t>
            </a:fld>
            <a:endParaRPr lang="en-US" dirty="0"/>
          </a:p>
        </p:txBody>
      </p:sp>
    </p:spTree>
    <p:extLst>
      <p:ext uri="{BB962C8B-B14F-4D97-AF65-F5344CB8AC3E}">
        <p14:creationId xmlns:p14="http://schemas.microsoft.com/office/powerpoint/2010/main" val="267498651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sz="1400" dirty="0"/>
              <a:t>public static void main(String[] args) throws IOException {</a:t>
            </a:r>
          </a:p>
          <a:p>
            <a:pPr>
              <a:buNone/>
            </a:pPr>
            <a:r>
              <a:rPr lang="en-US" sz="1400" dirty="0"/>
              <a:t>	JobConf conf = new JobConf(MaxTemperature.class);</a:t>
            </a:r>
          </a:p>
          <a:p>
            <a:pPr>
              <a:buNone/>
            </a:pPr>
            <a:r>
              <a:rPr lang="en-US" sz="1400" dirty="0"/>
              <a:t>	conf.setJobName("Max temperature");</a:t>
            </a:r>
          </a:p>
          <a:p>
            <a:pPr>
              <a:buNone/>
            </a:pPr>
            <a:r>
              <a:rPr lang="en-US" sz="1400" dirty="0"/>
              <a:t>	FileInputFormat.addInputPath(conf, new Path(args[0]));</a:t>
            </a:r>
          </a:p>
          <a:p>
            <a:pPr>
              <a:buNone/>
            </a:pPr>
            <a:r>
              <a:rPr lang="en-US" sz="1400" dirty="0"/>
              <a:t>	FileOutputFormat.setOutputPath(conf, new Path(args[1]));</a:t>
            </a:r>
          </a:p>
          <a:p>
            <a:pPr>
              <a:buNone/>
            </a:pPr>
            <a:r>
              <a:rPr lang="en-US" sz="1400" dirty="0"/>
              <a:t>	</a:t>
            </a:r>
          </a:p>
          <a:p>
            <a:pPr>
              <a:buNone/>
            </a:pPr>
            <a:r>
              <a:rPr lang="en-US" sz="1400" dirty="0"/>
              <a:t>	conf.setMapperClass(MaxTemperatureMapper.class);</a:t>
            </a:r>
          </a:p>
          <a:p>
            <a:pPr>
              <a:buNone/>
            </a:pPr>
            <a:r>
              <a:rPr lang="en-US" sz="1400" dirty="0"/>
              <a:t>	conf.setReducerClass(MaxTemperatureReducer.class);</a:t>
            </a:r>
          </a:p>
          <a:p>
            <a:pPr>
              <a:buNone/>
            </a:pPr>
            <a:r>
              <a:rPr lang="en-US" sz="1400" dirty="0"/>
              <a:t>	conf.setOutputKeyClass(Text.class);</a:t>
            </a:r>
          </a:p>
          <a:p>
            <a:pPr>
              <a:buNone/>
            </a:pPr>
            <a:r>
              <a:rPr lang="en-US" sz="1400" dirty="0"/>
              <a:t>	conf.setOutputValueClass(IntWritable.class);</a:t>
            </a:r>
          </a:p>
          <a:p>
            <a:pPr>
              <a:buNone/>
            </a:pPr>
            <a:endParaRPr lang="en-US" sz="1400" dirty="0"/>
          </a:p>
          <a:p>
            <a:pPr>
              <a:buNone/>
            </a:pPr>
            <a:r>
              <a:rPr lang="en-US" sz="1400" dirty="0"/>
              <a:t>	JobClient.runJob(conf);</a:t>
            </a:r>
          </a:p>
          <a:p>
            <a:pPr>
              <a:buNone/>
            </a:pPr>
            <a:r>
              <a:rPr lang="en-US" sz="1400" dirty="0"/>
              <a:t>}</a:t>
            </a:r>
          </a:p>
          <a:p>
            <a:endParaRPr lang="en-US" sz="1400" dirty="0"/>
          </a:p>
        </p:txBody>
      </p:sp>
      <p:sp>
        <p:nvSpPr>
          <p:cNvPr id="3" name="Title 2"/>
          <p:cNvSpPr>
            <a:spLocks noGrp="1"/>
          </p:cNvSpPr>
          <p:nvPr>
            <p:ph type="title"/>
          </p:nvPr>
        </p:nvSpPr>
        <p:spPr/>
        <p:txBody>
          <a:bodyPr/>
          <a:lstStyle/>
          <a:p>
            <a:r>
              <a:rPr lang="en-US" b="1" dirty="0"/>
              <a:t>Sample Driver</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49</a:t>
            </a:fld>
            <a:endParaRPr lang="en-US" dirty="0"/>
          </a:p>
        </p:txBody>
      </p:sp>
    </p:spTree>
    <p:extLst>
      <p:ext uri="{BB962C8B-B14F-4D97-AF65-F5344CB8AC3E}">
        <p14:creationId xmlns:p14="http://schemas.microsoft.com/office/powerpoint/2010/main" val="25408347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smtClean="0"/>
              <a:t>After completing this chapter you will be able to :</a:t>
            </a:r>
          </a:p>
          <a:p>
            <a:pPr lvl="1"/>
            <a:r>
              <a:rPr lang="en-US" sz="1800" dirty="0"/>
              <a:t>Describe </a:t>
            </a:r>
            <a:r>
              <a:rPr lang="en-US" sz="1800" dirty="0" smtClean="0"/>
              <a:t>a Mapreduce job and its components</a:t>
            </a:r>
          </a:p>
          <a:p>
            <a:pPr lvl="1"/>
            <a:r>
              <a:rPr lang="en-US" sz="1800" dirty="0" smtClean="0"/>
              <a:t>Advantages of a Mapreduce job</a:t>
            </a:r>
          </a:p>
          <a:p>
            <a:pPr lvl="1"/>
            <a:r>
              <a:rPr lang="en-US" sz="1800" dirty="0" smtClean="0"/>
              <a:t>Explain Job submission and execution</a:t>
            </a:r>
          </a:p>
          <a:p>
            <a:pPr lvl="1"/>
            <a:r>
              <a:rPr lang="en-US" sz="1800" dirty="0" smtClean="0"/>
              <a:t>Explain Task execution</a:t>
            </a:r>
            <a:endParaRPr lang="en-US" sz="1800" dirty="0"/>
          </a:p>
          <a:p>
            <a:pPr lvl="1"/>
            <a:r>
              <a:rPr lang="en-US" sz="1800" dirty="0"/>
              <a:t>Explain </a:t>
            </a:r>
            <a:r>
              <a:rPr lang="en-US" sz="1800" dirty="0" smtClean="0"/>
              <a:t>Failure of Task and Job</a:t>
            </a:r>
          </a:p>
          <a:p>
            <a:pPr lvl="1"/>
            <a:r>
              <a:rPr sz="1800" smtClean="0"/>
              <a:t>Describe various input formats</a:t>
            </a:r>
          </a:p>
          <a:p>
            <a:pPr lvl="1"/>
            <a:r>
              <a:rPr sz="1800" smtClean="0"/>
              <a:t>Describe various output formats</a:t>
            </a:r>
          </a:p>
          <a:p>
            <a:pPr lvl="1"/>
            <a:r>
              <a:rPr sz="1800" smtClean="0"/>
              <a:t>Describe Input Splits</a:t>
            </a:r>
          </a:p>
          <a:p>
            <a:pPr lvl="1"/>
            <a:r>
              <a:rPr sz="1800" smtClean="0"/>
              <a:t>Write a Mapreduce program</a:t>
            </a:r>
          </a:p>
        </p:txBody>
      </p:sp>
      <p:sp>
        <p:nvSpPr>
          <p:cNvPr id="3" name="Title 2"/>
          <p:cNvSpPr>
            <a:spLocks noGrp="1"/>
          </p:cNvSpPr>
          <p:nvPr>
            <p:ph type="title"/>
          </p:nvPr>
        </p:nvSpPr>
        <p:spPr/>
        <p:txBody>
          <a:bodyPr/>
          <a:lstStyle/>
          <a:p>
            <a:r>
              <a:rPr lang="en-US" dirty="0" smtClean="0"/>
              <a:t>Objectives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a:t>
            </a:fld>
            <a:endParaRPr lang="en-US" dirty="0"/>
          </a:p>
        </p:txBody>
      </p:sp>
    </p:spTree>
    <p:extLst>
      <p:ext uri="{BB962C8B-B14F-4D97-AF65-F5344CB8AC3E}">
        <p14:creationId xmlns:p14="http://schemas.microsoft.com/office/powerpoint/2010/main" val="31107948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defRPr/>
            </a:pPr>
            <a:r>
              <a:rPr sz="2400" smtClean="0"/>
              <a:t>Hadoop</a:t>
            </a:r>
            <a:r>
              <a:rPr sz="2400" dirty="0" smtClean="0"/>
              <a:t> </a:t>
            </a:r>
            <a:r>
              <a:rPr lang="en-US" sz="2400" dirty="0" smtClean="0"/>
              <a:t>–</a:t>
            </a:r>
            <a:r>
              <a:rPr sz="2400" dirty="0" smtClean="0"/>
              <a:t> The definitive Guide</a:t>
            </a:r>
          </a:p>
          <a:p>
            <a:pPr>
              <a:defRPr/>
            </a:pPr>
            <a:r>
              <a:rPr lang="en-US" sz="2400" dirty="0">
                <a:hlinkClick r:id="rId2"/>
              </a:rPr>
              <a:t>http://hadoop.apache.org</a:t>
            </a:r>
            <a:r>
              <a:rPr lang="en-US" sz="2400" dirty="0" smtClean="0">
                <a:hlinkClick r:id="rId2"/>
              </a:rPr>
              <a:t>/</a:t>
            </a:r>
            <a:endParaRPr lang="en-US" sz="2400" dirty="0" smtClean="0"/>
          </a:p>
          <a:p>
            <a:pPr>
              <a:defRPr/>
            </a:pPr>
            <a:r>
              <a:rPr lang="en-US" sz="2400" dirty="0">
                <a:hlinkClick r:id="rId3"/>
              </a:rPr>
              <a:t>http://</a:t>
            </a:r>
            <a:r>
              <a:rPr lang="en-US" sz="2400" dirty="0" smtClean="0">
                <a:hlinkClick r:id="rId3"/>
              </a:rPr>
              <a:t>hadoop.apache.org/common/docs/r0.20.2/mapred_tutorial.html</a:t>
            </a:r>
            <a:endParaRPr lang="en-US" sz="2400" dirty="0" smtClean="0"/>
          </a:p>
          <a:p>
            <a:pPr>
              <a:defRPr/>
            </a:pPr>
            <a:r>
              <a:rPr lang="en-US" sz="2400" dirty="0">
                <a:hlinkClick r:id="rId4"/>
              </a:rPr>
              <a:t>http://hadoop.apache.org/hdfs</a:t>
            </a:r>
            <a:r>
              <a:rPr lang="en-US" sz="2400" dirty="0" smtClean="0">
                <a:hlinkClick r:id="rId4"/>
              </a:rPr>
              <a:t>/</a:t>
            </a:r>
            <a:endParaRPr lang="en-US" sz="2400" dirty="0" smtClean="0"/>
          </a:p>
          <a:p>
            <a:pPr marL="0" indent="0">
              <a:buNone/>
              <a:defRPr/>
            </a:pPr>
            <a:endParaRPr sz="2400" dirty="0" smtClean="0"/>
          </a:p>
        </p:txBody>
      </p:sp>
      <p:sp>
        <p:nvSpPr>
          <p:cNvPr id="3" name="Title 2"/>
          <p:cNvSpPr>
            <a:spLocks noGrp="1"/>
          </p:cNvSpPr>
          <p:nvPr>
            <p:ph type="title"/>
          </p:nvPr>
        </p:nvSpPr>
        <p:spPr/>
        <p:txBody>
          <a:bodyPr/>
          <a:lstStyle/>
          <a:p>
            <a:r>
              <a:rPr lang="en-US" dirty="0" smtClean="0"/>
              <a:t>Source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50</a:t>
            </a:fld>
            <a:endParaRPr lang="en-US" dirty="0"/>
          </a:p>
        </p:txBody>
      </p:sp>
      <p:pic>
        <p:nvPicPr>
          <p:cNvPr id="6" name="Picture 7"/>
          <p:cNvPicPr>
            <a:picLocks noChangeAspect="1" noChangeArrowheads="1"/>
          </p:cNvPicPr>
          <p:nvPr/>
        </p:nvPicPr>
        <p:blipFill>
          <a:blip r:embed="rId5" cstate="print"/>
          <a:srcRect/>
          <a:stretch>
            <a:fillRect/>
          </a:stretch>
        </p:blipFill>
        <p:spPr bwMode="auto">
          <a:xfrm>
            <a:off x="8153400" y="145106"/>
            <a:ext cx="990600" cy="990600"/>
          </a:xfrm>
          <a:prstGeom prst="rect">
            <a:avLst/>
          </a:prstGeom>
          <a:noFill/>
          <a:ln w="9525" algn="ctr">
            <a:noFill/>
            <a:miter lim="800000"/>
            <a:headEnd/>
            <a:tailEnd/>
          </a:ln>
        </p:spPr>
      </p:pic>
      <p:sp>
        <p:nvSpPr>
          <p:cNvPr id="7" name="Text Box 4"/>
          <p:cNvSpPr txBox="1">
            <a:spLocks noChangeArrowheads="1"/>
          </p:cNvSpPr>
          <p:nvPr/>
        </p:nvSpPr>
        <p:spPr bwMode="auto">
          <a:xfrm>
            <a:off x="381000" y="4953000"/>
            <a:ext cx="8458200" cy="952500"/>
          </a:xfrm>
          <a:prstGeom prst="rect">
            <a:avLst/>
          </a:prstGeom>
          <a:gradFill rotWithShape="1">
            <a:gsLst>
              <a:gs pos="0">
                <a:srgbClr val="AED5E9"/>
              </a:gs>
              <a:gs pos="100000">
                <a:srgbClr val="54A7D0"/>
              </a:gs>
            </a:gsLst>
            <a:lin ang="5400000" scaled="1"/>
          </a:gradFill>
          <a:ln w="9525">
            <a:solidFill>
              <a:schemeClr val="accent1"/>
            </a:solidFill>
            <a:miter lim="800000"/>
            <a:headEnd/>
            <a:tailEnd/>
          </a:ln>
        </p:spPr>
        <p:txBody>
          <a:bodyPr>
            <a:spAutoFit/>
          </a:bodyPr>
          <a:lstStyle/>
          <a:p>
            <a:pPr eaLnBrk="0" hangingPunct="0"/>
            <a:r>
              <a:rPr lang="en-US" sz="1400" dirty="0">
                <a:solidFill>
                  <a:schemeClr val="tx2"/>
                </a:solidFill>
              </a:rPr>
              <a:t>Disclaimer</a:t>
            </a:r>
            <a:r>
              <a:rPr lang="en-US" sz="1400" dirty="0"/>
              <a:t>: </a:t>
            </a:r>
            <a:r>
              <a:rPr lang="en-US" sz="1400" dirty="0">
                <a:latin typeface="Calibri" pitchFamily="34" charset="0"/>
              </a:rPr>
              <a:t>Parts of the content of this course is based on the materials available from the Web sites and books listed above. The materials that can be accessed from linked sites are not maintained by Cognizant Academy and we are not responsible for the contents thereof. All trademarks, service marks, and trade names in this course are the marks of the respective owner(s).</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1">
              <a:defRPr/>
            </a:pPr>
            <a:r>
              <a:rPr smtClean="0"/>
              <a:t>What are the types of I</a:t>
            </a:r>
            <a:r>
              <a:rPr lang="en-US" dirty="0" err="1" smtClean="0"/>
              <a:t>np</a:t>
            </a:r>
            <a:r>
              <a:rPr smtClean="0"/>
              <a:t>ut formats ?</a:t>
            </a:r>
          </a:p>
          <a:p>
            <a:pPr lvl="1">
              <a:defRPr/>
            </a:pPr>
            <a:r>
              <a:rPr lang="en-US" dirty="0" smtClean="0"/>
              <a:t>What are the types of output formats ?</a:t>
            </a:r>
          </a:p>
          <a:p>
            <a:pPr lvl="1">
              <a:defRPr/>
            </a:pPr>
            <a:r>
              <a:rPr lang="en-US" dirty="0" smtClean="0"/>
              <a:t> Where is combine Input format used and why?</a:t>
            </a:r>
          </a:p>
          <a:p>
            <a:pPr lvl="1">
              <a:defRPr/>
            </a:pPr>
            <a:endParaRPr lang="en-US" dirty="0"/>
          </a:p>
        </p:txBody>
      </p:sp>
      <p:sp>
        <p:nvSpPr>
          <p:cNvPr id="3" name="Title 2"/>
          <p:cNvSpPr>
            <a:spLocks noGrp="1"/>
          </p:cNvSpPr>
          <p:nvPr>
            <p:ph type="title"/>
          </p:nvPr>
        </p:nvSpPr>
        <p:spPr/>
        <p:txBody>
          <a:bodyPr/>
          <a:lstStyle/>
          <a:p>
            <a:r>
              <a:rPr lang="en-US" dirty="0" smtClean="0"/>
              <a:t>Test Your Understanding</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51</a:t>
            </a:fld>
            <a:endParaRPr lang="en-US" dirty="0"/>
          </a:p>
        </p:txBody>
      </p:sp>
      <p:pic>
        <p:nvPicPr>
          <p:cNvPr id="6" name="Picture 29"/>
          <p:cNvPicPr>
            <a:picLocks noChangeAspect="1" noChangeArrowheads="1"/>
          </p:cNvPicPr>
          <p:nvPr/>
        </p:nvPicPr>
        <p:blipFill>
          <a:blip r:embed="rId2" cstate="print"/>
          <a:srcRect/>
          <a:stretch>
            <a:fillRect/>
          </a:stretch>
        </p:blipFill>
        <p:spPr bwMode="auto">
          <a:xfrm>
            <a:off x="8124825" y="76200"/>
            <a:ext cx="1004888" cy="1055688"/>
          </a:xfrm>
          <a:prstGeom prst="rect">
            <a:avLst/>
          </a:prstGeom>
          <a:noFill/>
          <a:ln w="9525" algn="ctr">
            <a:noFill/>
            <a:miter lim="800000"/>
            <a:headEnd/>
            <a:tailEnd/>
          </a:ln>
        </p:spPr>
      </p:pic>
    </p:spTree>
    <p:extLst>
      <p:ext uri="{BB962C8B-B14F-4D97-AF65-F5344CB8AC3E}">
        <p14:creationId xmlns:p14="http://schemas.microsoft.com/office/powerpoint/2010/main" val="3037257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Hadoop supports a number of input and output formats based on the file formats to be read/written.</a:t>
            </a:r>
          </a:p>
          <a:p>
            <a:r>
              <a:rPr lang="en-US" dirty="0" smtClean="0"/>
              <a:t>CombineLineInput format is used to alleviate the problem of small files in hadoop.</a:t>
            </a:r>
          </a:p>
          <a:p>
            <a:r>
              <a:rPr lang="en-US" dirty="0" smtClean="0"/>
              <a:t>TextInput format is the default format.</a:t>
            </a:r>
          </a:p>
          <a:p>
            <a:r>
              <a:rPr lang="en-US" dirty="0" smtClean="0"/>
              <a:t>NlineInputFormat takes number of lines a s a logical record.</a:t>
            </a:r>
          </a:p>
          <a:p>
            <a:r>
              <a:rPr lang="en-US" sz="2800" dirty="0" smtClean="0"/>
              <a:t>Sequence </a:t>
            </a:r>
            <a:r>
              <a:rPr lang="en-US" sz="2800" dirty="0"/>
              <a:t>file format stores sequences of binary key-value </a:t>
            </a:r>
            <a:r>
              <a:rPr lang="en-US" sz="2800" dirty="0" smtClean="0"/>
              <a:t>pairs.</a:t>
            </a:r>
            <a:endParaRPr lang="en-US" dirty="0" smtClean="0"/>
          </a:p>
        </p:txBody>
      </p:sp>
      <p:sp>
        <p:nvSpPr>
          <p:cNvPr id="3" name="Title 2"/>
          <p:cNvSpPr>
            <a:spLocks noGrp="1"/>
          </p:cNvSpPr>
          <p:nvPr>
            <p:ph type="title"/>
          </p:nvPr>
        </p:nvSpPr>
        <p:spPr/>
        <p:txBody>
          <a:bodyPr/>
          <a:lstStyle/>
          <a:p>
            <a:r>
              <a:rPr lang="en-US" dirty="0" smtClean="0"/>
              <a:t>Summary</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52</a:t>
            </a:fld>
            <a:endParaRPr lang="en-US" dirty="0"/>
          </a:p>
        </p:txBody>
      </p:sp>
    </p:spTree>
    <p:extLst>
      <p:ext uri="{BB962C8B-B14F-4D97-AF65-F5344CB8AC3E}">
        <p14:creationId xmlns:p14="http://schemas.microsoft.com/office/powerpoint/2010/main" val="27758200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Questions</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53</a:t>
            </a:fld>
            <a:endParaRPr lang="en-US" dirty="0"/>
          </a:p>
        </p:txBody>
      </p:sp>
      <p:pic>
        <p:nvPicPr>
          <p:cNvPr id="5" name="Picture 6"/>
          <p:cNvPicPr>
            <a:picLocks noChangeAspect="1" noChangeArrowheads="1"/>
          </p:cNvPicPr>
          <p:nvPr/>
        </p:nvPicPr>
        <p:blipFill>
          <a:blip r:embed="rId2" cstate="print"/>
          <a:srcRect/>
          <a:stretch>
            <a:fillRect/>
          </a:stretch>
        </p:blipFill>
        <p:spPr bwMode="auto">
          <a:xfrm>
            <a:off x="4054366" y="2924502"/>
            <a:ext cx="1023938" cy="1023938"/>
          </a:xfrm>
          <a:prstGeom prst="rect">
            <a:avLst/>
          </a:prstGeom>
          <a:noFill/>
          <a:ln w="9525" algn="ctr">
            <a:noFill/>
            <a:miter lim="800000"/>
            <a:headEnd/>
            <a:tailEnd/>
          </a:ln>
        </p:spPr>
      </p:pic>
    </p:spTree>
    <p:extLst>
      <p:ext uri="{BB962C8B-B14F-4D97-AF65-F5344CB8AC3E}">
        <p14:creationId xmlns:p14="http://schemas.microsoft.com/office/powerpoint/2010/main" val="387767365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05000"/>
            <a:ext cx="5715000" cy="1143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fontAlgn="auto">
              <a:spcBef>
                <a:spcPts val="0"/>
              </a:spcBef>
              <a:spcAft>
                <a:spcPts val="0"/>
              </a:spcAft>
              <a:defRPr/>
            </a:pPr>
            <a:r>
              <a:rPr lang="en-US" sz="2200" b="1" dirty="0" smtClean="0">
                <a:solidFill>
                  <a:srgbClr val="682252"/>
                </a:solidFill>
                <a:latin typeface="Myriad Pro" pitchFamily="34" charset="0"/>
                <a:cs typeface="Arial" pitchFamily="34" charset="0"/>
              </a:rPr>
              <a:t>Big Data</a:t>
            </a:r>
            <a:endParaRPr lang="en-US" sz="2200" b="1" dirty="0">
              <a:solidFill>
                <a:srgbClr val="682252"/>
              </a:solidFill>
              <a:latin typeface="Myriad Pro" pitchFamily="34" charset="0"/>
              <a:cs typeface="Arial" pitchFamily="34" charset="0"/>
            </a:endParaRPr>
          </a:p>
        </p:txBody>
      </p:sp>
      <p:sp>
        <p:nvSpPr>
          <p:cNvPr id="3" name="Rectangle 2"/>
          <p:cNvSpPr/>
          <p:nvPr/>
        </p:nvSpPr>
        <p:spPr>
          <a:xfrm>
            <a:off x="0" y="3048000"/>
            <a:ext cx="5715000" cy="1219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1">
              <a:defRPr/>
            </a:pPr>
            <a:r>
              <a:rPr lang="en-US" sz="2400" dirty="0" smtClean="0">
                <a:solidFill>
                  <a:schemeClr val="bg1"/>
                </a:solidFill>
                <a:latin typeface="Cambria" pitchFamily="18" charset="0"/>
                <a:ea typeface="+mj-ea"/>
                <a:cs typeface="+mj-cs"/>
              </a:rPr>
              <a:t>You have successfully completed – </a:t>
            </a:r>
          </a:p>
          <a:p>
            <a:pPr lvl="1" fontAlgn="auto">
              <a:spcBef>
                <a:spcPts val="0"/>
              </a:spcBef>
              <a:spcAft>
                <a:spcPts val="0"/>
              </a:spcAft>
              <a:defRPr/>
            </a:pPr>
            <a:r>
              <a:rPr lang="en-US" sz="2400" dirty="0" smtClean="0">
                <a:solidFill>
                  <a:schemeClr val="bg1"/>
                </a:solidFill>
                <a:latin typeface="Cambria" pitchFamily="18" charset="0"/>
                <a:ea typeface="+mj-ea"/>
                <a:cs typeface="+mj-cs"/>
              </a:rPr>
              <a:t>MapReduce Basics Course</a:t>
            </a:r>
            <a:endParaRPr lang="en-US" sz="2400" dirty="0">
              <a:solidFill>
                <a:schemeClr val="bg1"/>
              </a:solidFill>
              <a:latin typeface="Cambria" pitchFamily="18" charset="0"/>
              <a:ea typeface="+mj-ea"/>
              <a:cs typeface="+mj-cs"/>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MapReduce is a programming model designed for processing large volumes of data in parallel by dividing the work into a set of independent tasks. </a:t>
            </a:r>
          </a:p>
          <a:p>
            <a:endParaRPr lang="en-US" dirty="0"/>
          </a:p>
        </p:txBody>
      </p:sp>
      <p:sp>
        <p:nvSpPr>
          <p:cNvPr id="3" name="Title 2"/>
          <p:cNvSpPr>
            <a:spLocks noGrp="1"/>
          </p:cNvSpPr>
          <p:nvPr>
            <p:ph type="title"/>
          </p:nvPr>
        </p:nvSpPr>
        <p:spPr/>
        <p:txBody>
          <a:bodyPr/>
          <a:lstStyle/>
          <a:p>
            <a:r>
              <a:rPr lang="en-US" dirty="0" smtClean="0"/>
              <a:t>What is Mapreduce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6</a:t>
            </a:fld>
            <a:endParaRPr lang="en-US" dirty="0"/>
          </a:p>
        </p:txBody>
      </p:sp>
    </p:spTree>
    <p:extLst>
      <p:ext uri="{BB962C8B-B14F-4D97-AF65-F5344CB8AC3E}">
        <p14:creationId xmlns:p14="http://schemas.microsoft.com/office/powerpoint/2010/main" val="42233293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endParaRPr lang="en-US" dirty="0"/>
          </a:p>
          <a:p>
            <a:r>
              <a:rPr lang="en-US" sz="1800" dirty="0"/>
              <a:t>The first phase of a MapReduce program is called mapping. A list of data elements are provided, one at a time, to a function called the Mapper, which transforms each element individually to an output data element. </a:t>
            </a:r>
            <a:endParaRPr lang="en-US" sz="1800" dirty="0" smtClean="0"/>
          </a:p>
          <a:p>
            <a:endParaRPr lang="en-US" sz="1800" dirty="0"/>
          </a:p>
          <a:p>
            <a:endParaRPr lang="en-US" sz="1800" dirty="0"/>
          </a:p>
        </p:txBody>
      </p:sp>
      <p:sp>
        <p:nvSpPr>
          <p:cNvPr id="3" name="Title 2"/>
          <p:cNvSpPr>
            <a:spLocks noGrp="1"/>
          </p:cNvSpPr>
          <p:nvPr>
            <p:ph type="title"/>
          </p:nvPr>
        </p:nvSpPr>
        <p:spPr/>
        <p:txBody>
          <a:bodyPr/>
          <a:lstStyle/>
          <a:p>
            <a:r>
              <a:rPr lang="en-US" dirty="0" smtClean="0"/>
              <a:t>Map Phase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7</a:t>
            </a:fld>
            <a:endParaRPr lang="en-US" dirty="0"/>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200400"/>
            <a:ext cx="5410200" cy="2971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084824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1800" dirty="0"/>
              <a:t>Reducing lets you aggregate values together. A reducer function receives an iterator of input values from an input list. It then combines these values together, returning a single output value. </a:t>
            </a:r>
          </a:p>
          <a:p>
            <a:endParaRPr lang="en-US" sz="2800" dirty="0"/>
          </a:p>
          <a:p>
            <a:endParaRPr lang="en-US" dirty="0"/>
          </a:p>
          <a:p>
            <a:endParaRPr lang="en-US" dirty="0"/>
          </a:p>
        </p:txBody>
      </p:sp>
      <p:sp>
        <p:nvSpPr>
          <p:cNvPr id="3" name="Title 2"/>
          <p:cNvSpPr>
            <a:spLocks noGrp="1"/>
          </p:cNvSpPr>
          <p:nvPr>
            <p:ph type="title"/>
          </p:nvPr>
        </p:nvSpPr>
        <p:spPr/>
        <p:txBody>
          <a:bodyPr/>
          <a:lstStyle/>
          <a:p>
            <a:r>
              <a:rPr lang="en-US" dirty="0" smtClean="0"/>
              <a:t>Reduce Phase</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8</a:t>
            </a:fld>
            <a:endParaRPr lang="en-US" dirty="0"/>
          </a:p>
        </p:txBody>
      </p:sp>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678373"/>
            <a:ext cx="5962650"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6767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lnSpc>
                <a:spcPct val="90000"/>
              </a:lnSpc>
            </a:pPr>
            <a:r>
              <a:rPr lang="en-US" altLang="zh-TW" sz="1800" dirty="0"/>
              <a:t>User define two functions</a:t>
            </a:r>
          </a:p>
          <a:p>
            <a:pPr marL="1182688" lvl="2">
              <a:lnSpc>
                <a:spcPct val="90000"/>
              </a:lnSpc>
            </a:pPr>
            <a:r>
              <a:rPr lang="en-US" altLang="zh-TW" sz="1800" dirty="0">
                <a:sym typeface="Arial Bold" charset="0"/>
              </a:rPr>
              <a:t>map          (K1, V1) </a:t>
            </a:r>
            <a:r>
              <a:rPr lang="en-US" altLang="zh-TW" sz="1800" dirty="0">
                <a:sym typeface="Wingdings" pitchFamily="2" charset="2"/>
              </a:rPr>
              <a:t></a:t>
            </a:r>
            <a:r>
              <a:rPr lang="en-US" altLang="zh-TW" sz="1800" dirty="0">
                <a:sym typeface="Arial Bold" charset="0"/>
              </a:rPr>
              <a:t> list(K2, V2)</a:t>
            </a:r>
          </a:p>
          <a:p>
            <a:pPr marL="1639888" lvl="3">
              <a:lnSpc>
                <a:spcPct val="90000"/>
              </a:lnSpc>
            </a:pPr>
            <a:r>
              <a:rPr lang="en-US" altLang="zh-TW" dirty="0"/>
              <a:t>takes an input pair and produces a set of intermediate key/value</a:t>
            </a:r>
          </a:p>
          <a:p>
            <a:pPr marL="1182688" lvl="2">
              <a:lnSpc>
                <a:spcPct val="90000"/>
              </a:lnSpc>
            </a:pPr>
            <a:r>
              <a:rPr lang="en-US" altLang="zh-TW" sz="1800" dirty="0">
                <a:sym typeface="Arial Bold" charset="0"/>
              </a:rPr>
              <a:t>reduce      (K2, list(V2)) </a:t>
            </a:r>
            <a:r>
              <a:rPr lang="en-US" altLang="zh-TW" sz="1800" dirty="0">
                <a:sym typeface="Wingdings" pitchFamily="2" charset="2"/>
              </a:rPr>
              <a:t></a:t>
            </a:r>
            <a:r>
              <a:rPr lang="en-US" altLang="zh-TW" sz="1800" dirty="0">
                <a:sym typeface="Arial Bold" charset="0"/>
              </a:rPr>
              <a:t> list(K3, V3)</a:t>
            </a:r>
          </a:p>
          <a:p>
            <a:pPr marL="1639888" lvl="3">
              <a:lnSpc>
                <a:spcPct val="90000"/>
              </a:lnSpc>
            </a:pPr>
            <a:r>
              <a:rPr lang="en-US" altLang="zh-TW" dirty="0"/>
              <a:t>accepts an intermediate key I and a set of values for that key. It merges together these values to form a possibly smaller set of values</a:t>
            </a:r>
          </a:p>
          <a:p>
            <a:endParaRPr lang="en-US" sz="1800" dirty="0"/>
          </a:p>
        </p:txBody>
      </p:sp>
      <p:sp>
        <p:nvSpPr>
          <p:cNvPr id="3" name="Title 2"/>
          <p:cNvSpPr>
            <a:spLocks noGrp="1"/>
          </p:cNvSpPr>
          <p:nvPr>
            <p:ph type="title"/>
          </p:nvPr>
        </p:nvSpPr>
        <p:spPr/>
        <p:txBody>
          <a:bodyPr/>
          <a:lstStyle/>
          <a:p>
            <a:r>
              <a:rPr lang="en-US" altLang="zh-TW" dirty="0"/>
              <a:t>MapReduce Programming Model</a:t>
            </a:r>
            <a:endParaRPr lang="en-US" dirty="0"/>
          </a:p>
        </p:txBody>
      </p:sp>
      <p:sp>
        <p:nvSpPr>
          <p:cNvPr id="4" name="Slide Number Placeholder 3"/>
          <p:cNvSpPr>
            <a:spLocks noGrp="1"/>
          </p:cNvSpPr>
          <p:nvPr>
            <p:ph type="sldNum" sz="quarter" idx="10"/>
          </p:nvPr>
        </p:nvSpPr>
        <p:spPr/>
        <p:txBody>
          <a:bodyPr/>
          <a:lstStyle/>
          <a:p>
            <a:fld id="{47ED8886-DB3B-44F4-9A80-E6A224679F20}" type="slidenum">
              <a:rPr lang="en-US" smtClean="0"/>
              <a:pPr/>
              <a:t>9</a:t>
            </a:fld>
            <a:endParaRPr lang="en-US" dirty="0"/>
          </a:p>
        </p:txBody>
      </p:sp>
      <p:grpSp>
        <p:nvGrpSpPr>
          <p:cNvPr id="5" name="Group 5"/>
          <p:cNvGrpSpPr>
            <a:grpSpLocks/>
          </p:cNvGrpSpPr>
          <p:nvPr/>
        </p:nvGrpSpPr>
        <p:grpSpPr bwMode="auto">
          <a:xfrm>
            <a:off x="610737" y="3810000"/>
            <a:ext cx="8153400" cy="1931244"/>
            <a:chOff x="96" y="0"/>
            <a:chExt cx="5136" cy="1409"/>
          </a:xfrm>
        </p:grpSpPr>
        <p:pic>
          <p:nvPicPr>
            <p:cNvPr id="6" name="Picture 6"/>
            <p:cNvPicPr>
              <a:picLocks noChangeArrowheads="1"/>
            </p:cNvPicPr>
            <p:nvPr/>
          </p:nvPicPr>
          <p:blipFill>
            <a:blip r:embed="rId2" cstate="print"/>
            <a:srcRect/>
            <a:stretch>
              <a:fillRect/>
            </a:stretch>
          </p:blipFill>
          <p:spPr bwMode="auto">
            <a:xfrm>
              <a:off x="96" y="0"/>
              <a:ext cx="5136" cy="1409"/>
            </a:xfrm>
            <a:prstGeom prst="rect">
              <a:avLst/>
            </a:prstGeom>
            <a:noFill/>
            <a:ln w="9525">
              <a:noFill/>
              <a:miter lim="800000"/>
              <a:headEnd/>
              <a:tailEnd/>
            </a:ln>
          </p:spPr>
        </p:pic>
        <p:sp>
          <p:nvSpPr>
            <p:cNvPr id="7" name="Rectangle 7"/>
            <p:cNvSpPr>
              <a:spLocks/>
            </p:cNvSpPr>
            <p:nvPr/>
          </p:nvSpPr>
          <p:spPr bwMode="auto">
            <a:xfrm>
              <a:off x="2208" y="48"/>
              <a:ext cx="753" cy="112"/>
            </a:xfrm>
            <a:prstGeom prst="rect">
              <a:avLst/>
            </a:prstGeom>
            <a:solidFill>
              <a:srgbClr val="FFFFFF"/>
            </a:solidFill>
            <a:ln w="9525">
              <a:noFill/>
              <a:miter lim="800000"/>
              <a:headEnd/>
              <a:tailEnd/>
            </a:ln>
          </p:spPr>
          <p:txBody>
            <a:bodyPr wrap="none" lIns="0" tIns="0" rIns="40639" bIns="0">
              <a:spAutoFit/>
            </a:bodyPr>
            <a:lstStyle/>
            <a:p>
              <a:pPr marL="39688"/>
              <a:r>
                <a:rPr lang="en-US" altLang="zh-TW" dirty="0">
                  <a:solidFill>
                    <a:schemeClr val="tx1"/>
                  </a:solidFill>
                  <a:latin typeface="Arial Bold" charset="0"/>
                  <a:cs typeface="Arial Bold" charset="0"/>
                  <a:sym typeface="Arial Bold" charset="0"/>
                </a:rPr>
                <a:t>shuffle / sorting</a:t>
              </a:r>
            </a:p>
          </p:txBody>
        </p:sp>
      </p:grpSp>
    </p:spTree>
    <p:extLst>
      <p:ext uri="{BB962C8B-B14F-4D97-AF65-F5344CB8AC3E}">
        <p14:creationId xmlns:p14="http://schemas.microsoft.com/office/powerpoint/2010/main" val="3276113277"/>
      </p:ext>
    </p:extLst>
  </p:cSld>
  <p:clrMapOvr>
    <a:masterClrMapping/>
  </p:clrMapOvr>
  <p:timing>
    <p:tnLst>
      <p:par>
        <p:cTn id="1" dur="indefinite" restart="never" nodeType="tmRoot"/>
      </p:par>
    </p:tnLst>
  </p:timing>
</p:sld>
</file>

<file path=ppt/theme/theme1.xml><?xml version="1.0" encoding="utf-8"?>
<a:theme xmlns:a="http://schemas.openxmlformats.org/drawingml/2006/main" name="Theme_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_dlc_DocId xmlns="22ac1d2b-d6f7-4687-a5f3-99b1afaab72b">UEYCS6Y52P7K-362-2</_dlc_DocId>
    <_dlc_DocIdUrl xmlns="22ac1d2b-d6f7-4687-a5f3-99b1afaab72b">
      <Url>https://ch1hub.cognizant.com/sites/SC37/EIM-BigData/_layouts/DocIdRedir.aspx?ID=UEYCS6Y52P7K-362-2</Url>
      <Description>UEYCS6Y52P7K-362-2</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ct:contentTypeSchema xmlns:ct="http://schemas.microsoft.com/office/2006/metadata/contentType" xmlns:ma="http://schemas.microsoft.com/office/2006/metadata/properties/metaAttributes" ct:_="" ma:_="" ma:contentTypeName="Document" ma:contentTypeID="0x0101003CA4BBA70732834387F4513C63EE2D4A" ma:contentTypeVersion="0" ma:contentTypeDescription="Create a new document." ma:contentTypeScope="" ma:versionID="65d9acbcacecfbfa25cc7291d0d022ca">
  <xsd:schema xmlns:xsd="http://www.w3.org/2001/XMLSchema" xmlns:xs="http://www.w3.org/2001/XMLSchema" xmlns:p="http://schemas.microsoft.com/office/2006/metadata/properties" xmlns:ns2="22ac1d2b-d6f7-4687-a5f3-99b1afaab72b" targetNamespace="http://schemas.microsoft.com/office/2006/metadata/properties" ma:root="true" ma:fieldsID="2265d4a5c32dfd9ba42e6c372bb0f29f" ns2:_="">
    <xsd:import namespace="22ac1d2b-d6f7-4687-a5f3-99b1afaab72b"/>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ac1d2b-d6f7-4687-a5f3-99b1afaab72b"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78FCE96-C8A4-4E92-8467-18B7198B1C7C}">
  <ds:schemaRefs>
    <ds:schemaRef ds:uri="http://www.w3.org/XML/1998/namespace"/>
    <ds:schemaRef ds:uri="http://schemas.microsoft.com/office/2006/documentManagement/types"/>
    <ds:schemaRef ds:uri="http://schemas.microsoft.com/office/2006/metadata/properties"/>
    <ds:schemaRef ds:uri="http://schemas.microsoft.com/office/infopath/2007/PartnerControls"/>
    <ds:schemaRef ds:uri="http://purl.org/dc/elements/1.1/"/>
    <ds:schemaRef ds:uri="http://purl.org/dc/terms/"/>
    <ds:schemaRef ds:uri="http://schemas.openxmlformats.org/package/2006/metadata/core-properties"/>
    <ds:schemaRef ds:uri="22ac1d2b-d6f7-4687-a5f3-99b1afaab72b"/>
    <ds:schemaRef ds:uri="http://purl.org/dc/dcmitype/"/>
  </ds:schemaRefs>
</ds:datastoreItem>
</file>

<file path=customXml/itemProps2.xml><?xml version="1.0" encoding="utf-8"?>
<ds:datastoreItem xmlns:ds="http://schemas.openxmlformats.org/officeDocument/2006/customXml" ds:itemID="{300D1A3E-0BC9-451F-8DA6-F4D93437922D}">
  <ds:schemaRefs>
    <ds:schemaRef ds:uri="http://schemas.microsoft.com/sharepoint/events"/>
  </ds:schemaRefs>
</ds:datastoreItem>
</file>

<file path=customXml/itemProps3.xml><?xml version="1.0" encoding="utf-8"?>
<ds:datastoreItem xmlns:ds="http://schemas.openxmlformats.org/officeDocument/2006/customXml" ds:itemID="{0DA4EF78-A7B7-4305-9E7C-AFBEBD80A77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ac1d2b-d6f7-4687-a5f3-99b1afaab72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8AAEEA49-3EED-4488-A043-7D1DC7843D7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Theme_3</Template>
  <TotalTime>3587</TotalTime>
  <Words>3253</Words>
  <Application>Microsoft Office PowerPoint</Application>
  <PresentationFormat>On-screen Show (4:3)</PresentationFormat>
  <Paragraphs>388</Paragraphs>
  <Slides>54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54</vt:i4>
      </vt:variant>
    </vt:vector>
  </HeadingPairs>
  <TitlesOfParts>
    <vt:vector size="66" baseType="lpstr">
      <vt:lpstr>新細明體</vt:lpstr>
      <vt:lpstr>Arial</vt:lpstr>
      <vt:lpstr>Arial Bold</vt:lpstr>
      <vt:lpstr>Arial Narrow</vt:lpstr>
      <vt:lpstr>Calibri</vt:lpstr>
      <vt:lpstr>Cambria</vt:lpstr>
      <vt:lpstr>Monotype Corsiva</vt:lpstr>
      <vt:lpstr>Myriad Pro</vt:lpstr>
      <vt:lpstr>Tw Cen MT Condensed</vt:lpstr>
      <vt:lpstr>Verdana</vt:lpstr>
      <vt:lpstr>Wingdings</vt:lpstr>
      <vt:lpstr>Theme_3</vt:lpstr>
      <vt:lpstr>PowerPoint Presentation</vt:lpstr>
      <vt:lpstr>PowerPoint Presentation</vt:lpstr>
      <vt:lpstr>PowerPoint Presentation</vt:lpstr>
      <vt:lpstr>Overview</vt:lpstr>
      <vt:lpstr>Objectives</vt:lpstr>
      <vt:lpstr>What is Mapreduce</vt:lpstr>
      <vt:lpstr>Map Phase</vt:lpstr>
      <vt:lpstr>Reduce Phase</vt:lpstr>
      <vt:lpstr>MapReduce Programming Model</vt:lpstr>
      <vt:lpstr>Mapreduce Architecture</vt:lpstr>
      <vt:lpstr>MapReduce Execution Flow</vt:lpstr>
      <vt:lpstr>MapReduce Components</vt:lpstr>
      <vt:lpstr>HDFS and Mapreduce Infrastructure</vt:lpstr>
      <vt:lpstr>MapReduce Anatomy</vt:lpstr>
      <vt:lpstr>Job submission process</vt:lpstr>
      <vt:lpstr>Job Initialization</vt:lpstr>
      <vt:lpstr>Task Assignment</vt:lpstr>
      <vt:lpstr>Task Execution</vt:lpstr>
      <vt:lpstr>Progress and Status Updates</vt:lpstr>
      <vt:lpstr>Job Completion</vt:lpstr>
      <vt:lpstr>Job Scheduling</vt:lpstr>
      <vt:lpstr>The Fair Scheduler</vt:lpstr>
      <vt:lpstr>Mapreduce Internals</vt:lpstr>
      <vt:lpstr>The Map Side</vt:lpstr>
      <vt:lpstr>Shuffle and Sort</vt:lpstr>
      <vt:lpstr>How do reducers know which tasktrackers to fetch map output from?</vt:lpstr>
      <vt:lpstr>Task JVM Reuse</vt:lpstr>
      <vt:lpstr>Skipping Bad Records</vt:lpstr>
      <vt:lpstr>Steps to skip bad records</vt:lpstr>
      <vt:lpstr>Task Failure</vt:lpstr>
      <vt:lpstr>Rescheduling task</vt:lpstr>
      <vt:lpstr>Tasktracker Failure</vt:lpstr>
      <vt:lpstr>Jobtracker Failure</vt:lpstr>
      <vt:lpstr>Workshop</vt:lpstr>
      <vt:lpstr>Test Your Understanding</vt:lpstr>
      <vt:lpstr>Summary</vt:lpstr>
      <vt:lpstr>Input Splits and Records</vt:lpstr>
      <vt:lpstr>Input Format</vt:lpstr>
      <vt:lpstr>Input format Hierarchy</vt:lpstr>
      <vt:lpstr>Small files and CombineFileInputFormat</vt:lpstr>
      <vt:lpstr>TextInputFormat</vt:lpstr>
      <vt:lpstr>KeyValueTextInputFormat</vt:lpstr>
      <vt:lpstr>NLineInputFormat</vt:lpstr>
      <vt:lpstr>SequenceFileInputFormat</vt:lpstr>
      <vt:lpstr>DBInputFormat</vt:lpstr>
      <vt:lpstr>Output Formats</vt:lpstr>
      <vt:lpstr>Sample Mapper </vt:lpstr>
      <vt:lpstr>Sample Reducer</vt:lpstr>
      <vt:lpstr>Sample Driver</vt:lpstr>
      <vt:lpstr>Source</vt:lpstr>
      <vt:lpstr>Test Your Understanding</vt:lpstr>
      <vt:lpstr>Summary</vt:lpstr>
      <vt:lpstr>Questions</vt:lpstr>
      <vt:lpstr>PowerPoint Presentation</vt:lpstr>
    </vt:vector>
  </TitlesOfParts>
  <Company>CTS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Content_Development_Template_Practitioner</dc:title>
  <dc:creator>AssetDevelopmentTeam@cognizant.com</dc:creator>
  <cp:lastModifiedBy>V, Sri devi (Cognizant)</cp:lastModifiedBy>
  <cp:revision>250</cp:revision>
  <dcterms:created xsi:type="dcterms:W3CDTF">2011-06-15T11:24:59Z</dcterms:created>
  <dcterms:modified xsi:type="dcterms:W3CDTF">2015-10-06T11:15:21Z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0x0101003CA4BBA70732834387F4513C63EE2D4A</vt:lpwstr>
  </property>
  <property fmtid="{D5CDD505-2E9C-101B-9397-08002B2CF9AE}" pid="3" name="_dlc_DocIdItemGuid">
    <vt:lpwstr>c08437b9-756c-45e2-9d20-33f40ffb215e</vt:lpwstr>
  </property>
</Properties>
</file>