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34"/>
  </p:notesMasterIdLst>
  <p:sldIdLst>
    <p:sldId id="257" r:id="rId6"/>
    <p:sldId id="261" r:id="rId7"/>
    <p:sldId id="282" r:id="rId8"/>
    <p:sldId id="258" r:id="rId9"/>
    <p:sldId id="263" r:id="rId10"/>
    <p:sldId id="264" r:id="rId11"/>
    <p:sldId id="265" r:id="rId12"/>
    <p:sldId id="266" r:id="rId13"/>
    <p:sldId id="274" r:id="rId14"/>
    <p:sldId id="267" r:id="rId15"/>
    <p:sldId id="268" r:id="rId16"/>
    <p:sldId id="271" r:id="rId17"/>
    <p:sldId id="275" r:id="rId18"/>
    <p:sldId id="276" r:id="rId19"/>
    <p:sldId id="283" r:id="rId20"/>
    <p:sldId id="277" r:id="rId21"/>
    <p:sldId id="284" r:id="rId22"/>
    <p:sldId id="278" r:id="rId23"/>
    <p:sldId id="285" r:id="rId24"/>
    <p:sldId id="288" r:id="rId25"/>
    <p:sldId id="290" r:id="rId26"/>
    <p:sldId id="293" r:id="rId27"/>
    <p:sldId id="292" r:id="rId28"/>
    <p:sldId id="291" r:id="rId29"/>
    <p:sldId id="289" r:id="rId30"/>
    <p:sldId id="294" r:id="rId31"/>
    <p:sldId id="297" r:id="rId32"/>
    <p:sldId id="27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39O0Uc0/ubLx3CQfb64W4Q==" hashData="lrlyBZhN5dFivgLPjWpC23XrP7RKXhSJ6ykmpNHYWnwvrzWcFaJqWEL4o09b3qo4F8JlVis8BgSs/K0VtYrLx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4744"/>
    <a:srgbClr val="953735"/>
    <a:srgbClr val="008080"/>
    <a:srgbClr val="CE7674"/>
    <a:srgbClr val="2D9F01"/>
    <a:srgbClr val="22822B"/>
    <a:srgbClr val="A446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1" autoAdjust="0"/>
  </p:normalViewPr>
  <p:slideViewPr>
    <p:cSldViewPr>
      <p:cViewPr varScale="1">
        <p:scale>
          <a:sx n="70" d="100"/>
          <a:sy n="70" d="100"/>
        </p:scale>
        <p:origin x="138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3A1FB-12CB-49E6-809F-DA2D2089BF59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B6E77-EC63-4CD7-8F8A-914122582C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52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_Slid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7" name="Picture 6" descr="picture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5792789" y="1752601"/>
            <a:ext cx="3046412" cy="27035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pitchFamily="34" charset="0"/>
              <a:buChar char="•"/>
              <a:defRPr/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 sz="1400" b="0">
                <a:solidFill>
                  <a:srgbClr val="953735"/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rse_Completion_Page">
    <p:bg>
      <p:bgPr>
        <a:blipFill dpi="0" rotWithShape="0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400" b="1" kern="1200" dirty="0">
              <a:solidFill>
                <a:schemeClr val="bg1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gradFill flip="none" rotWithShape="1">
            <a:gsLst>
              <a:gs pos="0">
                <a:srgbClr val="953735"/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457200" lvl="1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800" kern="1200" dirty="0">
              <a:solidFill>
                <a:schemeClr val="lt1"/>
              </a:solidFill>
              <a:latin typeface="Myriad Pro" pitchFamily="34" charset="0"/>
              <a:ea typeface="+mn-ea"/>
              <a:cs typeface="+mn-cs"/>
            </a:endParaRPr>
          </a:p>
        </p:txBody>
      </p:sp>
      <p:pic>
        <p:nvPicPr>
          <p:cNvPr id="4" name="Picture 8" descr="present-1_0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1712913"/>
            <a:ext cx="3048000" cy="2706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0668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5735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97112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5735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97112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457200" cy="277813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47ED8886-DB3B-44F4-9A80-E6A224679F2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out_the_Author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524000" y="0"/>
            <a:ext cx="7620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smtClean="0">
                <a:latin typeface="Verdana" pitchFamily="34" charset="0"/>
              </a:rPr>
              <a:t>About the Author</a:t>
            </a:r>
            <a:endParaRPr lang="en-US" sz="3600" b="0" dirty="0">
              <a:latin typeface="Verdana" pitchFamily="34" charset="0"/>
            </a:endParaRPr>
          </a:p>
        </p:txBody>
      </p:sp>
      <p:graphicFrame>
        <p:nvGraphicFramePr>
          <p:cNvPr id="8" name="Group 81"/>
          <p:cNvGraphicFramePr>
            <a:graphicFrameLocks noGrp="1"/>
          </p:cNvGraphicFramePr>
          <p:nvPr userDrawn="1"/>
        </p:nvGraphicFramePr>
        <p:xfrm>
          <a:off x="533400" y="2286000"/>
          <a:ext cx="8153400" cy="1828800"/>
        </p:xfrm>
        <a:graphic>
          <a:graphicData uri="http://schemas.openxmlformats.org/drawingml/2006/table">
            <a:tbl>
              <a:tblPr/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Created By: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Credential Information: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Version and Date: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 userDrawn="1"/>
        </p:nvSpPr>
        <p:spPr>
          <a:xfrm>
            <a:off x="1252240" y="4648200"/>
            <a:ext cx="644048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3600" b="1" kern="10" dirty="0">
                <a:ln w="9525">
                  <a:solidFill>
                    <a:srgbClr val="3366FF"/>
                  </a:solidFill>
                  <a:round/>
                  <a:headEnd/>
                  <a:tailEnd/>
                </a:ln>
                <a:solidFill>
                  <a:srgbClr val="3188B4"/>
                </a:solidFill>
                <a:latin typeface="Tw Cen MT Condensed"/>
              </a:rPr>
              <a:t>Cognizant Certified Official Curriculum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2209800" y="2286000"/>
            <a:ext cx="6477000" cy="609600"/>
          </a:xfrm>
        </p:spPr>
        <p:txBody>
          <a:bodyPr/>
          <a:lstStyle>
            <a:lvl1pPr>
              <a:buNone/>
              <a:defRPr sz="1600" baseline="0">
                <a:latin typeface="+mj-lt"/>
              </a:defRPr>
            </a:lvl1pPr>
          </a:lstStyle>
          <a:p>
            <a:pPr lvl="0"/>
            <a:r>
              <a:rPr lang="en-US" dirty="0" smtClean="0"/>
              <a:t>Click to edit Created By</a:t>
            </a:r>
            <a:endParaRPr lang="en-GB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2209800" y="2895600"/>
            <a:ext cx="6477000" cy="609600"/>
          </a:xfrm>
        </p:spPr>
        <p:txBody>
          <a:bodyPr/>
          <a:lstStyle>
            <a:lvl1pPr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dirty="0" smtClean="0"/>
              <a:t>Click to edit Credentials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2209800" y="3505200"/>
            <a:ext cx="6477000" cy="609600"/>
          </a:xfrm>
        </p:spPr>
        <p:txBody>
          <a:bodyPr/>
          <a:lstStyle>
            <a:lvl1pPr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 smtClean="0"/>
              <a:t>Click to edit Version and Date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earn_H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</a:lstStyle>
          <a:p>
            <a:r>
              <a:rPr lang="en-US" dirty="0" smtClean="0"/>
              <a:t>Click to edit Slide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342900" indent="-342900">
              <a:spcBef>
                <a:spcPct val="20000"/>
              </a:spcBef>
              <a:buFont typeface="Arial" charset="0"/>
              <a:buChar char="•"/>
              <a:defRPr>
                <a:latin typeface="+mn-lt"/>
              </a:defRPr>
            </a:lvl1pPr>
          </a:lstStyle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Add text here. (Topic slide starts from here)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can add a picture, chart, or other content in the right column by clicking the appropriate button.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 smtClean="0">
                <a:latin typeface="+mn-lt"/>
              </a:rPr>
              <a:t>You may need more than one slide for each topic. To add a slide, click </a:t>
            </a:r>
            <a:r>
              <a:rPr lang="en-US" sz="3200" b="1" dirty="0" smtClean="0">
                <a:latin typeface="+mn-lt"/>
              </a:rPr>
              <a:t>New Slide</a:t>
            </a:r>
            <a:r>
              <a:rPr lang="en-US" sz="3200" dirty="0" smtClean="0">
                <a:latin typeface="+mn-lt"/>
              </a:rPr>
              <a:t> on the </a:t>
            </a:r>
            <a:r>
              <a:rPr lang="en-US" sz="3200" b="1" dirty="0" smtClean="0">
                <a:latin typeface="+mn-lt"/>
              </a:rPr>
              <a:t>Insert</a:t>
            </a:r>
            <a:r>
              <a:rPr lang="en-US" sz="3200" dirty="0" smtClean="0">
                <a:latin typeface="+mn-lt"/>
              </a:rPr>
              <a:t> menu, or press CTRL+M </a:t>
            </a:r>
            <a:r>
              <a:rPr lang="en-US" sz="3200" b="1" dirty="0" smtClean="0">
                <a:latin typeface="+mn-lt"/>
              </a:rPr>
              <a:t>and add a suitable slide depending upon the content</a:t>
            </a:r>
            <a:endParaRPr lang="en-US" sz="3200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3952"/>
            <a:ext cx="4572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A04AFBC5-2B20-4E0B-9DFE-D04369A198D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9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 flip="none" rotWithShape="1">
            <a:gsLst>
              <a:gs pos="0">
                <a:srgbClr val="008080">
                  <a:tint val="66000"/>
                  <a:satMod val="160000"/>
                </a:srgbClr>
              </a:gs>
              <a:gs pos="50000">
                <a:srgbClr val="008080">
                  <a:tint val="44500"/>
                  <a:satMod val="160000"/>
                </a:srgbClr>
              </a:gs>
              <a:gs pos="100000">
                <a:srgbClr val="00808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hemeClr val="lt1"/>
          </a:fontRef>
        </p:style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28600" y="1609725"/>
            <a:ext cx="8686800" cy="494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-10886" y="1295400"/>
            <a:ext cx="9154887" cy="195943"/>
          </a:xfrm>
          <a:prstGeom prst="rect">
            <a:avLst/>
          </a:prstGeom>
          <a:gradFill flip="none" rotWithShape="1">
            <a:gsLst>
              <a:gs pos="0">
                <a:srgbClr val="BC4744">
                  <a:shade val="30000"/>
                  <a:satMod val="115000"/>
                </a:srgbClr>
              </a:gs>
              <a:gs pos="50000">
                <a:srgbClr val="BC4744">
                  <a:shade val="67500"/>
                  <a:satMod val="115000"/>
                </a:srgbClr>
              </a:gs>
              <a:gs pos="100000">
                <a:srgbClr val="BC474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Myriad Pro" pitchFamily="34" charset="0"/>
            </a:endParaRPr>
          </a:p>
        </p:txBody>
      </p:sp>
      <p:pic>
        <p:nvPicPr>
          <p:cNvPr id="10" name="Picture 10" descr="picture.jpg"/>
          <p:cNvPicPr>
            <a:picLocks noChangeAspect="1"/>
          </p:cNvPicPr>
          <p:nvPr userDrawn="1"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0" y="0"/>
            <a:ext cx="14605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8" r:id="rId3"/>
    <p:sldLayoutId id="2147483670" r:id="rId4"/>
    <p:sldLayoutId id="2147483671" r:id="rId5"/>
    <p:sldLayoutId id="2147483672" r:id="rId6"/>
    <p:sldLayoutId id="2147483673" r:id="rId7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GB" sz="3600" kern="1200" dirty="0">
          <a:solidFill>
            <a:srgbClr val="FFFFFF"/>
          </a:solidFill>
          <a:latin typeface="Verdana" pitchFamily="34" charset="0"/>
          <a:ea typeface="+mn-ea"/>
          <a:cs typeface="+mn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FFFFFF"/>
          </a:solidFill>
          <a:latin typeface="Monotype Corsiva" pitchFamily="66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6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lang="en-GB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Big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Pig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Basics</a:t>
            </a:r>
            <a:endParaRPr lang="en-US" sz="2300" dirty="0">
              <a:solidFill>
                <a:schemeClr val="bg1"/>
              </a:solidFill>
              <a:latin typeface="Cambria" pitchFamily="18" charset="0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>
              <a:defRPr/>
            </a:pPr>
            <a:r>
              <a:rPr lang="en-US" sz="1400" b="1" dirty="0">
                <a:solidFill>
                  <a:srgbClr val="692D56"/>
                </a:solidFill>
                <a:latin typeface="Arial Narrow" pitchFamily="34" charset="0"/>
                <a:cs typeface="Arial" pitchFamily="34" charset="0"/>
              </a:rPr>
              <a:t>LEVEL – PRACTITIONER</a:t>
            </a:r>
            <a:endParaRPr lang="en-GB" sz="1400" b="1" dirty="0">
              <a:solidFill>
                <a:srgbClr val="692D56"/>
              </a:solidFill>
              <a:latin typeface="Arial Narrow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Map</a:t>
            </a:r>
            <a:endParaRPr lang="en-IN" altLang="en-US" sz="1800" b="1" dirty="0"/>
          </a:p>
          <a:p>
            <a:pPr marL="0"/>
            <a:r>
              <a:rPr lang="en-US" altLang="en-US" sz="1800" dirty="0"/>
              <a:t>Map is set of key value pairs </a:t>
            </a:r>
          </a:p>
          <a:p>
            <a:pPr marL="0"/>
            <a:r>
              <a:rPr lang="en-US" altLang="en-US" sz="1800" dirty="0" err="1"/>
              <a:t>Eg</a:t>
            </a:r>
            <a:r>
              <a:rPr lang="en-US" altLang="en-US" sz="1800" dirty="0"/>
              <a:t>: ['</a:t>
            </a:r>
            <a:r>
              <a:rPr lang="en-US" altLang="en-US" sz="1800" dirty="0" err="1"/>
              <a:t>name'#'bob</a:t>
            </a:r>
            <a:r>
              <a:rPr lang="en-US" altLang="en-US" sz="1800" dirty="0"/>
              <a:t>', ‘age'#55]  	</a:t>
            </a:r>
            <a:endParaRPr lang="en-IN" altLang="en-US" sz="1800" dirty="0"/>
          </a:p>
          <a:p>
            <a:pPr marL="0" indent="0">
              <a:buNone/>
            </a:pPr>
            <a:r>
              <a:rPr lang="en-US" altLang="en-US" sz="1800" b="1" dirty="0"/>
              <a:t>Tuple</a:t>
            </a:r>
            <a:endParaRPr lang="en-IN" altLang="en-US" sz="1800" b="1" dirty="0"/>
          </a:p>
          <a:p>
            <a:pPr marL="0"/>
            <a:r>
              <a:rPr lang="en-US" altLang="en-US" sz="1800" dirty="0"/>
              <a:t>Ordered collection of Pig data elements.  </a:t>
            </a:r>
            <a:endParaRPr lang="en-IN" altLang="en-US" sz="1800" dirty="0"/>
          </a:p>
          <a:p>
            <a:pPr marL="0"/>
            <a:r>
              <a:rPr lang="en-US" altLang="en-US" sz="1800" dirty="0"/>
              <a:t>Tuples are divided into fields.</a:t>
            </a:r>
          </a:p>
          <a:p>
            <a:pPr marL="0"/>
            <a:r>
              <a:rPr lang="en-US" altLang="en-US" sz="1800" dirty="0" err="1"/>
              <a:t>Eg</a:t>
            </a:r>
            <a:r>
              <a:rPr lang="en-US" altLang="en-US" sz="1800" dirty="0"/>
              <a:t>: ('bob', 55</a:t>
            </a:r>
            <a:r>
              <a:rPr lang="en-US" altLang="en-US" sz="1800" dirty="0" smtClean="0"/>
              <a:t>)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sz="1800" b="1" dirty="0"/>
              <a:t>Bag </a:t>
            </a:r>
            <a:endParaRPr lang="en-IN" altLang="en-US" sz="1800" b="1" dirty="0"/>
          </a:p>
          <a:p>
            <a:pPr marL="0"/>
            <a:r>
              <a:rPr lang="en-US" altLang="en-US" sz="1800" dirty="0"/>
              <a:t>A bag is an unordered collection of tuples.</a:t>
            </a:r>
            <a:endParaRPr lang="en-IN" altLang="en-US" sz="1800" dirty="0"/>
          </a:p>
          <a:p>
            <a:pPr marL="0"/>
            <a:r>
              <a:rPr lang="en-US" altLang="en-US" sz="1800" dirty="0"/>
              <a:t>{('bob', 55), ('sally', 52), ('john', 25</a:t>
            </a:r>
            <a:r>
              <a:rPr lang="en-US" altLang="en-US" sz="1800" dirty="0" smtClean="0"/>
              <a:t>)}</a:t>
            </a:r>
            <a:r>
              <a:rPr lang="en-US" altLang="en-US" sz="1800" dirty="0"/>
              <a:t> </a:t>
            </a:r>
            <a:endParaRPr lang="en-IN" altLang="en-US" sz="1800" dirty="0"/>
          </a:p>
          <a:p>
            <a:pPr marL="0" indent="0">
              <a:buNone/>
            </a:pPr>
            <a:r>
              <a:rPr lang="en-US" altLang="en-US" sz="1800" b="1" dirty="0"/>
              <a:t>Null</a:t>
            </a:r>
            <a:endParaRPr lang="en-IN" altLang="en-US" sz="1800" b="1" dirty="0"/>
          </a:p>
          <a:p>
            <a:pPr marL="0"/>
            <a:r>
              <a:rPr lang="en-US" altLang="en-US" sz="1800" dirty="0"/>
              <a:t>a null data element means the value is unknown. </a:t>
            </a:r>
            <a:endParaRPr lang="en-IN" altLang="en-US" sz="1800" dirty="0"/>
          </a:p>
          <a:p>
            <a:pPr marL="0"/>
            <a:r>
              <a:rPr lang="en-US" altLang="en-US" sz="1800" dirty="0"/>
              <a:t>data is missing or an error occurred in processing it.</a:t>
            </a:r>
            <a:endParaRPr lang="en-IN" altLang="en-US" sz="1800" dirty="0"/>
          </a:p>
          <a:p>
            <a:pPr marL="0">
              <a:lnSpc>
                <a:spcPct val="115000"/>
              </a:lnSpc>
            </a:pPr>
            <a:endParaRPr lang="en-US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Pig Data model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2625" y="31750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9600" y="2427188"/>
            <a:ext cx="79248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  <a:defRPr/>
            </a:pPr>
            <a:r>
              <a:rPr lang="fi-FI" dirty="0"/>
              <a:t>A statement represents an operation, or a stage in the data flow</a:t>
            </a:r>
            <a:r>
              <a:rPr lang="fi-FI" dirty="0" smtClean="0"/>
              <a:t>.</a:t>
            </a:r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  <a:defRPr/>
            </a:pPr>
            <a:endParaRPr lang="fi-FI" dirty="0" smtClean="0"/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  <a:defRPr/>
            </a:pPr>
            <a:endParaRPr lang="fi-FI" dirty="0"/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  <a:defRPr/>
            </a:pPr>
            <a:r>
              <a:rPr lang="en-US" dirty="0"/>
              <a:t>Usually a variable is used to represent the result of the </a:t>
            </a:r>
            <a:r>
              <a:rPr lang="en-US" dirty="0" smtClean="0"/>
              <a:t>statement.</a:t>
            </a:r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  <a:defRPr/>
            </a:pPr>
            <a:endParaRPr lang="en-US" dirty="0" smtClean="0"/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285750" indent="-285750">
              <a:lnSpc>
                <a:spcPct val="115000"/>
              </a:lnSpc>
              <a:buFont typeface="Arial" pitchFamily="34" charset="0"/>
              <a:buChar char="•"/>
              <a:defRPr/>
            </a:pPr>
            <a:r>
              <a:rPr lang="en-US" dirty="0"/>
              <a:t>Not limited to data processing operations, but also contains file system </a:t>
            </a:r>
            <a:r>
              <a:rPr lang="en-US" dirty="0" smtClean="0"/>
              <a:t>operations.</a:t>
            </a:r>
            <a:endParaRPr lang="fi-FI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971800"/>
            <a:ext cx="8001000" cy="34480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3400" y="1676400"/>
            <a:ext cx="8001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0"/>
              </a:spcBef>
            </a:pPr>
            <a:r>
              <a:rPr lang="en-US" altLang="en-US" dirty="0"/>
              <a:t>dividends = load '</a:t>
            </a:r>
            <a:r>
              <a:rPr lang="en-US" altLang="en-US" dirty="0" err="1"/>
              <a:t>NYSE_dividends</a:t>
            </a:r>
            <a:r>
              <a:rPr lang="en-US" altLang="en-US" dirty="0"/>
              <a:t>' as (exchange:chararray, symbol:chararray, date:chararray, dividend:float);</a:t>
            </a:r>
            <a:endParaRPr lang="en-IN" altLang="en-US" sz="2400" dirty="0">
              <a:latin typeface="Calibri" pitchFamily="34" charset="0"/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3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0525" y="84826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2819400"/>
            <a:ext cx="788193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3863" y="1524000"/>
            <a:ext cx="7881937" cy="129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daily = load '</a:t>
            </a:r>
            <a:r>
              <a:rPr lang="en-US" dirty="0" err="1"/>
              <a:t>NYSE_daily</a:t>
            </a:r>
            <a:r>
              <a:rPr lang="en-US" dirty="0"/>
              <a:t>' as (exchange:chararray, </a:t>
            </a:r>
            <a:r>
              <a:rPr lang="en-US" dirty="0" smtClean="0"/>
              <a:t>symbol:chararray, date:chararray, open: float, high: float, low: float, </a:t>
            </a:r>
            <a:r>
              <a:rPr lang="en-US" dirty="0"/>
              <a:t>close:float,volume:int, adj_close:float</a:t>
            </a:r>
            <a:r>
              <a:rPr lang="en-US" dirty="0" smtClean="0"/>
              <a:t>);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rough </a:t>
            </a:r>
            <a:r>
              <a:rPr lang="en-US" dirty="0"/>
              <a:t>= foreach daily generate volume * close</a:t>
            </a:r>
            <a:r>
              <a:rPr lang="en-US" dirty="0" smtClean="0"/>
              <a:t>;(implicit cast on rough)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Pig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4825" y="762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677" y="1609725"/>
            <a:ext cx="6632646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Load </a:t>
            </a:r>
            <a:r>
              <a:rPr lang="en-US" altLang="en-US" sz="1800" dirty="0"/>
              <a:t>- </a:t>
            </a:r>
            <a:r>
              <a:rPr lang="en-IN" altLang="en-US" sz="1800" dirty="0"/>
              <a:t>Loads data from the file system. </a:t>
            </a:r>
          </a:p>
          <a:p>
            <a:pPr marL="0" indent="0">
              <a:buNone/>
            </a:pPr>
            <a:r>
              <a:rPr lang="en-US" altLang="en-US" sz="1800" dirty="0" smtClean="0"/>
              <a:t>Default : tab-delimited file using default load function </a:t>
            </a:r>
            <a:r>
              <a:rPr lang="en-US" altLang="en-US" sz="1800" dirty="0" err="1" smtClean="0"/>
              <a:t>PigStorage</a:t>
            </a:r>
            <a:r>
              <a:rPr lang="en-US" altLang="en-US" sz="1800" dirty="0" smtClean="0"/>
              <a:t>()</a:t>
            </a:r>
            <a:endParaRPr lang="en-IN" altLang="en-US" sz="1800" dirty="0"/>
          </a:p>
          <a:p>
            <a:pPr marL="0" indent="0">
              <a:buNone/>
            </a:pPr>
            <a:r>
              <a:rPr lang="en-US" altLang="en-US" sz="1800" dirty="0" smtClean="0"/>
              <a:t>      </a:t>
            </a:r>
            <a:r>
              <a:rPr lang="en-US" altLang="en-US" sz="1800" dirty="0" err="1" smtClean="0"/>
              <a:t>Eg</a:t>
            </a:r>
            <a:r>
              <a:rPr lang="en-US" altLang="en-US" sz="1800" dirty="0"/>
              <a:t>: </a:t>
            </a:r>
            <a:r>
              <a:rPr lang="en-US" altLang="en-US" sz="1800" dirty="0" err="1"/>
              <a:t>divs</a:t>
            </a:r>
            <a:r>
              <a:rPr lang="en-US" altLang="en-US" sz="1800" dirty="0"/>
              <a:t> = LOAD '/data/examples/</a:t>
            </a:r>
            <a:r>
              <a:rPr lang="en-US" altLang="en-US" sz="1800" dirty="0" err="1"/>
              <a:t>NYSE_divi</a:t>
            </a:r>
            <a:r>
              <a:rPr lang="en-US" altLang="en-US" sz="1800" dirty="0"/>
              <a:t> </a:t>
            </a:r>
            <a:r>
              <a:rPr lang="en-US" altLang="en-US" sz="1800" dirty="0" err="1"/>
              <a:t>dends</a:t>
            </a:r>
            <a:r>
              <a:rPr lang="en-US" altLang="en-US" sz="1800" dirty="0" smtClean="0"/>
              <a:t>';</a:t>
            </a:r>
            <a:r>
              <a:rPr lang="en-US" altLang="en-US" sz="1800" dirty="0"/>
              <a:t> </a:t>
            </a:r>
            <a:endParaRPr lang="en-IN" altLang="en-US" sz="1800" dirty="0"/>
          </a:p>
          <a:p>
            <a:pPr marL="0"/>
            <a:r>
              <a:rPr lang="en-US" altLang="en-US" sz="1800" dirty="0" err="1"/>
              <a:t>divs</a:t>
            </a:r>
            <a:r>
              <a:rPr lang="en-US" altLang="en-US" sz="1800" dirty="0"/>
              <a:t> = LOAD '</a:t>
            </a:r>
            <a:r>
              <a:rPr lang="en-US" altLang="en-US" sz="1800" dirty="0" err="1"/>
              <a:t>NYSE_dividends</a:t>
            </a:r>
            <a:r>
              <a:rPr lang="en-US" altLang="en-US" sz="1800" dirty="0"/>
              <a:t>' USING </a:t>
            </a:r>
            <a:r>
              <a:rPr lang="en-US" altLang="en-US" sz="1800" dirty="0" err="1"/>
              <a:t>HBaseStorage</a:t>
            </a:r>
            <a:r>
              <a:rPr lang="en-US" altLang="en-US" sz="1800" dirty="0"/>
              <a:t>();</a:t>
            </a:r>
            <a:endParaRPr lang="en-IN" altLang="en-US" sz="1800" dirty="0"/>
          </a:p>
          <a:p>
            <a:pPr marL="0"/>
            <a:r>
              <a:rPr lang="en-US" altLang="en-US" sz="1800" dirty="0" err="1"/>
              <a:t>divs</a:t>
            </a:r>
            <a:r>
              <a:rPr lang="en-US" altLang="en-US" sz="1800" dirty="0"/>
              <a:t> = LOAD '</a:t>
            </a:r>
            <a:r>
              <a:rPr lang="en-US" altLang="en-US" sz="1800" dirty="0" err="1"/>
              <a:t>NYSE_dividends</a:t>
            </a:r>
            <a:r>
              <a:rPr lang="en-US" altLang="en-US" sz="1800" dirty="0"/>
              <a:t>' USING </a:t>
            </a:r>
            <a:r>
              <a:rPr lang="en-US" altLang="en-US" sz="1800" dirty="0" err="1"/>
              <a:t>PigStorage</a:t>
            </a:r>
            <a:r>
              <a:rPr lang="en-US" altLang="en-US" sz="1800" dirty="0"/>
              <a:t>(',');</a:t>
            </a:r>
            <a:endParaRPr lang="en-IN" altLang="en-US" sz="1800" dirty="0"/>
          </a:p>
          <a:p>
            <a:pPr marL="0" indent="0">
              <a:buNone/>
            </a:pPr>
            <a:r>
              <a:rPr lang="en-US" altLang="en-US" sz="1800" dirty="0"/>
              <a:t> </a:t>
            </a:r>
            <a:endParaRPr lang="en-IN" altLang="en-US" sz="1800" dirty="0"/>
          </a:p>
          <a:p>
            <a:pPr marL="0" indent="0">
              <a:buNone/>
            </a:pPr>
            <a:r>
              <a:rPr lang="en-US" altLang="en-US" sz="1800" b="1" dirty="0"/>
              <a:t>Store</a:t>
            </a:r>
            <a:r>
              <a:rPr lang="en-US" altLang="en-US" sz="1800" dirty="0"/>
              <a:t> - </a:t>
            </a:r>
            <a:r>
              <a:rPr lang="en-IN" altLang="en-US" sz="1800" dirty="0"/>
              <a:t>Stores or saves results to the file system.</a:t>
            </a:r>
          </a:p>
          <a:p>
            <a:pPr marL="0"/>
            <a:r>
              <a:rPr lang="en-IN" altLang="en-US" sz="1800" dirty="0"/>
              <a:t>STORE A INTO '</a:t>
            </a:r>
            <a:r>
              <a:rPr lang="en-IN" altLang="en-US" sz="1800" dirty="0" err="1"/>
              <a:t>myoutput</a:t>
            </a:r>
            <a:r>
              <a:rPr lang="en-IN" altLang="en-US" sz="1800" dirty="0"/>
              <a:t>' USING </a:t>
            </a:r>
            <a:r>
              <a:rPr lang="en-IN" altLang="en-US" sz="1800" dirty="0" err="1"/>
              <a:t>PigStorage</a:t>
            </a:r>
            <a:r>
              <a:rPr lang="en-IN" altLang="en-US" sz="1800" dirty="0"/>
              <a:t> ('*');</a:t>
            </a:r>
          </a:p>
          <a:p>
            <a:pPr marL="0"/>
            <a:r>
              <a:rPr lang="en-IN" altLang="en-US" sz="1800" dirty="0"/>
              <a:t>STORE A INTO '</a:t>
            </a:r>
            <a:r>
              <a:rPr lang="en-IN" altLang="en-US" sz="1800" dirty="0" err="1"/>
              <a:t>myoutput</a:t>
            </a:r>
            <a:r>
              <a:rPr lang="en-IN" altLang="en-US" sz="1800" dirty="0"/>
              <a:t>' USING </a:t>
            </a:r>
            <a:r>
              <a:rPr lang="en-US" altLang="en-US" sz="1800" dirty="0" err="1"/>
              <a:t>HBaseStorage</a:t>
            </a:r>
            <a:r>
              <a:rPr lang="en-US" altLang="en-US" sz="1800" dirty="0"/>
              <a:t>();</a:t>
            </a:r>
            <a:endParaRPr lang="en-IN" altLang="en-US" sz="1800" dirty="0"/>
          </a:p>
          <a:p>
            <a:pPr marL="0"/>
            <a:r>
              <a:rPr lang="en-US" altLang="en-US" sz="1800" dirty="0"/>
              <a:t> </a:t>
            </a:r>
            <a:endParaRPr lang="en-IN" altLang="en-US" sz="1800" dirty="0"/>
          </a:p>
          <a:p>
            <a:pPr marL="0" indent="0">
              <a:buNone/>
            </a:pPr>
            <a:r>
              <a:rPr lang="en-US" altLang="en-US" sz="1800" b="1" dirty="0"/>
              <a:t>Dump </a:t>
            </a:r>
            <a:r>
              <a:rPr lang="en-US" altLang="en-US" sz="1800" dirty="0"/>
              <a:t>-  </a:t>
            </a:r>
            <a:r>
              <a:rPr lang="en-IN" altLang="en-US" sz="1800" dirty="0"/>
              <a:t>Displays the results in console.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of Pig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2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4825" y="76200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496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Pig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28600" y="1066800"/>
            <a:ext cx="8534400" cy="8880893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1200" dirty="0" smtClean="0">
              <a:cs typeface="Arial" panose="020B0604020202020204" pitchFamily="34" charset="0"/>
            </a:endParaRPr>
          </a:p>
          <a:p>
            <a:pPr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1200" dirty="0">
              <a:cs typeface="Arial" panose="020B0604020202020204" pitchFamily="34" charset="0"/>
            </a:endParaRPr>
          </a:p>
          <a:p>
            <a:pPr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1200" dirty="0" smtClean="0">
              <a:cs typeface="Arial" panose="020B0604020202020204" pitchFamily="34" charset="0"/>
            </a:endParaRPr>
          </a:p>
          <a:p>
            <a:pPr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1200" dirty="0">
              <a:cs typeface="Arial" panose="020B0604020202020204" pitchFamily="34" charset="0"/>
            </a:endParaRPr>
          </a:p>
          <a:p>
            <a:pPr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600" b="1" dirty="0" smtClean="0">
                <a:cs typeface="Arial" panose="020B0604020202020204" pitchFamily="34" charset="0"/>
              </a:rPr>
              <a:t>Foreach</a:t>
            </a:r>
            <a:endParaRPr lang="en-US" sz="1600" b="1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dirty="0">
                <a:cs typeface="Arial" panose="020B0604020202020204" pitchFamily="34" charset="0"/>
              </a:rPr>
              <a:t>foreach takes a set of expressions and applies them to every record</a:t>
            </a:r>
            <a:r>
              <a:rPr lang="en-US" sz="1400" dirty="0" smtClean="0">
                <a:cs typeface="Arial" panose="020B0604020202020204" pitchFamily="34" charset="0"/>
              </a:rPr>
              <a:t>.</a:t>
            </a: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A = LOAD 'data1' AS (a1:int,a2:int,a3:int);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DUMP A;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(1,2,2)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(4,2,1)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(4,3,3)</a:t>
            </a:r>
          </a:p>
          <a:p>
            <a:pPr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X = FOREACH A GENERATE a1, a2;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DUMP X;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(1,2)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(4,2)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(4,3</a:t>
            </a:r>
            <a:r>
              <a:rPr lang="en-IN" sz="1400" dirty="0" smtClean="0">
                <a:cs typeface="Arial" panose="020B0604020202020204" pitchFamily="34" charset="0"/>
              </a:rPr>
              <a:t>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 smtClean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 smtClean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 smtClean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 smtClean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 smtClean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 smtClean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 smtClean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 smtClean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 smtClean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US" sz="1400" dirty="0">
              <a:cs typeface="Arial" panose="020B0604020202020204" pitchFamily="34" charset="0"/>
            </a:endParaRPr>
          </a:p>
          <a:p>
            <a:pPr fontAlgn="base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dirty="0">
                <a:cs typeface="Arial" panose="020B0604020202020204" pitchFamily="34" charset="0"/>
              </a:rPr>
              <a:t>Filter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dirty="0">
                <a:cs typeface="Arial" panose="020B0604020202020204" pitchFamily="34" charset="0"/>
              </a:rPr>
              <a:t>The filter statement allows you to select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dirty="0">
                <a:cs typeface="Arial" panose="020B0604020202020204" pitchFamily="34" charset="0"/>
              </a:rPr>
              <a:t>which records will be retained.</a:t>
            </a:r>
            <a:endParaRPr lang="en-IN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dirty="0">
                <a:cs typeface="Arial" panose="020B0604020202020204" pitchFamily="34" charset="0"/>
              </a:rPr>
              <a:t>B = FILTER A by a1 &gt;1 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(4,2,1)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>
                <a:cs typeface="Arial" panose="020B0604020202020204" pitchFamily="34" charset="0"/>
              </a:rPr>
              <a:t>(4,3,3</a:t>
            </a:r>
            <a:r>
              <a:rPr lang="en-IN" sz="1400" dirty="0" smtClean="0">
                <a:cs typeface="Arial" panose="020B0604020202020204" pitchFamily="34" charset="0"/>
              </a:rPr>
              <a:t>)</a:t>
            </a:r>
            <a:endParaRPr lang="en-IN" sz="1400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dirty="0" smtClean="0">
                <a:cs typeface="Arial" panose="020B0604020202020204" pitchFamily="34" charset="0"/>
              </a:rPr>
              <a:t>Group</a:t>
            </a:r>
            <a:endParaRPr lang="en-US" sz="1400" b="1" dirty="0">
              <a:cs typeface="Arial" panose="020B0604020202020204" pitchFamily="34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dirty="0"/>
              <a:t>The group statement collects together records with the same key</a:t>
            </a:r>
            <a:r>
              <a:rPr lang="en-US" sz="1400" dirty="0" smtClean="0"/>
              <a:t>.</a:t>
            </a:r>
            <a:endParaRPr lang="en-IN" sz="1400" dirty="0"/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/>
              <a:t>C = GROUP A BY f1;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/>
              <a:t>DUMP C;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/>
              <a:t>(1,{(1,2,3)})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/>
              <a:t>(4,{(4,2,1),(4,3,3</a:t>
            </a:r>
            <a:r>
              <a:rPr lang="en-IN" sz="1400" dirty="0" smtClean="0"/>
              <a:t>)})</a:t>
            </a:r>
            <a:endParaRPr lang="en-IN" sz="1400" dirty="0"/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1400" b="1" dirty="0"/>
              <a:t>Order by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/>
              <a:t>Sorts a relation based on one or more fields</a:t>
            </a:r>
            <a:r>
              <a:rPr lang="en-IN" sz="1400" dirty="0" smtClean="0"/>
              <a:t>.</a:t>
            </a:r>
            <a:endParaRPr lang="en-US" sz="1400" dirty="0"/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/>
              <a:t>D = ORDER A by a3 DESC</a:t>
            </a:r>
            <a:r>
              <a:rPr lang="en-IN" sz="1400" dirty="0" smtClean="0"/>
              <a:t>;</a:t>
            </a:r>
            <a:endParaRPr lang="en-IN" sz="1400" dirty="0"/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/>
              <a:t>(4,3,3)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/>
              <a:t>(1,2,2)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IN" sz="1400" dirty="0"/>
              <a:t>(4,2,1)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endParaRPr lang="en-IN" sz="1400" dirty="0"/>
          </a:p>
          <a:p>
            <a:pPr eaLnBrk="1" hangingPunct="1">
              <a:defRPr/>
            </a:pPr>
            <a:endParaRPr lang="en-US" sz="1600" b="1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Pig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1609725"/>
            <a:ext cx="8686800" cy="8494633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marL="0" indent="0">
              <a:buNone/>
              <a:defRPr/>
            </a:pPr>
            <a:r>
              <a:rPr lang="en-US" sz="1800" b="1" dirty="0"/>
              <a:t>Distinct</a:t>
            </a:r>
            <a:r>
              <a:rPr lang="en-US" sz="1800" dirty="0"/>
              <a:t> – Removes duplicate</a:t>
            </a:r>
          </a:p>
          <a:p>
            <a:pPr marL="0" indent="0">
              <a:buNone/>
              <a:defRPr/>
            </a:pPr>
            <a:endParaRPr lang="en-IN" sz="1800" dirty="0"/>
          </a:p>
          <a:p>
            <a:pPr marL="0" indent="0">
              <a:buNone/>
              <a:defRPr/>
            </a:pPr>
            <a:r>
              <a:rPr lang="en-IN" sz="1800" dirty="0"/>
              <a:t>(8,3,4)</a:t>
            </a:r>
          </a:p>
          <a:p>
            <a:pPr marL="0" indent="0">
              <a:buNone/>
              <a:defRPr/>
            </a:pPr>
            <a:r>
              <a:rPr lang="en-IN" sz="1800" dirty="0"/>
              <a:t>(1,2,3)</a:t>
            </a:r>
          </a:p>
          <a:p>
            <a:pPr marL="0" indent="0">
              <a:buNone/>
              <a:defRPr/>
            </a:pPr>
            <a:r>
              <a:rPr lang="en-IN" sz="1800" dirty="0"/>
              <a:t>(4,3,3)</a:t>
            </a:r>
          </a:p>
          <a:p>
            <a:pPr marL="0" indent="0">
              <a:buNone/>
              <a:defRPr/>
            </a:pPr>
            <a:r>
              <a:rPr lang="en-IN" sz="1800" dirty="0"/>
              <a:t>(4,3,3)</a:t>
            </a:r>
          </a:p>
          <a:p>
            <a:pPr marL="0" indent="0">
              <a:buNone/>
              <a:defRPr/>
            </a:pPr>
            <a:r>
              <a:rPr lang="en-IN" sz="1800" dirty="0"/>
              <a:t>(1,2,3)</a:t>
            </a:r>
          </a:p>
          <a:p>
            <a:pPr marL="0" indent="0">
              <a:buNone/>
              <a:defRPr/>
            </a:pPr>
            <a:endParaRPr lang="en-IN" sz="1800" dirty="0"/>
          </a:p>
          <a:p>
            <a:pPr marL="0" indent="0">
              <a:buNone/>
              <a:defRPr/>
            </a:pPr>
            <a:r>
              <a:rPr lang="en-IN" sz="1800" dirty="0"/>
              <a:t>X = DISTINCT A;</a:t>
            </a:r>
          </a:p>
          <a:p>
            <a:pPr marL="0" indent="0">
              <a:buNone/>
              <a:defRPr/>
            </a:pPr>
            <a:r>
              <a:rPr lang="en-IN" sz="1800" dirty="0"/>
              <a:t>DUMP X;</a:t>
            </a:r>
          </a:p>
          <a:p>
            <a:pPr marL="0" indent="0">
              <a:buNone/>
              <a:defRPr/>
            </a:pPr>
            <a:r>
              <a:rPr lang="en-IN" sz="1800" dirty="0"/>
              <a:t>(1,2,3)</a:t>
            </a:r>
          </a:p>
          <a:p>
            <a:pPr marL="0" indent="0">
              <a:buNone/>
              <a:defRPr/>
            </a:pPr>
            <a:r>
              <a:rPr lang="en-IN" sz="1800" dirty="0"/>
              <a:t>(4,3,3)</a:t>
            </a:r>
          </a:p>
          <a:p>
            <a:pPr marL="0" indent="0">
              <a:buNone/>
              <a:defRPr/>
            </a:pPr>
            <a:r>
              <a:rPr lang="en-IN" sz="1800" dirty="0"/>
              <a:t>(8,3,4)</a:t>
            </a: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 smtClean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 smtClean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 smtClean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 smtClean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b="1" dirty="0"/>
              <a:t>Join</a:t>
            </a:r>
          </a:p>
          <a:p>
            <a:pPr marL="0" indent="0">
              <a:buNone/>
              <a:defRPr/>
            </a:pPr>
            <a:r>
              <a:rPr lang="en-IN" sz="1800" dirty="0"/>
              <a:t>Performs an inner join of two or more relations based on common field values</a:t>
            </a:r>
            <a:r>
              <a:rPr lang="en-IN" sz="1800" dirty="0" smtClean="0"/>
              <a:t>.</a:t>
            </a:r>
            <a:endParaRPr lang="en-IN" sz="1800" dirty="0"/>
          </a:p>
          <a:p>
            <a:pPr marL="0" indent="0">
              <a:buNone/>
              <a:defRPr/>
            </a:pPr>
            <a:r>
              <a:rPr lang="en-IN" sz="1800" dirty="0"/>
              <a:t>(1,2,3)</a:t>
            </a:r>
          </a:p>
          <a:p>
            <a:pPr marL="0" indent="0">
              <a:buNone/>
              <a:defRPr/>
            </a:pPr>
            <a:r>
              <a:rPr lang="en-IN" sz="1800" dirty="0"/>
              <a:t>(4,2,1)</a:t>
            </a:r>
          </a:p>
          <a:p>
            <a:pPr marL="0" indent="0">
              <a:buNone/>
              <a:defRPr/>
            </a:pPr>
            <a:r>
              <a:rPr lang="en-IN" sz="1800" dirty="0"/>
              <a:t>(7,2,5)</a:t>
            </a:r>
          </a:p>
          <a:p>
            <a:pPr marL="0" indent="0">
              <a:buNone/>
              <a:defRPr/>
            </a:pPr>
            <a:endParaRPr lang="en-IN" sz="1800" dirty="0"/>
          </a:p>
          <a:p>
            <a:pPr marL="0" indent="0">
              <a:buNone/>
              <a:defRPr/>
            </a:pPr>
            <a:r>
              <a:rPr lang="en-IN" sz="1800" dirty="0"/>
              <a:t>(2,4)</a:t>
            </a:r>
          </a:p>
          <a:p>
            <a:pPr marL="0" indent="0">
              <a:buNone/>
              <a:defRPr/>
            </a:pPr>
            <a:r>
              <a:rPr lang="en-IN" sz="1800" dirty="0"/>
              <a:t>(1,3)</a:t>
            </a:r>
          </a:p>
          <a:p>
            <a:pPr marL="0" indent="0">
              <a:buNone/>
              <a:defRPr/>
            </a:pPr>
            <a:r>
              <a:rPr lang="en-IN" sz="1800" dirty="0"/>
              <a:t>(4,9)</a:t>
            </a:r>
          </a:p>
          <a:p>
            <a:pPr marL="0" indent="0">
              <a:buNone/>
              <a:defRPr/>
            </a:pPr>
            <a:endParaRPr lang="en-IN" sz="1800" dirty="0"/>
          </a:p>
          <a:p>
            <a:pPr marL="0" indent="0">
              <a:buNone/>
              <a:defRPr/>
            </a:pPr>
            <a:r>
              <a:rPr lang="en-IN" sz="1800" dirty="0"/>
              <a:t>X = JOIN A BY a1, B BY b1;</a:t>
            </a:r>
          </a:p>
          <a:p>
            <a:pPr marL="0" indent="0">
              <a:buNone/>
              <a:defRPr/>
            </a:pPr>
            <a:r>
              <a:rPr lang="en-IN" sz="1800" dirty="0"/>
              <a:t>(1,2,3,1,3)</a:t>
            </a:r>
          </a:p>
          <a:p>
            <a:pPr marL="0" indent="0">
              <a:buNone/>
              <a:defRPr/>
            </a:pPr>
            <a:r>
              <a:rPr lang="en-IN" sz="1800" dirty="0"/>
              <a:t>(4,2,1,4,9)</a:t>
            </a:r>
          </a:p>
        </p:txBody>
      </p:sp>
    </p:spTree>
    <p:extLst>
      <p:ext uri="{BB962C8B-B14F-4D97-AF65-F5344CB8AC3E}">
        <p14:creationId xmlns:p14="http://schemas.microsoft.com/office/powerpoint/2010/main" val="14433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Limit:</a:t>
            </a:r>
            <a:endParaRPr lang="en-IN" altLang="en-US" sz="1800" b="1" dirty="0"/>
          </a:p>
          <a:p>
            <a:pPr marL="0" indent="0">
              <a:buNone/>
            </a:pPr>
            <a:r>
              <a:rPr lang="en-IN" altLang="en-US" sz="1800" dirty="0" err="1"/>
              <a:t>divs</a:t>
            </a:r>
            <a:r>
              <a:rPr lang="en-IN" altLang="en-US" sz="1800" dirty="0"/>
              <a:t> = load '</a:t>
            </a:r>
            <a:r>
              <a:rPr lang="en-IN" altLang="en-US" sz="1800" dirty="0" err="1"/>
              <a:t>NYSE_dividends</a:t>
            </a:r>
            <a:r>
              <a:rPr lang="en-IN" altLang="en-US" sz="1800" dirty="0"/>
              <a:t>';</a:t>
            </a:r>
          </a:p>
          <a:p>
            <a:pPr marL="0" indent="0">
              <a:buNone/>
            </a:pPr>
            <a:r>
              <a:rPr lang="en-IN" altLang="en-US" sz="1800" dirty="0"/>
              <a:t>first10 = limit </a:t>
            </a:r>
            <a:r>
              <a:rPr lang="en-IN" altLang="en-US" sz="1800" dirty="0" err="1"/>
              <a:t>divs</a:t>
            </a:r>
            <a:r>
              <a:rPr lang="en-IN" altLang="en-US" sz="1800" dirty="0"/>
              <a:t> 10;</a:t>
            </a:r>
          </a:p>
          <a:p>
            <a:pPr marL="0" indent="0">
              <a:buNone/>
            </a:pPr>
            <a:r>
              <a:rPr lang="en-IN" altLang="en-US" sz="1800" dirty="0"/>
              <a:t> </a:t>
            </a:r>
          </a:p>
          <a:p>
            <a:pPr marL="0" indent="0">
              <a:buNone/>
            </a:pPr>
            <a:r>
              <a:rPr lang="en-US" altLang="en-US" sz="1800" b="1" dirty="0"/>
              <a:t>Sample:</a:t>
            </a:r>
            <a:endParaRPr lang="en-IN" altLang="en-US" sz="1800" b="1" dirty="0"/>
          </a:p>
          <a:p>
            <a:pPr marL="0" indent="0">
              <a:buNone/>
            </a:pPr>
            <a:r>
              <a:rPr lang="en-IN" altLang="en-US" sz="1800" dirty="0" err="1"/>
              <a:t>divs</a:t>
            </a:r>
            <a:r>
              <a:rPr lang="en-IN" altLang="en-US" sz="1800" dirty="0"/>
              <a:t> = load '</a:t>
            </a:r>
            <a:r>
              <a:rPr lang="en-IN" altLang="en-US" sz="1800" dirty="0" err="1"/>
              <a:t>NYSE_dividends</a:t>
            </a:r>
            <a:r>
              <a:rPr lang="en-IN" altLang="en-US" sz="1800" dirty="0"/>
              <a:t>';</a:t>
            </a:r>
          </a:p>
          <a:p>
            <a:pPr marL="0" indent="0">
              <a:buNone/>
            </a:pPr>
            <a:r>
              <a:rPr lang="en-IN" altLang="en-US" sz="1800" dirty="0"/>
              <a:t>some = sample </a:t>
            </a:r>
            <a:r>
              <a:rPr lang="en-IN" altLang="en-US" sz="1800" dirty="0" err="1"/>
              <a:t>divs</a:t>
            </a:r>
            <a:r>
              <a:rPr lang="en-IN" altLang="en-US" sz="1800" dirty="0"/>
              <a:t> 0.1;</a:t>
            </a:r>
          </a:p>
          <a:p>
            <a:pPr marL="0" indent="0">
              <a:buNone/>
            </a:pPr>
            <a:r>
              <a:rPr lang="en-IN" altLang="en-US" sz="1800" dirty="0"/>
              <a:t> </a:t>
            </a:r>
          </a:p>
          <a:p>
            <a:pPr marL="0" indent="0">
              <a:buNone/>
            </a:pPr>
            <a:endParaRPr lang="en-IN" altLang="en-US" sz="1800" dirty="0"/>
          </a:p>
          <a:p>
            <a:pPr marL="0" indent="0">
              <a:buNone/>
            </a:pPr>
            <a:r>
              <a:rPr lang="en-IN" altLang="en-US" sz="1800" b="1" dirty="0"/>
              <a:t>Parallel:</a:t>
            </a:r>
          </a:p>
          <a:p>
            <a:pPr marL="0" indent="0">
              <a:buNone/>
            </a:pPr>
            <a:r>
              <a:rPr lang="en-IN" altLang="en-US" sz="1800" dirty="0"/>
              <a:t>daily = load '</a:t>
            </a:r>
            <a:r>
              <a:rPr lang="en-IN" altLang="en-US" sz="1800" dirty="0" err="1"/>
              <a:t>NYSE_daily</a:t>
            </a:r>
            <a:r>
              <a:rPr lang="en-IN" altLang="en-US" sz="1800" dirty="0"/>
              <a:t>' as (exchange, symbol, date, volume);</a:t>
            </a:r>
          </a:p>
          <a:p>
            <a:pPr marL="0" indent="0">
              <a:buNone/>
            </a:pPr>
            <a:r>
              <a:rPr lang="en-IN" altLang="en-US" sz="1800" dirty="0" err="1"/>
              <a:t>bysymbl</a:t>
            </a:r>
            <a:r>
              <a:rPr lang="en-IN" altLang="en-US" sz="1800" dirty="0"/>
              <a:t> = group daily by symbol parallel 10;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Pig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45106"/>
            <a:ext cx="9906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Limit:</a:t>
            </a:r>
            <a:endParaRPr lang="en-IN" altLang="en-US" sz="1800" b="1" dirty="0"/>
          </a:p>
          <a:p>
            <a:pPr marL="0" indent="0">
              <a:buNone/>
            </a:pPr>
            <a:r>
              <a:rPr lang="en-IN" altLang="en-US" sz="1800" dirty="0" err="1"/>
              <a:t>divs</a:t>
            </a:r>
            <a:r>
              <a:rPr lang="en-IN" altLang="en-US" sz="1800" dirty="0"/>
              <a:t> = load '</a:t>
            </a:r>
            <a:r>
              <a:rPr lang="en-IN" altLang="en-US" sz="1800" dirty="0" err="1"/>
              <a:t>NYSE_dividends</a:t>
            </a:r>
            <a:r>
              <a:rPr lang="en-IN" altLang="en-US" sz="1800" dirty="0"/>
              <a:t>';</a:t>
            </a:r>
          </a:p>
          <a:p>
            <a:pPr marL="0" indent="0">
              <a:buNone/>
            </a:pPr>
            <a:r>
              <a:rPr lang="en-IN" altLang="en-US" sz="1800" dirty="0"/>
              <a:t>first10 = limit </a:t>
            </a:r>
            <a:r>
              <a:rPr lang="en-IN" altLang="en-US" sz="1800" dirty="0" err="1"/>
              <a:t>divs</a:t>
            </a:r>
            <a:r>
              <a:rPr lang="en-IN" altLang="en-US" sz="1800" dirty="0"/>
              <a:t> 10;</a:t>
            </a:r>
          </a:p>
          <a:p>
            <a:pPr marL="0" indent="0">
              <a:buNone/>
            </a:pPr>
            <a:r>
              <a:rPr lang="en-IN" altLang="en-US" sz="1800" dirty="0"/>
              <a:t> </a:t>
            </a:r>
          </a:p>
          <a:p>
            <a:pPr marL="0" indent="0">
              <a:buNone/>
            </a:pPr>
            <a:r>
              <a:rPr lang="en-US" altLang="en-US" sz="1800" b="1" dirty="0"/>
              <a:t>Sample:</a:t>
            </a:r>
            <a:endParaRPr lang="en-IN" altLang="en-US" sz="1800" b="1" dirty="0"/>
          </a:p>
          <a:p>
            <a:pPr marL="0" indent="0">
              <a:buNone/>
            </a:pPr>
            <a:r>
              <a:rPr lang="en-IN" altLang="en-US" sz="1800" dirty="0" err="1"/>
              <a:t>divs</a:t>
            </a:r>
            <a:r>
              <a:rPr lang="en-IN" altLang="en-US" sz="1800" dirty="0"/>
              <a:t> = load '</a:t>
            </a:r>
            <a:r>
              <a:rPr lang="en-IN" altLang="en-US" sz="1800" dirty="0" err="1"/>
              <a:t>NYSE_dividends</a:t>
            </a:r>
            <a:r>
              <a:rPr lang="en-IN" altLang="en-US" sz="1800" dirty="0"/>
              <a:t>';</a:t>
            </a:r>
          </a:p>
          <a:p>
            <a:pPr marL="0" indent="0">
              <a:buNone/>
            </a:pPr>
            <a:r>
              <a:rPr lang="en-IN" altLang="en-US" sz="1800" dirty="0"/>
              <a:t>some = sample </a:t>
            </a:r>
            <a:r>
              <a:rPr lang="en-IN" altLang="en-US" sz="1800" dirty="0" err="1"/>
              <a:t>divs</a:t>
            </a:r>
            <a:r>
              <a:rPr lang="en-IN" altLang="en-US" sz="1800" dirty="0"/>
              <a:t> 0.1;</a:t>
            </a:r>
          </a:p>
          <a:p>
            <a:pPr marL="0" indent="0">
              <a:buNone/>
            </a:pPr>
            <a:r>
              <a:rPr lang="en-IN" altLang="en-US" sz="1800" dirty="0"/>
              <a:t> </a:t>
            </a:r>
          </a:p>
          <a:p>
            <a:pPr marL="0" indent="0">
              <a:buNone/>
            </a:pPr>
            <a:endParaRPr lang="en-IN" altLang="en-US" sz="1800" dirty="0"/>
          </a:p>
          <a:p>
            <a:pPr marL="0" indent="0">
              <a:buNone/>
            </a:pPr>
            <a:r>
              <a:rPr lang="en-IN" altLang="en-US" sz="1800" b="1" dirty="0"/>
              <a:t>Parallel:</a:t>
            </a:r>
          </a:p>
          <a:p>
            <a:pPr marL="0" indent="0">
              <a:buNone/>
            </a:pPr>
            <a:r>
              <a:rPr lang="en-IN" altLang="en-US" sz="1800" dirty="0"/>
              <a:t>daily = load '</a:t>
            </a:r>
            <a:r>
              <a:rPr lang="en-IN" altLang="en-US" sz="1800" dirty="0" err="1"/>
              <a:t>NYSE_daily</a:t>
            </a:r>
            <a:r>
              <a:rPr lang="en-IN" altLang="en-US" sz="1800" dirty="0"/>
              <a:t>' as (exchange, symbol, date, volume);</a:t>
            </a:r>
          </a:p>
          <a:p>
            <a:pPr marL="0" indent="0">
              <a:buNone/>
            </a:pPr>
            <a:r>
              <a:rPr lang="en-IN" altLang="en-US" sz="1800" dirty="0" err="1"/>
              <a:t>bysymbl</a:t>
            </a:r>
            <a:r>
              <a:rPr lang="en-IN" altLang="en-US" sz="1800" dirty="0"/>
              <a:t> = group daily by symbol parallel 10;</a:t>
            </a:r>
          </a:p>
          <a:p>
            <a:pPr marL="0" indent="0">
              <a:buNone/>
            </a:pPr>
            <a:endParaRPr lang="en-US" alt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Pig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145106"/>
            <a:ext cx="990600" cy="990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28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98674"/>
              </p:ext>
            </p:extLst>
          </p:nvPr>
        </p:nvGraphicFramePr>
        <p:xfrm>
          <a:off x="2209800" y="2286000"/>
          <a:ext cx="6477000" cy="1847088"/>
        </p:xfrm>
        <a:graphic>
          <a:graphicData uri="http://schemas.openxmlformats.org/drawingml/2006/table">
            <a:tbl>
              <a:tblPr/>
              <a:tblGrid>
                <a:gridCol w="6477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SR.Arun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Sr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Devloper</a:t>
                      </a: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-Big Data / 9 Years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9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1.0</a:t>
                      </a:r>
                    </a:p>
                  </a:txBody>
                  <a:tcPr horzOverflow="overflow">
                    <a:lnL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13457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ACB22A88-73BA-4B00-905C-A309951F5147}" type="slidenum">
              <a:rPr lang="en-US" sz="1400" smtClean="0"/>
              <a:pPr>
                <a:defRPr/>
              </a:pPr>
              <a:t>2</a:t>
            </a:fld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script execution flow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5" y="1600200"/>
            <a:ext cx="435451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92113" y="2057400"/>
            <a:ext cx="4038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Suppose we have user data in one file, website data in another file.</a:t>
            </a: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endParaRPr lang="en-US" dirty="0">
              <a:solidFill>
                <a:srgbClr val="222222"/>
              </a:solidFill>
              <a:cs typeface="Times New Roman" pitchFamily="18" charset="0"/>
            </a:endParaRPr>
          </a:p>
          <a:p>
            <a:pPr marL="285750" indent="-285750" eaLnBrk="1" hangingPunct="1"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222222"/>
                </a:solidFill>
                <a:cs typeface="Times New Roman" pitchFamily="18" charset="0"/>
              </a:rPr>
              <a:t>We need to find the top 5 most visited pages by users aged 18-25</a:t>
            </a:r>
          </a:p>
          <a:p>
            <a:pPr eaLnBrk="1" hangingPunct="1">
              <a:defRPr/>
            </a:pPr>
            <a:endParaRPr lang="en-US" dirty="0">
              <a:solidFill>
                <a:srgbClr val="222222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1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Script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52600"/>
            <a:ext cx="8001000" cy="441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users = load ‘users.txt’ as (name, age);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usersFltrd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= filter users by age &gt;=18 and age &lt;=25;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pages = load ‘pages.txt’ as (user, </a:t>
            </a: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url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combinedData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= join </a:t>
            </a: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usersFltrd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by name, pages by user;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grpData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= group </a:t>
            </a: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combinedData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by </a:t>
            </a: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url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valCnt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= foreach </a:t>
            </a: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grpData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generate group, count(</a:t>
            </a: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combinedData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) as hits;</a:t>
            </a:r>
          </a:p>
          <a:p>
            <a:pPr>
              <a:lnSpc>
                <a:spcPct val="150000"/>
              </a:lnSpc>
            </a:pP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sortData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= order </a:t>
            </a: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valCnt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by hits </a:t>
            </a: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desc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top5 = limit </a:t>
            </a:r>
            <a:r>
              <a:rPr lang="en-US" altLang="en-US" dirty="0" err="1">
                <a:solidFill>
                  <a:schemeClr val="bg1"/>
                </a:solidFill>
                <a:cs typeface="Times New Roman" pitchFamily="18" charset="0"/>
              </a:rPr>
              <a:t>sortData</a:t>
            </a: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 5;</a:t>
            </a: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chemeClr val="bg1"/>
                </a:solidFill>
                <a:cs typeface="Times New Roman" pitchFamily="18" charset="0"/>
              </a:rPr>
              <a:t>store top5 into ‘top5sites.txt;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90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 pig Latin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1066800"/>
            <a:ext cx="8915400" cy="5029200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endParaRPr lang="en-US" b="1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Flatten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dirty="0"/>
              <a:t>un-nests tuples as well as bags.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r>
              <a:rPr lang="en-IN" dirty="0"/>
              <a:t>Input : (a, (b, c))</a:t>
            </a:r>
          </a:p>
          <a:p>
            <a:pPr eaLnBrk="1" hangingPunct="1">
              <a:defRPr/>
            </a:pPr>
            <a:r>
              <a:rPr lang="en-IN" dirty="0"/>
              <a:t>GENERATE $0, flatten($1)  </a:t>
            </a:r>
          </a:p>
          <a:p>
            <a:pPr eaLnBrk="1" hangingPunct="1">
              <a:defRPr/>
            </a:pPr>
            <a:r>
              <a:rPr lang="en-IN" dirty="0"/>
              <a:t>Output:  (a, b, c).</a:t>
            </a:r>
          </a:p>
          <a:p>
            <a:pPr eaLnBrk="1" hangingPunct="1">
              <a:defRPr/>
            </a:pPr>
            <a:r>
              <a:rPr lang="en-IN" dirty="0"/>
              <a:t> </a:t>
            </a:r>
          </a:p>
          <a:p>
            <a:pPr eaLnBrk="1" hangingPunct="1">
              <a:defRPr/>
            </a:pPr>
            <a:r>
              <a:rPr lang="en-IN" dirty="0"/>
              <a:t>Cross product when un-nesting bag of elements</a:t>
            </a:r>
          </a:p>
          <a:p>
            <a:pPr eaLnBrk="1" hangingPunct="1">
              <a:defRPr/>
            </a:pPr>
            <a:r>
              <a:rPr lang="en-IN" dirty="0"/>
              <a:t> </a:t>
            </a:r>
          </a:p>
          <a:p>
            <a:pPr eaLnBrk="1" hangingPunct="1">
              <a:defRPr/>
            </a:pPr>
            <a:r>
              <a:rPr lang="en-IN" dirty="0"/>
              <a:t> </a:t>
            </a:r>
            <a:r>
              <a:rPr lang="en-IN" dirty="0" smtClean="0"/>
              <a:t>Input: (a</a:t>
            </a:r>
            <a:r>
              <a:rPr lang="en-IN" dirty="0"/>
              <a:t>, {(</a:t>
            </a:r>
            <a:r>
              <a:rPr lang="en-IN" dirty="0" err="1"/>
              <a:t>b,c</a:t>
            </a:r>
            <a:r>
              <a:rPr lang="en-IN" dirty="0"/>
              <a:t>), (</a:t>
            </a:r>
            <a:r>
              <a:rPr lang="en-IN" dirty="0" err="1"/>
              <a:t>d,e</a:t>
            </a:r>
            <a:r>
              <a:rPr lang="en-IN" dirty="0"/>
              <a:t>)})</a:t>
            </a:r>
          </a:p>
          <a:p>
            <a:pPr eaLnBrk="1" hangingPunct="1">
              <a:defRPr/>
            </a:pPr>
            <a:r>
              <a:rPr lang="en-IN" dirty="0"/>
              <a:t> GENERATE $0, flatten($1) </a:t>
            </a:r>
          </a:p>
          <a:p>
            <a:pPr eaLnBrk="1" hangingPunct="1">
              <a:defRPr/>
            </a:pPr>
            <a:r>
              <a:rPr lang="en-IN" dirty="0"/>
              <a:t>Output: (a, b, c) and (a, d, e).</a:t>
            </a:r>
          </a:p>
          <a:p>
            <a:pPr eaLnBrk="1" hangingPunct="1">
              <a:defRPr/>
            </a:pPr>
            <a:endParaRPr lang="en-IN" dirty="0"/>
          </a:p>
          <a:p>
            <a:pPr eaLnBrk="1" hangingPunct="1">
              <a:defRPr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Nested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 - </a:t>
            </a:r>
            <a:r>
              <a:rPr lang="en-US" dirty="0"/>
              <a:t>Apply a set of relational operators to each record in pipeline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/>
              <a:t>daily = LOAD '</a:t>
            </a:r>
            <a:r>
              <a:rPr lang="en-IN" dirty="0" err="1"/>
              <a:t>NYSE_daily</a:t>
            </a:r>
            <a:r>
              <a:rPr lang="en-IN" dirty="0"/>
              <a:t>' AS (exchange, symbol); </a:t>
            </a:r>
          </a:p>
          <a:p>
            <a:pPr>
              <a:defRPr/>
            </a:pPr>
            <a:r>
              <a:rPr lang="en-IN" dirty="0" err="1"/>
              <a:t>grpd</a:t>
            </a:r>
            <a:r>
              <a:rPr lang="en-IN" dirty="0"/>
              <a:t> = GROUP daily BY exchange;</a:t>
            </a:r>
          </a:p>
          <a:p>
            <a:pPr>
              <a:defRPr/>
            </a:pPr>
            <a:endParaRPr lang="en-IN" dirty="0"/>
          </a:p>
          <a:p>
            <a:pPr>
              <a:defRPr/>
            </a:pPr>
            <a:r>
              <a:rPr lang="en-IN" dirty="0" err="1"/>
              <a:t>uniqcnt</a:t>
            </a:r>
            <a:r>
              <a:rPr lang="en-IN" dirty="0"/>
              <a:t> = FOREACH </a:t>
            </a:r>
            <a:r>
              <a:rPr lang="en-IN" dirty="0" err="1"/>
              <a:t>grpd</a:t>
            </a:r>
            <a:r>
              <a:rPr lang="en-IN" dirty="0"/>
              <a:t> {</a:t>
            </a:r>
          </a:p>
          <a:p>
            <a:pPr>
              <a:defRPr/>
            </a:pPr>
            <a:r>
              <a:rPr lang="en-IN" dirty="0" err="1"/>
              <a:t>sym</a:t>
            </a:r>
            <a:r>
              <a:rPr lang="en-IN" dirty="0"/>
              <a:t> = </a:t>
            </a:r>
            <a:r>
              <a:rPr lang="en-IN" dirty="0" err="1"/>
              <a:t>daily.symbol</a:t>
            </a:r>
            <a:r>
              <a:rPr lang="en-IN" dirty="0"/>
              <a:t>;</a:t>
            </a:r>
          </a:p>
          <a:p>
            <a:pPr>
              <a:defRPr/>
            </a:pPr>
            <a:r>
              <a:rPr lang="en-IN" dirty="0" err="1"/>
              <a:t>uniq_sym</a:t>
            </a:r>
            <a:r>
              <a:rPr lang="en-IN" dirty="0"/>
              <a:t> = DISTINCT </a:t>
            </a:r>
            <a:r>
              <a:rPr lang="en-IN" dirty="0" err="1"/>
              <a:t>sym</a:t>
            </a:r>
            <a:r>
              <a:rPr lang="en-IN" dirty="0"/>
              <a:t>;</a:t>
            </a:r>
          </a:p>
          <a:p>
            <a:pPr>
              <a:defRPr/>
            </a:pPr>
            <a:r>
              <a:rPr lang="en-IN" dirty="0"/>
              <a:t>GENERATE GROUP, COUNT(</a:t>
            </a:r>
            <a:r>
              <a:rPr lang="en-IN" dirty="0" err="1"/>
              <a:t>uniq_sym</a:t>
            </a:r>
            <a:r>
              <a:rPr lang="en-IN" dirty="0"/>
              <a:t>);</a:t>
            </a:r>
          </a:p>
          <a:p>
            <a:pPr>
              <a:defRPr/>
            </a:pPr>
            <a:r>
              <a:rPr lang="en-IN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03961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pig Latin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8235" y="962545"/>
            <a:ext cx="8491537" cy="5909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IN" altLang="en-US" sz="1800" b="1" i="1" dirty="0" smtClean="0"/>
          </a:p>
          <a:p>
            <a:pPr>
              <a:spcBef>
                <a:spcPct val="0"/>
              </a:spcBef>
              <a:buFontTx/>
              <a:buNone/>
            </a:pPr>
            <a:endParaRPr lang="en-IN" altLang="en-US" sz="1800" b="1" i="1" dirty="0"/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b="1" i="1" dirty="0" smtClean="0">
                <a:latin typeface="+mn-lt"/>
              </a:rPr>
              <a:t>Joining </a:t>
            </a:r>
            <a:r>
              <a:rPr lang="en-IN" altLang="en-US" sz="1800" b="1" i="1" dirty="0">
                <a:latin typeface="+mn-lt"/>
              </a:rPr>
              <a:t>small to Large data: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 err="1">
                <a:latin typeface="+mn-lt"/>
              </a:rPr>
              <a:t>jnd</a:t>
            </a:r>
            <a:r>
              <a:rPr lang="en-IN" altLang="en-US" sz="1800" dirty="0">
                <a:latin typeface="+mn-lt"/>
              </a:rPr>
              <a:t> = JOIN daily BY (exchange, symbol), </a:t>
            </a:r>
            <a:r>
              <a:rPr lang="en-IN" altLang="en-US" sz="1800" dirty="0" err="1">
                <a:latin typeface="+mn-lt"/>
              </a:rPr>
              <a:t>divs</a:t>
            </a:r>
            <a:r>
              <a:rPr lang="en-IN" altLang="en-US" sz="1800" dirty="0">
                <a:latin typeface="+mn-lt"/>
              </a:rPr>
              <a:t> BY (exchange, symbol)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USING 'replicated';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Second input should fit in memory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Inner and left outer only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The large relation is followed by one or more small relations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2 map-only joins.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b="1" i="1" dirty="0">
                <a:latin typeface="+mn-lt"/>
              </a:rPr>
              <a:t>Joining Skewed data: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 err="1">
                <a:latin typeface="+mn-lt"/>
              </a:rPr>
              <a:t>jnd</a:t>
            </a:r>
            <a:r>
              <a:rPr lang="en-IN" altLang="en-US" sz="1800" dirty="0">
                <a:latin typeface="+mn-lt"/>
              </a:rPr>
              <a:t> = JOIN </a:t>
            </a:r>
            <a:r>
              <a:rPr lang="en-IN" altLang="en-US" sz="1800" dirty="0" err="1">
                <a:latin typeface="+mn-lt"/>
              </a:rPr>
              <a:t>cinfo</a:t>
            </a:r>
            <a:r>
              <a:rPr lang="en-IN" altLang="en-US" sz="1800" dirty="0">
                <a:latin typeface="+mn-lt"/>
              </a:rPr>
              <a:t> BY city, users BY city USING 'skewed';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2 MR jobs;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with two-table inner join.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b="1" i="1" dirty="0">
                <a:latin typeface="+mn-lt"/>
              </a:rPr>
              <a:t>joining sorted data: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 err="1">
                <a:latin typeface="+mn-lt"/>
              </a:rPr>
              <a:t>jnd</a:t>
            </a:r>
            <a:r>
              <a:rPr lang="en-IN" altLang="en-US" sz="1800" dirty="0">
                <a:latin typeface="+mn-lt"/>
              </a:rPr>
              <a:t> = JOIN daily BY symbol, </a:t>
            </a:r>
            <a:r>
              <a:rPr lang="en-IN" altLang="en-US" sz="1800" dirty="0" err="1">
                <a:latin typeface="+mn-lt"/>
              </a:rPr>
              <a:t>divs</a:t>
            </a:r>
            <a:r>
              <a:rPr lang="en-IN" altLang="en-US" sz="1800" dirty="0">
                <a:latin typeface="+mn-lt"/>
              </a:rPr>
              <a:t> BY symbol USING 'merge';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sorted inputs</a:t>
            </a:r>
          </a:p>
          <a:p>
            <a:pPr>
              <a:spcBef>
                <a:spcPct val="0"/>
              </a:spcBef>
              <a:buFontTx/>
              <a:buNone/>
            </a:pPr>
            <a:endParaRPr lang="en-IN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IN" altLang="en-US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5818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pig Latin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609600"/>
            <a:ext cx="8915400" cy="6186309"/>
          </a:xfrm>
          <a:prstGeom prst="rect">
            <a:avLst/>
          </a:prstGeom>
        </p:spPr>
        <p:txBody>
          <a:bodyPr numCol="2">
            <a:spAutoFit/>
          </a:bodyPr>
          <a:lstStyle/>
          <a:p>
            <a:pPr eaLnBrk="1" hangingPunct="1">
              <a:lnSpc>
                <a:spcPct val="115000"/>
              </a:lnSpc>
              <a:spcAft>
                <a:spcPts val="0"/>
              </a:spcAft>
              <a:defRPr/>
            </a:pPr>
            <a:endParaRPr lang="en-US" b="1" dirty="0">
              <a:solidFill>
                <a:srgbClr val="222222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Cogroup</a:t>
            </a:r>
            <a:r>
              <a:rPr lang="en-US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collects records of </a:t>
            </a:r>
            <a:r>
              <a:rPr lang="en-IN" i="1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inputs based on 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key. The result is a record with 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 key and one bag for each input</a:t>
            </a:r>
          </a:p>
          <a:p>
            <a:pPr eaLnBrk="1" hangingPunct="1">
              <a:defRPr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Union:</a:t>
            </a:r>
          </a:p>
          <a:p>
            <a:pPr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(1,2,3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)        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2,4)</a:t>
            </a:r>
          </a:p>
          <a:p>
            <a:pPr>
              <a:defRPr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4,2,1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)        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8,9)</a:t>
            </a:r>
          </a:p>
          <a:p>
            <a:pPr>
              <a:defRPr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(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1,3)</a:t>
            </a:r>
          </a:p>
          <a:p>
            <a:pPr eaLnBrk="1" hangingPunct="1">
              <a:defRPr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X = UNION A, B;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(1,2,3)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(4,2,1)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(2,4)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(8,9)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(1,3)</a:t>
            </a:r>
          </a:p>
          <a:p>
            <a:pPr eaLnBrk="1" hangingPunct="1">
              <a:defRPr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IN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Cross product of two relation</a:t>
            </a:r>
          </a:p>
          <a:p>
            <a:pPr eaLnBrk="1" hangingPunct="1">
              <a:defRPr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(1,2,3)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(4,2,1)</a:t>
            </a:r>
          </a:p>
          <a:p>
            <a:pPr eaLnBrk="1" hangingPunct="1">
              <a:defRPr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(2,4)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(8,9)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(1,3)</a:t>
            </a:r>
          </a:p>
          <a:p>
            <a:pPr eaLnBrk="1" hangingPunct="1">
              <a:defRPr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X = CROSS A, B;</a:t>
            </a:r>
          </a:p>
          <a:p>
            <a:pPr eaLnBrk="1" hangingPunct="1">
              <a:defRPr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(1,2,3,2,4)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(1,2,3,8,9)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(1,2,3,1,3)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(4,2,1,2,4)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(4,2,1,8,9)</a:t>
            </a:r>
          </a:p>
          <a:p>
            <a:pPr eaLnBrk="1" hangingPunct="1">
              <a:defRPr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(4,2,1,1,3)</a:t>
            </a:r>
          </a:p>
          <a:p>
            <a:pPr eaLnBrk="1" hangingPunct="1">
              <a:defRPr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7478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pig Latin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028343"/>
            <a:ext cx="8305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endParaRPr lang="en-US" altLang="en-US" b="1" i="1" dirty="0" smtClean="0"/>
          </a:p>
          <a:p>
            <a:pPr>
              <a:spcBef>
                <a:spcPct val="0"/>
              </a:spcBef>
            </a:pPr>
            <a:endParaRPr lang="en-US" altLang="en-US" b="1" i="1" dirty="0"/>
          </a:p>
          <a:p>
            <a:pPr>
              <a:spcBef>
                <a:spcPct val="0"/>
              </a:spcBef>
            </a:pPr>
            <a:endParaRPr lang="en-US" altLang="en-US" b="1" i="1" dirty="0" smtClean="0"/>
          </a:p>
          <a:p>
            <a:pPr>
              <a:spcBef>
                <a:spcPct val="0"/>
              </a:spcBef>
            </a:pPr>
            <a:r>
              <a:rPr lang="en-US" altLang="en-US" b="1" i="1" dirty="0" smtClean="0"/>
              <a:t>Parameter </a:t>
            </a:r>
            <a:r>
              <a:rPr lang="en-US" altLang="en-US" b="1" i="1" dirty="0"/>
              <a:t>substitution :</a:t>
            </a:r>
          </a:p>
          <a:p>
            <a:pPr>
              <a:spcBef>
                <a:spcPct val="0"/>
              </a:spcBef>
            </a:pPr>
            <a:endParaRPr lang="en-US" altLang="en-US" b="1" i="1" dirty="0"/>
          </a:p>
          <a:p>
            <a:pPr>
              <a:spcBef>
                <a:spcPct val="0"/>
              </a:spcBef>
            </a:pPr>
            <a:r>
              <a:rPr lang="en-IN" altLang="en-US" dirty="0"/>
              <a:t>yesterday = FILTER daily BY  date == '$DATE'; </a:t>
            </a:r>
          </a:p>
          <a:p>
            <a:pPr>
              <a:spcBef>
                <a:spcPct val="0"/>
              </a:spcBef>
            </a:pPr>
            <a:r>
              <a:rPr lang="en-IN" altLang="en-US" dirty="0"/>
              <a:t>pig -p DATE=2009-12-17 </a:t>
            </a:r>
            <a:r>
              <a:rPr lang="en-IN" altLang="en-US" dirty="0" err="1"/>
              <a:t>daily.pig</a:t>
            </a:r>
            <a:endParaRPr lang="en-IN" altLang="en-US" dirty="0"/>
          </a:p>
          <a:p>
            <a:pPr>
              <a:spcBef>
                <a:spcPct val="0"/>
              </a:spcBef>
            </a:pPr>
            <a:r>
              <a:rPr lang="en-IN" altLang="en-US" dirty="0"/>
              <a:t> </a:t>
            </a:r>
          </a:p>
          <a:p>
            <a:pPr>
              <a:spcBef>
                <a:spcPct val="0"/>
              </a:spcBef>
            </a:pPr>
            <a:r>
              <a:rPr lang="en-IN" altLang="en-US" b="1" dirty="0"/>
              <a:t>Including Other Pig Latin Scripts</a:t>
            </a:r>
            <a:r>
              <a:rPr lang="en-US" altLang="en-US" b="1" dirty="0"/>
              <a:t> : </a:t>
            </a:r>
          </a:p>
          <a:p>
            <a:pPr>
              <a:spcBef>
                <a:spcPct val="0"/>
              </a:spcBef>
            </a:pPr>
            <a:r>
              <a:rPr lang="en-IN" altLang="en-US" dirty="0"/>
              <a:t>import '../examples/ch6/</a:t>
            </a:r>
            <a:r>
              <a:rPr lang="en-IN" altLang="en-US" dirty="0" err="1"/>
              <a:t>dividend_analysis.pig</a:t>
            </a:r>
            <a:r>
              <a:rPr lang="en-IN" altLang="en-US" dirty="0"/>
              <a:t>';</a:t>
            </a:r>
          </a:p>
          <a:p>
            <a:pPr>
              <a:spcBef>
                <a:spcPct val="0"/>
              </a:spcBef>
            </a:pPr>
            <a:endParaRPr lang="en-IN" altLang="en-US" dirty="0"/>
          </a:p>
          <a:p>
            <a:pPr>
              <a:spcBef>
                <a:spcPct val="0"/>
              </a:spcBef>
            </a:pPr>
            <a:r>
              <a:rPr lang="en-IN" altLang="en-US" dirty="0"/>
              <a:t>daily = load '</a:t>
            </a:r>
            <a:r>
              <a:rPr lang="en-IN" altLang="en-US" dirty="0" err="1"/>
              <a:t>NYSE_daily</a:t>
            </a:r>
            <a:r>
              <a:rPr lang="en-IN" altLang="en-US" dirty="0"/>
              <a:t>' as (</a:t>
            </a:r>
            <a:r>
              <a:rPr lang="en-IN" altLang="en-US" dirty="0" err="1"/>
              <a:t>exchange:chararray</a:t>
            </a:r>
            <a:r>
              <a:rPr lang="en-IN" altLang="en-US" dirty="0"/>
              <a:t>, </a:t>
            </a:r>
            <a:r>
              <a:rPr lang="en-IN" altLang="en-US" dirty="0" err="1"/>
              <a:t>symbol:chararray</a:t>
            </a:r>
            <a:r>
              <a:rPr lang="en-IN" altLang="en-US" dirty="0"/>
              <a:t>,</a:t>
            </a:r>
          </a:p>
          <a:p>
            <a:pPr>
              <a:spcBef>
                <a:spcPct val="0"/>
              </a:spcBef>
            </a:pPr>
            <a:r>
              <a:rPr lang="en-IN" altLang="en-US" dirty="0" err="1"/>
              <a:t>date:chararray</a:t>
            </a:r>
            <a:r>
              <a:rPr lang="en-IN" altLang="en-US" dirty="0"/>
              <a:t>, </a:t>
            </a:r>
            <a:r>
              <a:rPr lang="en-IN" altLang="en-US" dirty="0" err="1"/>
              <a:t>open:float</a:t>
            </a:r>
            <a:r>
              <a:rPr lang="en-IN" altLang="en-US" dirty="0"/>
              <a:t>, </a:t>
            </a:r>
            <a:r>
              <a:rPr lang="en-IN" altLang="en-US" dirty="0" err="1"/>
              <a:t>high:float</a:t>
            </a:r>
            <a:r>
              <a:rPr lang="en-IN" altLang="en-US" dirty="0"/>
              <a:t>, </a:t>
            </a:r>
            <a:r>
              <a:rPr lang="en-IN" altLang="en-US" dirty="0" err="1"/>
              <a:t>low:float</a:t>
            </a:r>
            <a:r>
              <a:rPr lang="en-IN" altLang="en-US" dirty="0"/>
              <a:t>, </a:t>
            </a:r>
            <a:r>
              <a:rPr lang="en-IN" altLang="en-US" dirty="0" err="1"/>
              <a:t>close:float</a:t>
            </a:r>
            <a:r>
              <a:rPr lang="en-IN" altLang="en-US" dirty="0"/>
              <a:t>,</a:t>
            </a:r>
          </a:p>
          <a:p>
            <a:pPr>
              <a:spcBef>
                <a:spcPct val="0"/>
              </a:spcBef>
            </a:pPr>
            <a:r>
              <a:rPr lang="en-IN" altLang="en-US" dirty="0" err="1"/>
              <a:t>volume:int</a:t>
            </a:r>
            <a:r>
              <a:rPr lang="en-IN" altLang="en-US" dirty="0"/>
              <a:t>, </a:t>
            </a:r>
            <a:r>
              <a:rPr lang="en-IN" altLang="en-US" dirty="0" err="1"/>
              <a:t>adj_close:float</a:t>
            </a:r>
            <a:r>
              <a:rPr lang="en-IN" altLang="en-US" dirty="0"/>
              <a:t>);</a:t>
            </a:r>
          </a:p>
          <a:p>
            <a:pPr>
              <a:spcBef>
                <a:spcPct val="0"/>
              </a:spcBef>
            </a:pPr>
            <a:r>
              <a:rPr lang="en-IN" altLang="en-US" dirty="0"/>
              <a:t>results = </a:t>
            </a:r>
            <a:r>
              <a:rPr lang="en-IN" altLang="en-US" dirty="0" err="1"/>
              <a:t>dividend_analysis</a:t>
            </a:r>
            <a:r>
              <a:rPr lang="en-IN" altLang="en-US" dirty="0"/>
              <a:t>(daily, '2009', 'symbol', 'open', 'close');</a:t>
            </a:r>
          </a:p>
          <a:p>
            <a:pPr>
              <a:spcBef>
                <a:spcPct val="0"/>
              </a:spcBef>
            </a:pPr>
            <a:endParaRPr lang="en-IN" altLang="en-US" dirty="0"/>
          </a:p>
        </p:txBody>
      </p:sp>
    </p:spTree>
    <p:extLst>
      <p:ext uri="{BB962C8B-B14F-4D97-AF65-F5344CB8AC3E}">
        <p14:creationId xmlns:p14="http://schemas.microsoft.com/office/powerpoint/2010/main" val="142826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b="1" dirty="0"/>
              <a:t>Describe</a:t>
            </a:r>
            <a:r>
              <a:rPr lang="en-IN" altLang="en-US" sz="1800" dirty="0"/>
              <a:t> - shows schema of a relation.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 smtClean="0"/>
              <a:t>A </a:t>
            </a:r>
            <a:r>
              <a:rPr lang="en-IN" altLang="en-US" sz="1800" dirty="0"/>
              <a:t>= LOAD 'student' AS (</a:t>
            </a:r>
            <a:r>
              <a:rPr lang="en-IN" altLang="en-US" sz="1800" dirty="0" err="1"/>
              <a:t>name:chararray</a:t>
            </a:r>
            <a:r>
              <a:rPr lang="en-IN" altLang="en-US" sz="1800" dirty="0"/>
              <a:t>, </a:t>
            </a:r>
            <a:r>
              <a:rPr lang="en-IN" altLang="en-US" sz="1800" dirty="0" err="1"/>
              <a:t>age:int</a:t>
            </a:r>
            <a:r>
              <a:rPr lang="en-IN" altLang="en-US" sz="1800" dirty="0"/>
              <a:t>, </a:t>
            </a:r>
            <a:r>
              <a:rPr lang="en-IN" altLang="en-US" sz="1800" dirty="0" err="1"/>
              <a:t>gpa:float</a:t>
            </a:r>
            <a:r>
              <a:rPr lang="en-IN" altLang="en-US" sz="1800" dirty="0"/>
              <a:t>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/>
              <a:t>DESCRIBE A;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/>
              <a:t>A: {name: </a:t>
            </a:r>
            <a:r>
              <a:rPr lang="en-IN" altLang="en-US" sz="1800" dirty="0" err="1"/>
              <a:t>chararray,age</a:t>
            </a:r>
            <a:r>
              <a:rPr lang="en-IN" altLang="en-US" sz="1800" dirty="0"/>
              <a:t>: </a:t>
            </a:r>
            <a:r>
              <a:rPr lang="en-IN" altLang="en-US" sz="1800" dirty="0" err="1"/>
              <a:t>int,gpa</a:t>
            </a:r>
            <a:r>
              <a:rPr lang="en-IN" altLang="en-US" sz="1800" dirty="0"/>
              <a:t>: float} 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IN" altLang="en-US" sz="1800" dirty="0"/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/>
              <a:t>A = LOAD 'data' AS (f1:int,f2:int,f3:int);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/>
              <a:t>B = GROUP A BY f1;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/>
              <a:t>DESCRIBE B;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/>
              <a:t>B: {group: </a:t>
            </a:r>
            <a:r>
              <a:rPr lang="en-IN" altLang="en-US" sz="1800" dirty="0" err="1"/>
              <a:t>int,A</a:t>
            </a:r>
            <a:r>
              <a:rPr lang="en-IN" altLang="en-US" sz="1800" dirty="0"/>
              <a:t>: {f1: int,f2: int,f3: </a:t>
            </a:r>
            <a:r>
              <a:rPr lang="en-IN" altLang="en-US" sz="1800" dirty="0" err="1"/>
              <a:t>int</a:t>
            </a:r>
            <a:r>
              <a:rPr lang="en-IN" altLang="en-US" sz="1800" dirty="0"/>
              <a:t>}}</a:t>
            </a:r>
          </a:p>
          <a:p>
            <a:pPr marL="0">
              <a:spcBef>
                <a:spcPct val="0"/>
              </a:spcBef>
              <a:buFontTx/>
              <a:buNone/>
            </a:pPr>
            <a:endParaRPr lang="en-IN" altLang="en-US" sz="1800" dirty="0"/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b="1" dirty="0"/>
              <a:t>Explain </a:t>
            </a:r>
            <a:r>
              <a:rPr lang="en-IN" altLang="en-US" sz="1800" dirty="0"/>
              <a:t>- Displays execution plans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/>
              <a:t>--</a:t>
            </a:r>
            <a:r>
              <a:rPr lang="en-IN" altLang="en-US" sz="1800" dirty="0" err="1"/>
              <a:t>explain.pig</a:t>
            </a:r>
            <a:endParaRPr lang="en-IN" altLang="en-US" sz="1800" dirty="0"/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 err="1"/>
              <a:t>divs</a:t>
            </a:r>
            <a:r>
              <a:rPr lang="en-IN" altLang="en-US" sz="1800" dirty="0"/>
              <a:t> = LOAD '</a:t>
            </a:r>
            <a:r>
              <a:rPr lang="en-IN" altLang="en-US" sz="1800" dirty="0" err="1"/>
              <a:t>NYSE_dividends</a:t>
            </a:r>
            <a:r>
              <a:rPr lang="en-IN" altLang="en-US" sz="1800" dirty="0"/>
              <a:t>' AS (exchange, symbol, date, dividends);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 err="1"/>
              <a:t>grpd</a:t>
            </a:r>
            <a:r>
              <a:rPr lang="en-IN" altLang="en-US" sz="1800" dirty="0"/>
              <a:t> = GROUP </a:t>
            </a:r>
            <a:r>
              <a:rPr lang="en-IN" altLang="en-US" sz="1800" dirty="0" err="1"/>
              <a:t>divs</a:t>
            </a:r>
            <a:r>
              <a:rPr lang="en-IN" altLang="en-US" sz="1800" dirty="0"/>
              <a:t> BY symbol;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 err="1"/>
              <a:t>avgdiv</a:t>
            </a:r>
            <a:r>
              <a:rPr lang="en-IN" altLang="en-US" sz="1800" dirty="0"/>
              <a:t> = FOREACH </a:t>
            </a:r>
            <a:r>
              <a:rPr lang="en-IN" altLang="en-US" sz="1800" dirty="0" err="1"/>
              <a:t>grpd</a:t>
            </a:r>
            <a:r>
              <a:rPr lang="en-IN" altLang="en-US" sz="1800" dirty="0"/>
              <a:t> GENERATE group, AVG(</a:t>
            </a:r>
            <a:r>
              <a:rPr lang="en-IN" altLang="en-US" sz="1800" dirty="0" err="1"/>
              <a:t>divs.dividends</a:t>
            </a:r>
            <a:r>
              <a:rPr lang="en-IN" altLang="en-US" sz="1800" dirty="0"/>
              <a:t>);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/>
              <a:t>STORE </a:t>
            </a:r>
            <a:r>
              <a:rPr lang="en-IN" altLang="en-US" sz="1800" dirty="0" err="1"/>
              <a:t>avgdiv</a:t>
            </a:r>
            <a:r>
              <a:rPr lang="en-IN" altLang="en-US" sz="1800" dirty="0"/>
              <a:t> INTO '</a:t>
            </a:r>
            <a:r>
              <a:rPr lang="en-IN" altLang="en-US" sz="1800" dirty="0" err="1"/>
              <a:t>average_dividend</a:t>
            </a:r>
            <a:r>
              <a:rPr lang="en-IN" altLang="en-US" sz="1800" dirty="0"/>
              <a:t>';</a:t>
            </a:r>
          </a:p>
          <a:p>
            <a:pPr marL="0">
              <a:spcBef>
                <a:spcPct val="0"/>
              </a:spcBef>
              <a:buFontTx/>
              <a:buNone/>
            </a:pPr>
            <a:r>
              <a:rPr lang="en-IN" altLang="en-US" sz="1800" dirty="0" smtClean="0"/>
              <a:t>bin/pig </a:t>
            </a:r>
            <a:r>
              <a:rPr lang="en-IN" altLang="en-US" sz="1800" dirty="0"/>
              <a:t>-x local -e 'explain -script </a:t>
            </a:r>
            <a:r>
              <a:rPr lang="en-IN" altLang="en-US" sz="1800" dirty="0" err="1"/>
              <a:t>explain.pig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pig Latin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62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228600" y="1609725"/>
            <a:ext cx="86868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 dirty="0">
                <a:solidFill>
                  <a:srgbClr val="222222"/>
                </a:solidFill>
                <a:latin typeface="+mn-lt"/>
                <a:cs typeface="Times New Roman" pitchFamily="18" charset="0"/>
              </a:rPr>
              <a:t>Registering UDFs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REGISTER '</a:t>
            </a:r>
            <a:r>
              <a:rPr lang="en-IN" altLang="en-US" sz="1800" i="1" dirty="0" err="1">
                <a:latin typeface="+mn-lt"/>
              </a:rPr>
              <a:t>your_path_to_piggybank</a:t>
            </a:r>
            <a:r>
              <a:rPr lang="en-IN" altLang="en-US" sz="1800" dirty="0">
                <a:latin typeface="+mn-lt"/>
              </a:rPr>
              <a:t>/piggybank.jar';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 err="1">
                <a:latin typeface="+mn-lt"/>
              </a:rPr>
              <a:t>divs</a:t>
            </a:r>
            <a:r>
              <a:rPr lang="en-IN" altLang="en-US" sz="1800" dirty="0">
                <a:latin typeface="+mn-lt"/>
              </a:rPr>
              <a:t> = LOAD '</a:t>
            </a:r>
            <a:r>
              <a:rPr lang="en-IN" altLang="en-US" sz="1800" dirty="0" err="1">
                <a:latin typeface="+mn-lt"/>
              </a:rPr>
              <a:t>NYSE_dividends</a:t>
            </a:r>
            <a:r>
              <a:rPr lang="en-IN" altLang="en-US" sz="1800" dirty="0">
                <a:latin typeface="+mn-lt"/>
              </a:rPr>
              <a:t>' AS (</a:t>
            </a:r>
            <a:r>
              <a:rPr lang="en-IN" altLang="en-US" sz="1800" dirty="0" err="1">
                <a:latin typeface="+mn-lt"/>
              </a:rPr>
              <a:t>exchange:chararray</a:t>
            </a:r>
            <a:r>
              <a:rPr lang="en-IN" altLang="en-US" sz="1800" dirty="0">
                <a:latin typeface="+mn-lt"/>
              </a:rPr>
              <a:t>, </a:t>
            </a:r>
            <a:r>
              <a:rPr lang="en-IN" altLang="en-US" sz="1800" dirty="0" err="1">
                <a:latin typeface="+mn-lt"/>
              </a:rPr>
              <a:t>symbol:chararray</a:t>
            </a:r>
            <a:r>
              <a:rPr lang="en-IN" altLang="en-US" sz="1800" dirty="0">
                <a:latin typeface="+mn-lt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	</a:t>
            </a:r>
            <a:r>
              <a:rPr lang="en-IN" altLang="en-US" sz="1800" dirty="0" err="1">
                <a:latin typeface="+mn-lt"/>
              </a:rPr>
              <a:t>date:chararray</a:t>
            </a:r>
            <a:r>
              <a:rPr lang="en-IN" altLang="en-US" sz="1800" dirty="0">
                <a:latin typeface="+mn-lt"/>
              </a:rPr>
              <a:t>, </a:t>
            </a:r>
            <a:r>
              <a:rPr lang="en-IN" altLang="en-US" sz="1800" dirty="0" err="1">
                <a:latin typeface="+mn-lt"/>
              </a:rPr>
              <a:t>dividends:float</a:t>
            </a:r>
            <a:r>
              <a:rPr lang="en-IN" altLang="en-US" sz="1800" dirty="0">
                <a:latin typeface="+mn-lt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backwards = FOREACH </a:t>
            </a:r>
            <a:r>
              <a:rPr lang="en-IN" altLang="en-US" sz="1800" dirty="0" err="1">
                <a:latin typeface="+mn-lt"/>
              </a:rPr>
              <a:t>divs</a:t>
            </a:r>
            <a:r>
              <a:rPr lang="en-IN" altLang="en-US" sz="1800" dirty="0">
                <a:latin typeface="+mn-lt"/>
              </a:rPr>
              <a:t> GENERATE	</a:t>
            </a:r>
            <a:r>
              <a:rPr lang="en-IN" altLang="en-US" sz="1800" dirty="0" err="1">
                <a:latin typeface="+mn-lt"/>
              </a:rPr>
              <a:t>org.apache.pig.piggybank.evaluation.string.Reverse</a:t>
            </a:r>
            <a:r>
              <a:rPr lang="en-IN" altLang="en-US" sz="1800" dirty="0">
                <a:latin typeface="+mn-lt"/>
              </a:rPr>
              <a:t>(symbol);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b="1" dirty="0">
              <a:solidFill>
                <a:srgbClr val="222222"/>
              </a:solidFill>
              <a:latin typeface="+mn-lt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 dirty="0">
                <a:solidFill>
                  <a:srgbClr val="222222"/>
                </a:solidFill>
                <a:latin typeface="+mn-lt"/>
                <a:cs typeface="Times New Roman" pitchFamily="18" charset="0"/>
              </a:rPr>
              <a:t>Define UDFs: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define reverse </a:t>
            </a:r>
            <a:r>
              <a:rPr lang="en-IN" altLang="en-US" sz="1800" dirty="0" err="1">
                <a:latin typeface="+mn-lt"/>
              </a:rPr>
              <a:t>org.apache.pig.piggybank.evaluation.string.Reverse</a:t>
            </a:r>
            <a:r>
              <a:rPr lang="en-IN" altLang="en-US" sz="1800" dirty="0">
                <a:latin typeface="+mn-lt"/>
              </a:rPr>
              <a:t>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backwards = FOREACH </a:t>
            </a:r>
            <a:r>
              <a:rPr lang="en-IN" altLang="en-US" sz="1800" dirty="0" err="1">
                <a:latin typeface="+mn-lt"/>
              </a:rPr>
              <a:t>divs</a:t>
            </a:r>
            <a:r>
              <a:rPr lang="en-IN" altLang="en-US" sz="1800" dirty="0">
                <a:latin typeface="+mn-lt"/>
              </a:rPr>
              <a:t> GENERATE reverse(symbol);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b="1" dirty="0">
              <a:solidFill>
                <a:srgbClr val="222222"/>
              </a:solidFill>
              <a:latin typeface="+mn-lt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b="1" dirty="0">
                <a:solidFill>
                  <a:srgbClr val="222222"/>
                </a:solidFill>
                <a:latin typeface="+mn-lt"/>
                <a:cs typeface="Times New Roman" pitchFamily="18" charset="0"/>
              </a:rPr>
              <a:t>Calling Static Java Functions: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latin typeface="+mn-lt"/>
              </a:rPr>
              <a:t>define hex </a:t>
            </a:r>
            <a:r>
              <a:rPr lang="en-IN" altLang="en-US" sz="1800" dirty="0" err="1">
                <a:latin typeface="+mn-lt"/>
              </a:rPr>
              <a:t>InvokeForString</a:t>
            </a:r>
            <a:r>
              <a:rPr lang="en-IN" altLang="en-US" sz="1800" dirty="0">
                <a:latin typeface="+mn-lt"/>
              </a:rPr>
              <a:t>('</a:t>
            </a:r>
            <a:r>
              <a:rPr lang="en-IN" altLang="en-US" sz="1800" dirty="0" err="1">
                <a:latin typeface="+mn-lt"/>
              </a:rPr>
              <a:t>java.lang.Integer.toHexString</a:t>
            </a:r>
            <a:r>
              <a:rPr lang="en-IN" altLang="en-US" sz="1800" dirty="0">
                <a:latin typeface="+mn-lt"/>
              </a:rPr>
              <a:t>', '</a:t>
            </a:r>
            <a:r>
              <a:rPr lang="en-IN" altLang="en-US" sz="1800" dirty="0" err="1">
                <a:latin typeface="+mn-lt"/>
              </a:rPr>
              <a:t>int</a:t>
            </a:r>
            <a:r>
              <a:rPr lang="en-IN" altLang="en-US" sz="1800" dirty="0">
                <a:latin typeface="+mn-lt"/>
              </a:rPr>
              <a:t>');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IN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420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682252"/>
                </a:solidFill>
                <a:latin typeface="Myriad Pro" pitchFamily="34" charset="0"/>
                <a:cs typeface="Arial" pitchFamily="34" charset="0"/>
              </a:rPr>
              <a:t>Big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1">
              <a:defRPr/>
            </a:pP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You have successfully completed – 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bg1"/>
                </a:solidFill>
                <a:latin typeface="Cambria" pitchFamily="18" charset="0"/>
              </a:rPr>
              <a:t>Pig </a:t>
            </a:r>
            <a:r>
              <a:rPr lang="en-US" sz="2000" dirty="0">
                <a:solidFill>
                  <a:schemeClr val="bg1"/>
                </a:solidFill>
                <a:latin typeface="Cambria" pitchFamily="18" charset="0"/>
              </a:rPr>
              <a:t>Basics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524000" y="0"/>
            <a:ext cx="6858000" cy="1143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>
                <a:latin typeface="Verdana" pitchFamily="34" charset="0"/>
              </a:rPr>
              <a:t>Icons Used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33600" y="1295400"/>
            <a:ext cx="6858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cap="all" dirty="0">
              <a:solidFill>
                <a:schemeClr val="accent2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10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4862" y="1600200"/>
            <a:ext cx="1023938" cy="1023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828800" y="2027238"/>
            <a:ext cx="16002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Questions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806575" y="5620357"/>
            <a:ext cx="16986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Demonstration</a:t>
            </a:r>
          </a:p>
        </p:txBody>
      </p:sp>
      <p:pic>
        <p:nvPicPr>
          <p:cNvPr id="4110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03625" y="160020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7381875" y="1807192"/>
            <a:ext cx="14478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Hands on Exercise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28800" y="3671888"/>
            <a:ext cx="12954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Coding Standards</a:t>
            </a:r>
          </a:p>
        </p:txBody>
      </p:sp>
      <p:pic>
        <p:nvPicPr>
          <p:cNvPr id="4113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1225" y="3231932"/>
            <a:ext cx="841375" cy="11112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4572000" y="5448673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/>
              <a:t>A Welcome Break</a:t>
            </a:r>
            <a:endParaRPr lang="en-US" sz="1600" dirty="0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579938" y="2041217"/>
            <a:ext cx="1066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Tools</a:t>
            </a:r>
          </a:p>
        </p:txBody>
      </p:sp>
      <p:pic>
        <p:nvPicPr>
          <p:cNvPr id="4119" name="Picture 2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43312" y="3287712"/>
            <a:ext cx="1004888" cy="10556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0" name="Picture 3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1850" y="5286375"/>
            <a:ext cx="996950" cy="8858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4121" name="Picture 3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10325" y="1697038"/>
            <a:ext cx="1133475" cy="1050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>
          <a:xfrm>
            <a:off x="152400" y="6428601"/>
            <a:ext cx="457200" cy="276999"/>
          </a:xfrm>
        </p:spPr>
        <p:txBody>
          <a:bodyPr/>
          <a:lstStyle/>
          <a:p>
            <a:pPr>
              <a:defRPr/>
            </a:pPr>
            <a:fld id="{8FE0B590-8C00-4610-BFCF-F4111B763C9E}" type="slidenum">
              <a:rPr lang="en-US" sz="1400" smtClean="0"/>
              <a:pPr>
                <a:defRPr/>
              </a:pPr>
              <a:t>3</a:t>
            </a:fld>
            <a:endParaRPr lang="en-US" sz="1400" dirty="0"/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7388770" y="3733800"/>
            <a:ext cx="1145630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 smtClean="0">
                <a:latin typeface="+mn-lt"/>
              </a:rPr>
              <a:t>Reference</a:t>
            </a:r>
            <a:endParaRPr lang="en-US" sz="1600" dirty="0">
              <a:latin typeface="+mn-lt"/>
            </a:endParaRP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569370" y="3684896"/>
            <a:ext cx="14478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Test Your Understanding</a:t>
            </a:r>
          </a:p>
        </p:txBody>
      </p:sp>
      <p:pic>
        <p:nvPicPr>
          <p:cNvPr id="25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24600" y="3234562"/>
            <a:ext cx="1143000" cy="1143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29" name="Picture 27" descr="Contact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77000" y="5029200"/>
            <a:ext cx="923925" cy="91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7424738" y="5605462"/>
            <a:ext cx="1295400" cy="3381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latin typeface="+mn-lt"/>
              </a:rPr>
              <a:t>Contacts</a:t>
            </a:r>
          </a:p>
        </p:txBody>
      </p:sp>
      <p:pic>
        <p:nvPicPr>
          <p:cNvPr id="35" name="Picture 2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663288" y="5029200"/>
            <a:ext cx="963613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This chapter will introduce you to </a:t>
            </a:r>
            <a:r>
              <a:rPr lang="en-US" sz="1800" dirty="0" smtClean="0"/>
              <a:t>the</a:t>
            </a:r>
            <a:r>
              <a:rPr lang="en-US" sz="1800" b="1" dirty="0"/>
              <a:t> Pig</a:t>
            </a:r>
            <a:r>
              <a:rPr lang="en-US" sz="1800" dirty="0"/>
              <a:t> </a:t>
            </a:r>
            <a:r>
              <a:rPr lang="en-US" sz="1800" dirty="0" smtClean="0"/>
              <a:t>( </a:t>
            </a:r>
            <a:r>
              <a:rPr lang="en-US" sz="1800" dirty="0"/>
              <a:t>high-level platform for creating </a:t>
            </a:r>
            <a:r>
              <a:rPr lang="en-US" sz="1800" dirty="0" smtClean="0"/>
              <a:t>Map Reduce programs). </a:t>
            </a:r>
          </a:p>
          <a:p>
            <a:r>
              <a:rPr lang="en-US" sz="1800" b="1" dirty="0" smtClean="0"/>
              <a:t>Pig</a:t>
            </a:r>
            <a:r>
              <a:rPr lang="en-US" sz="1800" dirty="0" smtClean="0"/>
              <a:t> </a:t>
            </a:r>
            <a:r>
              <a:rPr lang="en-US" sz="1800" dirty="0"/>
              <a:t>Latin abstracts the programming from the Java </a:t>
            </a:r>
            <a:r>
              <a:rPr lang="en-US" sz="1800" dirty="0" smtClean="0"/>
              <a:t>Map Reduce </a:t>
            </a:r>
            <a:r>
              <a:rPr lang="en-US" sz="1800" dirty="0"/>
              <a:t>idiom into a notation which makes </a:t>
            </a:r>
            <a:r>
              <a:rPr lang="en-US" sz="1800" dirty="0" smtClean="0"/>
              <a:t>Map Reduce </a:t>
            </a:r>
            <a:r>
              <a:rPr lang="en-US" sz="1800" dirty="0"/>
              <a:t>programming high level, similar to that of SQL for RDBMS </a:t>
            </a:r>
            <a:r>
              <a:rPr lang="en-US" sz="1800" dirty="0" smtClean="0"/>
              <a:t>systems.</a:t>
            </a:r>
            <a:endParaRPr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After completing this chapter you will be able to :</a:t>
            </a:r>
          </a:p>
          <a:p>
            <a:pPr lvl="1"/>
            <a:r>
              <a:rPr lang="en-US" sz="1800" dirty="0"/>
              <a:t>Describe </a:t>
            </a:r>
            <a:r>
              <a:rPr lang="en-US" sz="1800" dirty="0" smtClean="0"/>
              <a:t>Pig Latin and Execution mode</a:t>
            </a:r>
            <a:endParaRPr lang="en-US" sz="1800" dirty="0"/>
          </a:p>
          <a:p>
            <a:pPr lvl="1"/>
            <a:r>
              <a:rPr lang="en-US" sz="1800" dirty="0" smtClean="0"/>
              <a:t>Pig  Data model</a:t>
            </a:r>
            <a:endParaRPr lang="en-US" sz="1800" dirty="0"/>
          </a:p>
          <a:p>
            <a:pPr lvl="1"/>
            <a:r>
              <a:rPr lang="en-US" sz="1800" dirty="0" smtClean="0"/>
              <a:t>Pig  Schema and Cast</a:t>
            </a:r>
          </a:p>
          <a:p>
            <a:pPr lvl="1"/>
            <a:r>
              <a:rPr lang="en-US" sz="1800" dirty="0" smtClean="0"/>
              <a:t>Developing Pig Latin</a:t>
            </a:r>
          </a:p>
          <a:p>
            <a:pPr lvl="1"/>
            <a:r>
              <a:rPr lang="en-US" sz="1800" dirty="0"/>
              <a:t>Pig script example</a:t>
            </a:r>
          </a:p>
          <a:p>
            <a:pPr lvl="1"/>
            <a:r>
              <a:rPr lang="en-US" sz="1800" dirty="0" smtClean="0"/>
              <a:t>Advance  Pig Latin</a:t>
            </a:r>
          </a:p>
          <a:p>
            <a:pPr lvl="1"/>
            <a:r>
              <a:rPr lang="en-US" sz="1800" dirty="0" smtClean="0"/>
              <a:t>Writing User Define Function 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None/>
            </a:pPr>
            <a:r>
              <a:rPr lang="en-US" altLang="en-US" sz="1800" b="1" dirty="0"/>
              <a:t>Apache Pig</a:t>
            </a:r>
            <a:r>
              <a:rPr lang="en-US" altLang="en-US" sz="1800" dirty="0"/>
              <a:t> is a platform for analyzing large data sets that consists of a high-level </a:t>
            </a:r>
            <a:r>
              <a:rPr lang="en-US" altLang="en-US" sz="1800" dirty="0" smtClean="0"/>
              <a:t>language for </a:t>
            </a:r>
            <a:r>
              <a:rPr lang="en-US" altLang="en-US" sz="1800" dirty="0"/>
              <a:t>expressing data analysis programs, coupled with infrastructure for evaluating these programs.</a:t>
            </a:r>
            <a:endParaRPr lang="en-IN" altLang="en-US" sz="1800" dirty="0"/>
          </a:p>
          <a:p>
            <a:pPr>
              <a:spcBef>
                <a:spcPct val="0"/>
              </a:spcBef>
              <a:buNone/>
            </a:pPr>
            <a:r>
              <a:rPr lang="en-US" altLang="en-US" sz="1800" dirty="0"/>
              <a:t> </a:t>
            </a:r>
            <a:endParaRPr lang="en-IN" altLang="en-US" sz="1800" dirty="0"/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/>
              <a:t>Pig is made up of two pieces:</a:t>
            </a:r>
            <a:endParaRPr lang="en-IN" altLang="en-US" sz="1800" dirty="0"/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/>
              <a:t>• The language used to express data flows, called Pig Latin.</a:t>
            </a:r>
            <a:endParaRPr lang="en-IN" altLang="en-US" sz="1800" dirty="0"/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en-US" sz="1800" dirty="0"/>
              <a:t>• The execution environment to run Pig Latin </a:t>
            </a:r>
            <a:r>
              <a:rPr lang="en-US" altLang="en-US" sz="1800" dirty="0" smtClean="0"/>
              <a:t>programs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endParaRPr lang="en-US" sz="1800" dirty="0" smtClean="0"/>
          </a:p>
          <a:p>
            <a:pPr>
              <a:lnSpc>
                <a:spcPct val="115000"/>
              </a:lnSpc>
              <a:spcBef>
                <a:spcPct val="0"/>
              </a:spcBef>
              <a:buNone/>
              <a:defRPr/>
            </a:pPr>
            <a:r>
              <a:rPr lang="en-IN" sz="1800" b="1" dirty="0"/>
              <a:t>Pig Latin </a:t>
            </a:r>
            <a:r>
              <a:rPr lang="en-IN" sz="1800" dirty="0"/>
              <a:t>is a data flow </a:t>
            </a:r>
            <a:r>
              <a:rPr lang="en-IN" sz="1800" dirty="0" smtClean="0"/>
              <a:t>language, Allows </a:t>
            </a:r>
            <a:r>
              <a:rPr lang="en-IN" sz="1800" dirty="0"/>
              <a:t>users to describe how data from one or more inputs should be read, processed, and then stored to one or more outputs in parallel.</a:t>
            </a: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smtClean="0"/>
              <a:t>Pig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609725"/>
            <a:ext cx="8763000" cy="448627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None/>
              <a:defRPr/>
            </a:pPr>
            <a:endParaRPr lang="en-US" sz="1800" dirty="0" smtClean="0"/>
          </a:p>
          <a:p>
            <a:pPr>
              <a:spcBef>
                <a:spcPct val="0"/>
              </a:spcBef>
              <a:defRPr/>
            </a:pPr>
            <a:r>
              <a:rPr lang="en-US" sz="1800" dirty="0" smtClean="0"/>
              <a:t>Opens </a:t>
            </a:r>
            <a:r>
              <a:rPr lang="en-US" sz="1800" dirty="0"/>
              <a:t>the system to non-Java programmers.</a:t>
            </a:r>
            <a:endParaRPr lang="en-IN" sz="1800" dirty="0"/>
          </a:p>
          <a:p>
            <a:pPr>
              <a:spcBef>
                <a:spcPct val="0"/>
              </a:spcBef>
              <a:defRPr/>
            </a:pPr>
            <a:endParaRPr lang="en-US" sz="1800" dirty="0" smtClean="0"/>
          </a:p>
          <a:p>
            <a:pPr>
              <a:spcBef>
                <a:spcPct val="0"/>
              </a:spcBef>
              <a:defRPr/>
            </a:pPr>
            <a:r>
              <a:rPr lang="en-US" sz="1800" dirty="0" smtClean="0"/>
              <a:t>Provides </a:t>
            </a:r>
            <a:r>
              <a:rPr lang="en-US" sz="1800" dirty="0"/>
              <a:t>common operations like join, group, filter, and sort.</a:t>
            </a:r>
            <a:endParaRPr lang="en-IN" sz="1800" dirty="0"/>
          </a:p>
          <a:p>
            <a:pPr>
              <a:spcBef>
                <a:spcPct val="0"/>
              </a:spcBef>
              <a:defRPr/>
            </a:pPr>
            <a:endParaRPr lang="en-US" sz="1800" dirty="0" smtClean="0"/>
          </a:p>
          <a:p>
            <a:pPr>
              <a:spcBef>
                <a:spcPct val="0"/>
              </a:spcBef>
              <a:defRPr/>
            </a:pPr>
            <a:r>
              <a:rPr lang="en-US" sz="1800" dirty="0" smtClean="0"/>
              <a:t>Much </a:t>
            </a:r>
            <a:r>
              <a:rPr lang="en-US" sz="1800" dirty="0"/>
              <a:t>simpler than Java</a:t>
            </a:r>
          </a:p>
          <a:p>
            <a:pPr marL="0" lvl="1" indent="0">
              <a:spcBef>
                <a:spcPct val="0"/>
              </a:spcBef>
              <a:buNone/>
              <a:defRPr/>
            </a:pPr>
            <a:r>
              <a:rPr lang="en-US" sz="1800" dirty="0" smtClean="0"/>
              <a:t>         10 </a:t>
            </a:r>
            <a:r>
              <a:rPr lang="en-US" sz="1800" dirty="0"/>
              <a:t>lines of Pig Latin ≈ 200 lines of Java.</a:t>
            </a:r>
            <a:endParaRPr lang="en-IN" sz="1800" dirty="0"/>
          </a:p>
          <a:p>
            <a:pPr marL="0" lvl="1" indent="0">
              <a:spcBef>
                <a:spcPct val="0"/>
              </a:spcBef>
              <a:buNone/>
              <a:defRPr/>
            </a:pPr>
            <a:r>
              <a:rPr lang="en-US" sz="1800" dirty="0" smtClean="0"/>
              <a:t>         What </a:t>
            </a:r>
            <a:r>
              <a:rPr lang="en-US" sz="1800" dirty="0"/>
              <a:t>took 4 hours to write in Java took 15 minutes in Pig Latin.</a:t>
            </a:r>
            <a:endParaRPr lang="en-IN" sz="1800" dirty="0"/>
          </a:p>
          <a:p>
            <a:pPr>
              <a:spcBef>
                <a:spcPct val="0"/>
              </a:spcBef>
              <a:defRPr/>
            </a:pPr>
            <a:endParaRPr lang="en-US" sz="1800" dirty="0" smtClean="0"/>
          </a:p>
          <a:p>
            <a:pPr>
              <a:spcBef>
                <a:spcPct val="0"/>
              </a:spcBef>
              <a:defRPr/>
            </a:pPr>
            <a:r>
              <a:rPr lang="en-US" sz="1800" dirty="0" smtClean="0"/>
              <a:t>Early </a:t>
            </a:r>
            <a:r>
              <a:rPr lang="en-US" sz="1800" dirty="0"/>
              <a:t>error checking</a:t>
            </a:r>
            <a:endParaRPr lang="en-IN" sz="1800" dirty="0"/>
          </a:p>
          <a:p>
            <a:pPr>
              <a:spcBef>
                <a:spcPct val="0"/>
              </a:spcBef>
              <a:defRPr/>
            </a:pPr>
            <a:endParaRPr lang="en-US" sz="1800" dirty="0" smtClean="0"/>
          </a:p>
          <a:p>
            <a:pPr>
              <a:spcBef>
                <a:spcPct val="0"/>
              </a:spcBef>
              <a:defRPr/>
            </a:pPr>
            <a:r>
              <a:rPr lang="en-US" sz="1800" dirty="0" smtClean="0"/>
              <a:t>Chains </a:t>
            </a:r>
            <a:r>
              <a:rPr lang="en-US" sz="1800" dirty="0"/>
              <a:t>multiple MR </a:t>
            </a:r>
            <a:r>
              <a:rPr lang="en-US" sz="1800" dirty="0" smtClean="0"/>
              <a:t>jobs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Pig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  <a:defRPr/>
            </a:pPr>
            <a:endParaRPr lang="en-US" sz="1800" b="1" dirty="0" smtClean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1800" b="1" dirty="0" smtClean="0"/>
              <a:t>Local </a:t>
            </a:r>
            <a:r>
              <a:rPr lang="en-US" sz="1800" b="1" dirty="0"/>
              <a:t>Mode</a:t>
            </a:r>
            <a:endParaRPr lang="en-IN" sz="1800" b="1" dirty="0"/>
          </a:p>
          <a:p>
            <a:pPr>
              <a:spcBef>
                <a:spcPct val="0"/>
              </a:spcBef>
              <a:defRPr/>
            </a:pPr>
            <a:r>
              <a:rPr lang="en-US" sz="1800" dirty="0"/>
              <a:t>Launch single JVM</a:t>
            </a:r>
            <a:endParaRPr lang="en-IN" sz="1800" dirty="0"/>
          </a:p>
          <a:p>
            <a:pPr>
              <a:spcBef>
                <a:spcPct val="0"/>
              </a:spcBef>
              <a:defRPr/>
            </a:pPr>
            <a:r>
              <a:rPr lang="en-US" sz="1800" dirty="0"/>
              <a:t>Access local file system</a:t>
            </a:r>
            <a:endParaRPr lang="en-IN" sz="180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sz="1800" b="1" dirty="0" smtClean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1800" b="1" dirty="0" smtClean="0"/>
              <a:t>Pig Grunt  - </a:t>
            </a:r>
            <a:r>
              <a:rPr lang="en-US" altLang="en-US" sz="1800" dirty="0"/>
              <a:t>$ pig -x </a:t>
            </a:r>
            <a:r>
              <a:rPr lang="en-US" altLang="en-US" sz="1800" dirty="0" smtClean="0"/>
              <a:t>local</a:t>
            </a:r>
            <a:endParaRPr lang="en-US" altLang="en-US" sz="1800" dirty="0"/>
          </a:p>
          <a:p>
            <a:pPr marL="0" indent="0">
              <a:spcBef>
                <a:spcPct val="0"/>
              </a:spcBef>
              <a:buNone/>
              <a:defRPr/>
            </a:pPr>
            <a:endParaRPr lang="en-US" sz="1800" b="1" dirty="0" smtClean="0"/>
          </a:p>
          <a:p>
            <a:pPr marL="0" indent="0">
              <a:spcBef>
                <a:spcPct val="0"/>
              </a:spcBef>
              <a:buNone/>
              <a:defRPr/>
            </a:pPr>
            <a:endParaRPr lang="en-US" sz="1800" b="1" dirty="0"/>
          </a:p>
          <a:p>
            <a:pPr marL="0" indent="0">
              <a:spcBef>
                <a:spcPct val="0"/>
              </a:spcBef>
              <a:buNone/>
              <a:defRPr/>
            </a:pPr>
            <a:r>
              <a:rPr lang="en-US" sz="1800" b="1" dirty="0" smtClean="0"/>
              <a:t>Hadoop </a:t>
            </a:r>
            <a:r>
              <a:rPr lang="en-US" sz="1800" b="1" dirty="0"/>
              <a:t>Mode</a:t>
            </a:r>
            <a:r>
              <a:rPr lang="en-US" sz="1800" dirty="0"/>
              <a:t> </a:t>
            </a:r>
          </a:p>
          <a:p>
            <a:pPr>
              <a:spcBef>
                <a:spcPct val="0"/>
              </a:spcBef>
              <a:defRPr/>
            </a:pPr>
            <a:r>
              <a:rPr lang="en-US" sz="1800" dirty="0"/>
              <a:t>Execute a sequence of MR jobs</a:t>
            </a:r>
            <a:endParaRPr lang="en-IN" sz="1800" dirty="0"/>
          </a:p>
          <a:p>
            <a:pPr>
              <a:spcBef>
                <a:spcPct val="0"/>
              </a:spcBef>
              <a:defRPr/>
            </a:pPr>
            <a:r>
              <a:rPr lang="en-US" sz="1800" dirty="0"/>
              <a:t>Pig interacts with Hadoop master </a:t>
            </a:r>
            <a:r>
              <a:rPr lang="en-US" sz="1800" dirty="0" smtClean="0"/>
              <a:t>node</a:t>
            </a:r>
          </a:p>
          <a:p>
            <a:pPr marL="0" indent="0">
              <a:spcBef>
                <a:spcPct val="0"/>
              </a:spcBef>
              <a:buNone/>
              <a:defRPr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 smtClean="0"/>
              <a:t>Pig Grunt  </a:t>
            </a:r>
            <a:r>
              <a:rPr lang="en-US" sz="1800" b="1" dirty="0"/>
              <a:t>- </a:t>
            </a:r>
            <a:r>
              <a:rPr lang="en-US" altLang="en-US" sz="1800" dirty="0"/>
              <a:t>$ pig or pig –x </a:t>
            </a:r>
            <a:r>
              <a:rPr lang="en-US" altLang="en-US" sz="1800" dirty="0" smtClean="0"/>
              <a:t>map reduce</a:t>
            </a:r>
            <a:endParaRPr lang="en-IN" alt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1345" y="145260"/>
            <a:ext cx="968375" cy="987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Pig Data model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D8886-DB3B-44F4-9A80-E6A224679F2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305342"/>
            <a:ext cx="8153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en-US" b="1" dirty="0"/>
          </a:p>
          <a:p>
            <a:r>
              <a:rPr lang="en-US" altLang="en-US" b="1" dirty="0" smtClean="0"/>
              <a:t>Scalar </a:t>
            </a:r>
            <a:r>
              <a:rPr lang="en-US" altLang="en-US" b="1" dirty="0"/>
              <a:t>types</a:t>
            </a:r>
            <a:endParaRPr lang="en-IN" altLang="en-US" b="1" dirty="0"/>
          </a:p>
          <a:p>
            <a:r>
              <a:rPr lang="en-US" altLang="en-US" dirty="0"/>
              <a:t>	</a:t>
            </a:r>
            <a:r>
              <a:rPr lang="en-US" altLang="en-US" dirty="0" err="1"/>
              <a:t>Int</a:t>
            </a:r>
            <a:r>
              <a:rPr lang="en-US" altLang="en-US" dirty="0"/>
              <a:t>, - 4 byte signed integer</a:t>
            </a:r>
            <a:endParaRPr lang="en-IN" altLang="en-US" dirty="0"/>
          </a:p>
          <a:p>
            <a:r>
              <a:rPr lang="en-US" altLang="en-US" dirty="0"/>
              <a:t>	long, - 8 byte signed integer</a:t>
            </a:r>
            <a:endParaRPr lang="en-IN" altLang="en-US" dirty="0"/>
          </a:p>
          <a:p>
            <a:r>
              <a:rPr lang="en-US" altLang="en-US" dirty="0"/>
              <a:t>	float,  - 32 bit floating point</a:t>
            </a:r>
            <a:endParaRPr lang="en-IN" altLang="en-US" dirty="0"/>
          </a:p>
          <a:p>
            <a:r>
              <a:rPr lang="en-US" altLang="en-US" dirty="0"/>
              <a:t>	</a:t>
            </a:r>
            <a:r>
              <a:rPr lang="en-US" altLang="en-US" dirty="0" err="1"/>
              <a:t>doube</a:t>
            </a:r>
            <a:r>
              <a:rPr lang="en-US" altLang="en-US" dirty="0"/>
              <a:t> – 64 bit floating point</a:t>
            </a:r>
            <a:endParaRPr lang="en-IN" altLang="en-US" dirty="0"/>
          </a:p>
          <a:p>
            <a:r>
              <a:rPr lang="en-US" altLang="en-US" dirty="0"/>
              <a:t>	</a:t>
            </a:r>
            <a:r>
              <a:rPr lang="en-US" altLang="en-US" dirty="0" err="1"/>
              <a:t>chararray</a:t>
            </a:r>
            <a:r>
              <a:rPr lang="en-US" altLang="en-US" dirty="0"/>
              <a:t> - String, \t \n \u0001</a:t>
            </a:r>
            <a:endParaRPr lang="en-IN" altLang="en-US" dirty="0"/>
          </a:p>
          <a:p>
            <a:r>
              <a:rPr lang="en-US" altLang="en-US" dirty="0"/>
              <a:t>	</a:t>
            </a:r>
            <a:r>
              <a:rPr lang="en-US" altLang="en-US" dirty="0" err="1"/>
              <a:t>bytearray</a:t>
            </a:r>
            <a:r>
              <a:rPr lang="en-US" altLang="en-US" dirty="0"/>
              <a:t> –  byte[] </a:t>
            </a:r>
            <a:endParaRPr lang="en-IN" altLang="en-US" dirty="0"/>
          </a:p>
          <a:p>
            <a:r>
              <a:rPr lang="en-US" altLang="en-US" dirty="0"/>
              <a:t> 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b="1" dirty="0"/>
              <a:t>Complex </a:t>
            </a:r>
            <a:r>
              <a:rPr lang="en-US" altLang="en-US" b="1" dirty="0" smtClean="0"/>
              <a:t>types</a:t>
            </a:r>
            <a:endParaRPr lang="en-IN" altLang="en-US" b="1" dirty="0"/>
          </a:p>
          <a:p>
            <a:r>
              <a:rPr lang="en-IN" altLang="en-US" dirty="0"/>
              <a:t>• A relation is a bag (more specifically, an outer bag).</a:t>
            </a:r>
          </a:p>
          <a:p>
            <a:r>
              <a:rPr lang="en-IN" altLang="en-US" dirty="0"/>
              <a:t>• A bag is a collection of tuples.</a:t>
            </a:r>
          </a:p>
          <a:p>
            <a:r>
              <a:rPr lang="en-IN" altLang="en-US" dirty="0"/>
              <a:t>• A tuple is an ordered set of fields.</a:t>
            </a:r>
          </a:p>
          <a:p>
            <a:r>
              <a:rPr lang="en-IN" altLang="en-US" dirty="0"/>
              <a:t>• A field is a piece of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_dlc_DocId xmlns="22ac1d2b-d6f7-4687-a5f3-99b1afaab72b">UEYCS6Y52P7K-362-4</_dlc_DocId>
    <_dlc_DocIdUrl xmlns="22ac1d2b-d6f7-4687-a5f3-99b1afaab72b">
      <Url>https://ch1hub.cognizant.com/sites/SC37/EIM-BigData/_layouts/DocIdRedir.aspx?ID=UEYCS6Y52P7K-362-4</Url>
      <Description>UEYCS6Y52P7K-362-4</Description>
    </_dlc_DocIdUrl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A4BBA70732834387F4513C63EE2D4A" ma:contentTypeVersion="0" ma:contentTypeDescription="Create a new document." ma:contentTypeScope="" ma:versionID="65d9acbcacecfbfa25cc7291d0d022ca">
  <xsd:schema xmlns:xsd="http://www.w3.org/2001/XMLSchema" xmlns:xs="http://www.w3.org/2001/XMLSchema" xmlns:p="http://schemas.microsoft.com/office/2006/metadata/properties" xmlns:ns2="22ac1d2b-d6f7-4687-a5f3-99b1afaab72b" targetNamespace="http://schemas.microsoft.com/office/2006/metadata/properties" ma:root="true" ma:fieldsID="2265d4a5c32dfd9ba42e6c372bb0f29f" ns2:_="">
    <xsd:import namespace="22ac1d2b-d6f7-4687-a5f3-99b1afaab72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ac1d2b-d6f7-4687-a5f3-99b1afaab72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7C481EB-8F30-4DBE-97E4-C47F16554C60}">
  <ds:schemaRefs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2ac1d2b-d6f7-4687-a5f3-99b1afaab72b"/>
  </ds:schemaRefs>
</ds:datastoreItem>
</file>

<file path=customXml/itemProps2.xml><?xml version="1.0" encoding="utf-8"?>
<ds:datastoreItem xmlns:ds="http://schemas.openxmlformats.org/officeDocument/2006/customXml" ds:itemID="{4587111D-7DFB-442C-9FE3-44380E208E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5DE97-8518-4A9B-97D3-2604CB7177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ac1d2b-d6f7-4687-a5f3-99b1afaab72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BC8C94E9-9611-4C56-85F0-53E414D1070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Theme_3</Template>
  <TotalTime>2551</TotalTime>
  <Words>1082</Words>
  <Application>Microsoft Office PowerPoint</Application>
  <PresentationFormat>On-screen Show (4:3)</PresentationFormat>
  <Paragraphs>423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Arial Narrow</vt:lpstr>
      <vt:lpstr>Calibri</vt:lpstr>
      <vt:lpstr>Cambria</vt:lpstr>
      <vt:lpstr>Monotype Corsiva</vt:lpstr>
      <vt:lpstr>Myriad Pro</vt:lpstr>
      <vt:lpstr>Times New Roman</vt:lpstr>
      <vt:lpstr>Tw Cen MT Condensed</vt:lpstr>
      <vt:lpstr>Verdana</vt:lpstr>
      <vt:lpstr>Wingdings</vt:lpstr>
      <vt:lpstr>Theme_3</vt:lpstr>
      <vt:lpstr>PowerPoint Presentation</vt:lpstr>
      <vt:lpstr>PowerPoint Presentation</vt:lpstr>
      <vt:lpstr>PowerPoint Presentation</vt:lpstr>
      <vt:lpstr>Overview</vt:lpstr>
      <vt:lpstr>Objectives</vt:lpstr>
      <vt:lpstr>What is Pig</vt:lpstr>
      <vt:lpstr>Why Pig </vt:lpstr>
      <vt:lpstr>Execution mode </vt:lpstr>
      <vt:lpstr>Pig Data model </vt:lpstr>
      <vt:lpstr>Pig Data model </vt:lpstr>
      <vt:lpstr>Statement</vt:lpstr>
      <vt:lpstr>Schema</vt:lpstr>
      <vt:lpstr>CAST</vt:lpstr>
      <vt:lpstr>Introduction of Pig </vt:lpstr>
      <vt:lpstr>Introduction of Pig </vt:lpstr>
      <vt:lpstr>Introduction of Pig </vt:lpstr>
      <vt:lpstr>Introduction of Pig </vt:lpstr>
      <vt:lpstr>Introduction of Pig </vt:lpstr>
      <vt:lpstr>Introduction of Pig </vt:lpstr>
      <vt:lpstr>Pig script execution flow </vt:lpstr>
      <vt:lpstr>Pig Script </vt:lpstr>
      <vt:lpstr>Advance pig Latin</vt:lpstr>
      <vt:lpstr>Advance pig Latin</vt:lpstr>
      <vt:lpstr>Advance pig Latin</vt:lpstr>
      <vt:lpstr>Advance pig Latin</vt:lpstr>
      <vt:lpstr>Advance pig Latin</vt:lpstr>
      <vt:lpstr>User Define Function</vt:lpstr>
      <vt:lpstr>PowerPoint Presentation</vt:lpstr>
    </vt:vector>
  </TitlesOfParts>
  <Company>CTS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Content_Development_Template_Learner</dc:title>
  <dc:creator>AssetDevelopmentTeam@cognizant.com</dc:creator>
  <cp:lastModifiedBy>V, Sri devi (Cognizant)</cp:lastModifiedBy>
  <cp:revision>108</cp:revision>
  <dcterms:created xsi:type="dcterms:W3CDTF">2011-06-15T11:24:59Z</dcterms:created>
  <dcterms:modified xsi:type="dcterms:W3CDTF">2015-10-06T11:16:57Z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0x0101003CA4BBA70732834387F4513C63EE2D4A</vt:lpwstr>
  </property>
  <property fmtid="{D5CDD505-2E9C-101B-9397-08002B2CF9AE}" pid="3" name="_dlc_DocIdItemGuid">
    <vt:lpwstr>9e0ff70d-47d7-43b1-b505-7f553c157270</vt:lpwstr>
  </property>
</Properties>
</file>