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11/10/2017</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11/10/2017</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11/10/2017</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11/10/2017</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SCALA</a:t>
            </a:r>
            <a:endParaRPr lang="en-US" dirty="0"/>
          </a:p>
        </p:txBody>
      </p:sp>
      <p:sp>
        <p:nvSpPr>
          <p:cNvPr id="3" name="Subtitle 2"/>
          <p:cNvSpPr>
            <a:spLocks noGrp="1"/>
          </p:cNvSpPr>
          <p:nvPr>
            <p:ph type="subTitle" idx="1"/>
          </p:nvPr>
        </p:nvSpPr>
        <p:spPr/>
        <p:txBody>
          <a:bodyPr/>
          <a:lstStyle/>
          <a:p>
            <a:r>
              <a:rPr lang="en-US" dirty="0" smtClean="0"/>
              <a:t>Basics, Datatypes, Exception Handlings</a:t>
            </a:r>
            <a:endParaRPr lang="en-US" dirty="0"/>
          </a:p>
        </p:txBody>
      </p:sp>
    </p:spTree>
    <p:extLst>
      <p:ext uri="{BB962C8B-B14F-4D97-AF65-F5344CB8AC3E}">
        <p14:creationId xmlns:p14="http://schemas.microsoft.com/office/powerpoint/2010/main" val="2335544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0100"/>
          </a:xfrm>
        </p:spPr>
        <p:txBody>
          <a:bodyPr/>
          <a:lstStyle/>
          <a:p>
            <a:r>
              <a:rPr lang="en-US" dirty="0" smtClean="0"/>
              <a:t>Scala Datatypes </a:t>
            </a:r>
            <a:endParaRPr lang="en-US" dirty="0"/>
          </a:p>
        </p:txBody>
      </p:sp>
      <p:pic>
        <p:nvPicPr>
          <p:cNvPr id="5124" name="Picture 4" descr="https://image.slidesharecdn.com/introductiontoscala-140827043745-phpapp01/95/introduction-to-scala-9-638.jpg?cb=1409115006"/>
          <p:cNvPicPr>
            <a:picLocks noChangeAspect="1" noChangeArrowheads="1"/>
          </p:cNvPicPr>
          <p:nvPr/>
        </p:nvPicPr>
        <p:blipFill rotWithShape="1">
          <a:blip r:embed="rId2">
            <a:extLst>
              <a:ext uri="{28A0092B-C50C-407E-A947-70E740481C1C}">
                <a14:useLocalDpi xmlns:a14="http://schemas.microsoft.com/office/drawing/2010/main" val="0"/>
              </a:ext>
            </a:extLst>
          </a:blip>
          <a:srcRect b="12119"/>
          <a:stretch/>
        </p:blipFill>
        <p:spPr bwMode="auto">
          <a:xfrm>
            <a:off x="2898774" y="1955801"/>
            <a:ext cx="7083425"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4232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26600" cy="876300"/>
          </a:xfrm>
        </p:spPr>
        <p:txBody>
          <a:bodyPr/>
          <a:lstStyle/>
          <a:p>
            <a:r>
              <a:rPr lang="en-US" dirty="0" smtClean="0"/>
              <a:t>Scala Datatypes – inter-related</a:t>
            </a:r>
            <a:endParaRPr lang="en-US" dirty="0"/>
          </a:p>
        </p:txBody>
      </p:sp>
      <p:pic>
        <p:nvPicPr>
          <p:cNvPr id="6148" name="Picture 4" descr="http://fruzenshtein.com/wp-content/uploads/2016/02/Scala-class-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900" y="1905000"/>
            <a:ext cx="8366759"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97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6300"/>
          </a:xfrm>
        </p:spPr>
        <p:txBody>
          <a:bodyPr/>
          <a:lstStyle/>
          <a:p>
            <a:r>
              <a:rPr lang="en-US" dirty="0" smtClean="0"/>
              <a:t>Variables </a:t>
            </a:r>
            <a:endParaRPr lang="en-US" dirty="0"/>
          </a:p>
        </p:txBody>
      </p:sp>
      <p:sp>
        <p:nvSpPr>
          <p:cNvPr id="3" name="Content Placeholder 2"/>
          <p:cNvSpPr>
            <a:spLocks noGrp="1"/>
          </p:cNvSpPr>
          <p:nvPr>
            <p:ph idx="1"/>
          </p:nvPr>
        </p:nvSpPr>
        <p:spPr>
          <a:xfrm>
            <a:off x="1371600" y="1676400"/>
            <a:ext cx="10210800" cy="5092700"/>
          </a:xfrm>
        </p:spPr>
        <p:txBody>
          <a:bodyPr/>
          <a:lstStyle/>
          <a:p>
            <a:r>
              <a:rPr lang="en-US" dirty="0"/>
              <a:t>V</a:t>
            </a:r>
            <a:r>
              <a:rPr lang="en-US" dirty="0" smtClean="0"/>
              <a:t>ariable </a:t>
            </a:r>
            <a:r>
              <a:rPr lang="en-US" dirty="0"/>
              <a:t>that can change </a:t>
            </a:r>
            <a:r>
              <a:rPr lang="en-US" dirty="0" smtClean="0"/>
              <a:t>value is </a:t>
            </a:r>
            <a:r>
              <a:rPr lang="en-US" dirty="0"/>
              <a:t>called </a:t>
            </a:r>
            <a:r>
              <a:rPr lang="en-US" b="1" dirty="0"/>
              <a:t>mutable variable</a:t>
            </a:r>
            <a:r>
              <a:rPr lang="en-US" dirty="0"/>
              <a:t>. </a:t>
            </a:r>
            <a:endParaRPr lang="en-US" dirty="0" smtClean="0"/>
          </a:p>
          <a:p>
            <a:r>
              <a:rPr lang="en-US" dirty="0" smtClean="0"/>
              <a:t>Example : </a:t>
            </a:r>
            <a:r>
              <a:rPr lang="nn-NO" dirty="0"/>
              <a:t>val or val VariableName : DataType = [Initial Value</a:t>
            </a:r>
            <a:r>
              <a:rPr lang="nn-NO" dirty="0" smtClean="0"/>
              <a:t>]</a:t>
            </a:r>
          </a:p>
          <a:p>
            <a:r>
              <a:rPr lang="nn-NO" b="1" dirty="0" smtClean="0"/>
              <a:t>Variable Type Interface </a:t>
            </a:r>
            <a:r>
              <a:rPr lang="nn-NO" dirty="0" smtClean="0"/>
              <a:t>: </a:t>
            </a:r>
            <a:r>
              <a:rPr lang="en-US" dirty="0"/>
              <a:t>When you assign an initial value to a variable, the Scala compiler can figure out the type </a:t>
            </a:r>
            <a:r>
              <a:rPr lang="en-US" dirty="0" smtClean="0"/>
              <a:t>of </a:t>
            </a:r>
            <a:r>
              <a:rPr lang="en-US" dirty="0"/>
              <a:t>the variable based on the value assigned to it</a:t>
            </a:r>
            <a:r>
              <a:rPr lang="en-US" dirty="0" smtClean="0"/>
              <a:t>.</a:t>
            </a:r>
          </a:p>
          <a:p>
            <a:r>
              <a:rPr lang="en-US" dirty="0"/>
              <a:t>Example : </a:t>
            </a:r>
            <a:r>
              <a:rPr lang="en-US" dirty="0" err="1"/>
              <a:t>var</a:t>
            </a:r>
            <a:r>
              <a:rPr lang="en-US" dirty="0"/>
              <a:t> </a:t>
            </a:r>
            <a:r>
              <a:rPr lang="en-US" dirty="0" err="1"/>
              <a:t>myVar</a:t>
            </a:r>
            <a:r>
              <a:rPr lang="en-US" dirty="0"/>
              <a:t> = </a:t>
            </a:r>
            <a:r>
              <a:rPr lang="en-US" dirty="0" smtClean="0"/>
              <a:t>10; </a:t>
            </a:r>
            <a:r>
              <a:rPr lang="en-US" dirty="0" err="1" smtClean="0"/>
              <a:t>val</a:t>
            </a:r>
            <a:r>
              <a:rPr lang="en-US" dirty="0" smtClean="0"/>
              <a:t> </a:t>
            </a:r>
            <a:r>
              <a:rPr lang="en-US" dirty="0" err="1"/>
              <a:t>myVal</a:t>
            </a:r>
            <a:r>
              <a:rPr lang="en-US" dirty="0"/>
              <a:t> = "Hello, Scala</a:t>
            </a:r>
            <a:r>
              <a:rPr lang="en-US" dirty="0" smtClean="0"/>
              <a:t>!";</a:t>
            </a:r>
          </a:p>
          <a:p>
            <a:r>
              <a:rPr lang="en-US" b="1" dirty="0" smtClean="0"/>
              <a:t>Multiple Assignments </a:t>
            </a:r>
            <a:r>
              <a:rPr lang="en-US" b="1" dirty="0"/>
              <a:t>: </a:t>
            </a:r>
            <a:r>
              <a:rPr lang="en-US" dirty="0" err="1"/>
              <a:t>val</a:t>
            </a:r>
            <a:r>
              <a:rPr lang="en-US" dirty="0"/>
              <a:t> (myVar1, myVar2) = Pair(40, "Foo")</a:t>
            </a:r>
            <a:endParaRPr lang="en-US" dirty="0" smtClean="0"/>
          </a:p>
          <a:p>
            <a:r>
              <a:rPr lang="en-US" b="1" dirty="0" smtClean="0"/>
              <a:t>Variable Scope </a:t>
            </a:r>
          </a:p>
          <a:p>
            <a:pPr marL="0" indent="0">
              <a:buNone/>
            </a:pPr>
            <a:r>
              <a:rPr lang="en-US" b="1" dirty="0"/>
              <a:t> </a:t>
            </a:r>
            <a:r>
              <a:rPr lang="en-US" b="1" dirty="0" smtClean="0"/>
              <a:t>1) </a:t>
            </a:r>
            <a:r>
              <a:rPr lang="en-US" dirty="0"/>
              <a:t>Fields are variables that belong to an object. The fields are accessible from inside every method in the object</a:t>
            </a:r>
            <a:r>
              <a:rPr lang="en-US" dirty="0" smtClean="0"/>
              <a:t>.</a:t>
            </a:r>
          </a:p>
          <a:p>
            <a:pPr marL="0" indent="0">
              <a:buNone/>
            </a:pPr>
            <a:r>
              <a:rPr lang="en-US" b="1" dirty="0" smtClean="0"/>
              <a:t>2) </a:t>
            </a:r>
            <a:r>
              <a:rPr lang="en-US" dirty="0"/>
              <a:t>Method parameters are variables, which are used to pass the value inside a method, when the method is called</a:t>
            </a:r>
            <a:r>
              <a:rPr lang="en-US" dirty="0" smtClean="0"/>
              <a:t>.</a:t>
            </a:r>
          </a:p>
          <a:p>
            <a:pPr marL="0" indent="0">
              <a:buNone/>
            </a:pPr>
            <a:r>
              <a:rPr lang="en-US" b="1" dirty="0" smtClean="0"/>
              <a:t>3) </a:t>
            </a:r>
            <a:r>
              <a:rPr lang="en-US" dirty="0"/>
              <a:t>Local variables are variables declared inside a method.</a:t>
            </a:r>
            <a:endParaRPr lang="en-US" b="1" dirty="0" smtClean="0"/>
          </a:p>
        </p:txBody>
      </p:sp>
    </p:spTree>
    <p:extLst>
      <p:ext uri="{BB962C8B-B14F-4D97-AF65-F5344CB8AC3E}">
        <p14:creationId xmlns:p14="http://schemas.microsoft.com/office/powerpoint/2010/main" val="59193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89000"/>
          </a:xfrm>
        </p:spPr>
        <p:txBody>
          <a:bodyPr/>
          <a:lstStyle/>
          <a:p>
            <a:r>
              <a:rPr lang="en-US" dirty="0" smtClean="0"/>
              <a:t>Classes and Objects </a:t>
            </a:r>
            <a:endParaRPr lang="en-US" dirty="0"/>
          </a:p>
        </p:txBody>
      </p:sp>
      <p:pic>
        <p:nvPicPr>
          <p:cNvPr id="7170" name="Picture 2" descr="Scala Classes and Objec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0744" y="2018722"/>
            <a:ext cx="7951357" cy="397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5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74700"/>
          </a:xfrm>
        </p:spPr>
        <p:txBody>
          <a:bodyPr/>
          <a:lstStyle/>
          <a:p>
            <a:r>
              <a:rPr lang="en-US" dirty="0" smtClean="0"/>
              <a:t>Classes and Objects – Basic Example</a:t>
            </a:r>
            <a:endParaRPr lang="en-US" dirty="0"/>
          </a:p>
        </p:txBody>
      </p:sp>
      <p:pic>
        <p:nvPicPr>
          <p:cNvPr id="8194" name="Picture 2" descr="https://cdn.journaldev.com/wp-content/uploads/2015/04/Scala-Object-Examp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6821" y="2022474"/>
            <a:ext cx="9663638" cy="3997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533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27100"/>
          </a:xfrm>
        </p:spPr>
        <p:txBody>
          <a:bodyPr/>
          <a:lstStyle/>
          <a:p>
            <a:r>
              <a:rPr lang="en-US" dirty="0" smtClean="0"/>
              <a:t>Singleton Objects </a:t>
            </a:r>
            <a:endParaRPr lang="en-US" dirty="0"/>
          </a:p>
        </p:txBody>
      </p:sp>
      <p:sp>
        <p:nvSpPr>
          <p:cNvPr id="3" name="Content Placeholder 2"/>
          <p:cNvSpPr>
            <a:spLocks noGrp="1"/>
          </p:cNvSpPr>
          <p:nvPr>
            <p:ph idx="1"/>
          </p:nvPr>
        </p:nvSpPr>
        <p:spPr>
          <a:xfrm>
            <a:off x="1371600" y="1727200"/>
            <a:ext cx="9601200" cy="4140200"/>
          </a:xfrm>
        </p:spPr>
        <p:txBody>
          <a:bodyPr/>
          <a:lstStyle/>
          <a:p>
            <a:r>
              <a:rPr lang="en-US" dirty="0"/>
              <a:t>Scala is more object-oriented than Java because in Scala, we cannot have static members. Instead, Scala has </a:t>
            </a:r>
            <a:r>
              <a:rPr lang="en-US" b="1" dirty="0"/>
              <a:t>singleton objects</a:t>
            </a:r>
            <a:r>
              <a:rPr lang="en-US" dirty="0" smtClean="0"/>
              <a:t>.</a:t>
            </a:r>
          </a:p>
          <a:p>
            <a:r>
              <a:rPr lang="en-US" dirty="0"/>
              <a:t>A singleton is a class that can have only one instance, i.e., Object. You create singleton using the keyword </a:t>
            </a:r>
            <a:r>
              <a:rPr lang="en-US" b="1" dirty="0"/>
              <a:t>object</a:t>
            </a:r>
            <a:r>
              <a:rPr lang="en-US" dirty="0"/>
              <a:t> instead of class keyword</a:t>
            </a:r>
            <a:r>
              <a:rPr lang="en-US" dirty="0" smtClean="0"/>
              <a:t>.</a:t>
            </a:r>
          </a:p>
          <a:p>
            <a:pPr marL="0" indent="0">
              <a:buNone/>
            </a:pPr>
            <a:endParaRPr lang="en-US" dirty="0"/>
          </a:p>
        </p:txBody>
      </p:sp>
    </p:spTree>
    <p:extLst>
      <p:ext uri="{BB962C8B-B14F-4D97-AF65-F5344CB8AC3E}">
        <p14:creationId xmlns:p14="http://schemas.microsoft.com/office/powerpoint/2010/main" val="2067931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0100"/>
          </a:xfrm>
        </p:spPr>
        <p:txBody>
          <a:bodyPr/>
          <a:lstStyle/>
          <a:p>
            <a:r>
              <a:rPr lang="en-US" dirty="0" smtClean="0"/>
              <a:t>Access Modifiers </a:t>
            </a:r>
            <a:endParaRPr lang="en-US" dirty="0"/>
          </a:p>
        </p:txBody>
      </p:sp>
      <p:sp>
        <p:nvSpPr>
          <p:cNvPr id="3" name="Content Placeholder 2"/>
          <p:cNvSpPr>
            <a:spLocks noGrp="1"/>
          </p:cNvSpPr>
          <p:nvPr>
            <p:ph idx="1"/>
          </p:nvPr>
        </p:nvSpPr>
        <p:spPr>
          <a:xfrm>
            <a:off x="1371600" y="1587500"/>
            <a:ext cx="9601200" cy="4622800"/>
          </a:xfrm>
        </p:spPr>
        <p:txBody>
          <a:bodyPr>
            <a:normAutofit fontScale="92500" lnSpcReduction="10000"/>
          </a:bodyPr>
          <a:lstStyle/>
          <a:p>
            <a:r>
              <a:rPr lang="en-US" dirty="0"/>
              <a:t>A private member is visible only inside the class or object that contains the member definition</a:t>
            </a:r>
            <a:r>
              <a:rPr lang="en-US" dirty="0" smtClean="0"/>
              <a:t>.</a:t>
            </a:r>
          </a:p>
          <a:p>
            <a:pPr marL="0" indent="0">
              <a:buNone/>
            </a:pPr>
            <a:r>
              <a:rPr lang="en-US" dirty="0"/>
              <a:t>class Outer {</a:t>
            </a:r>
          </a:p>
          <a:p>
            <a:pPr marL="0" indent="0">
              <a:buNone/>
            </a:pPr>
            <a:r>
              <a:rPr lang="en-US" dirty="0"/>
              <a:t>   class Inner {</a:t>
            </a:r>
          </a:p>
          <a:p>
            <a:pPr marL="0" indent="0">
              <a:buNone/>
            </a:pPr>
            <a:r>
              <a:rPr lang="en-US" dirty="0"/>
              <a:t>      private </a:t>
            </a:r>
            <a:r>
              <a:rPr lang="en-US" dirty="0" err="1"/>
              <a:t>def</a:t>
            </a:r>
            <a:r>
              <a:rPr lang="en-US" dirty="0"/>
              <a:t> f() { </a:t>
            </a:r>
            <a:r>
              <a:rPr lang="en-US" dirty="0" err="1"/>
              <a:t>println</a:t>
            </a:r>
            <a:r>
              <a:rPr lang="en-US" dirty="0"/>
              <a:t>("f") }</a:t>
            </a:r>
          </a:p>
          <a:p>
            <a:pPr marL="0" indent="0">
              <a:buNone/>
            </a:pPr>
            <a:r>
              <a:rPr lang="en-US" dirty="0"/>
              <a:t>      </a:t>
            </a:r>
          </a:p>
          <a:p>
            <a:pPr marL="0" indent="0">
              <a:buNone/>
            </a:pPr>
            <a:r>
              <a:rPr lang="en-US" dirty="0"/>
              <a:t>      class </a:t>
            </a:r>
            <a:r>
              <a:rPr lang="en-US" dirty="0" err="1"/>
              <a:t>InnerMost</a:t>
            </a:r>
            <a:r>
              <a:rPr lang="en-US" dirty="0"/>
              <a:t> {</a:t>
            </a:r>
          </a:p>
          <a:p>
            <a:pPr marL="0" indent="0">
              <a:buNone/>
            </a:pPr>
            <a:r>
              <a:rPr lang="en-US" dirty="0"/>
              <a:t>         f() // OK</a:t>
            </a:r>
          </a:p>
          <a:p>
            <a:pPr marL="0" indent="0">
              <a:buNone/>
            </a:pPr>
            <a:r>
              <a:rPr lang="en-US" dirty="0"/>
              <a:t>      }</a:t>
            </a:r>
          </a:p>
          <a:p>
            <a:pPr marL="0" indent="0">
              <a:buNone/>
            </a:pPr>
            <a:r>
              <a:rPr lang="en-US" dirty="0"/>
              <a:t>   }</a:t>
            </a:r>
          </a:p>
          <a:p>
            <a:pPr marL="0" indent="0">
              <a:buNone/>
            </a:pPr>
            <a:r>
              <a:rPr lang="en-US" dirty="0"/>
              <a:t>   (new Inner).f() // Error: f is not accessible</a:t>
            </a:r>
          </a:p>
          <a:p>
            <a:pPr marL="0" indent="0">
              <a:buNone/>
            </a:pPr>
            <a:r>
              <a:rPr lang="en-US" dirty="0"/>
              <a:t>}</a:t>
            </a:r>
          </a:p>
        </p:txBody>
      </p:sp>
    </p:spTree>
    <p:extLst>
      <p:ext uri="{BB962C8B-B14F-4D97-AF65-F5344CB8AC3E}">
        <p14:creationId xmlns:p14="http://schemas.microsoft.com/office/powerpoint/2010/main" val="1993477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49300"/>
          </a:xfrm>
        </p:spPr>
        <p:txBody>
          <a:bodyPr/>
          <a:lstStyle/>
          <a:p>
            <a:r>
              <a:rPr lang="en-US" dirty="0" smtClean="0"/>
              <a:t>Access Modifiers </a:t>
            </a:r>
            <a:endParaRPr lang="en-US" dirty="0"/>
          </a:p>
        </p:txBody>
      </p:sp>
      <p:sp>
        <p:nvSpPr>
          <p:cNvPr id="3" name="Content Placeholder 2"/>
          <p:cNvSpPr>
            <a:spLocks noGrp="1"/>
          </p:cNvSpPr>
          <p:nvPr>
            <p:ph idx="1"/>
          </p:nvPr>
        </p:nvSpPr>
        <p:spPr>
          <a:xfrm>
            <a:off x="1371600" y="1435100"/>
            <a:ext cx="10185400" cy="5194300"/>
          </a:xfrm>
        </p:spPr>
        <p:txBody>
          <a:bodyPr>
            <a:normAutofit fontScale="85000" lnSpcReduction="10000"/>
          </a:bodyPr>
          <a:lstStyle/>
          <a:p>
            <a:r>
              <a:rPr lang="en-US" dirty="0"/>
              <a:t>A protected member is only accessible from subclasses of the class in which the member is defined</a:t>
            </a:r>
            <a:r>
              <a:rPr lang="en-US" dirty="0" smtClean="0"/>
              <a:t>.</a:t>
            </a:r>
          </a:p>
          <a:p>
            <a:pPr marL="0" indent="0">
              <a:buNone/>
            </a:pPr>
            <a:r>
              <a:rPr lang="en-US" dirty="0"/>
              <a:t>package p {</a:t>
            </a:r>
          </a:p>
          <a:p>
            <a:pPr marL="0" indent="0">
              <a:buNone/>
            </a:pPr>
            <a:r>
              <a:rPr lang="en-US" dirty="0"/>
              <a:t>   class Super {</a:t>
            </a:r>
          </a:p>
          <a:p>
            <a:pPr marL="0" indent="0">
              <a:buNone/>
            </a:pPr>
            <a:r>
              <a:rPr lang="en-US" dirty="0"/>
              <a:t>      protected </a:t>
            </a:r>
            <a:r>
              <a:rPr lang="en-US" dirty="0" err="1"/>
              <a:t>def</a:t>
            </a:r>
            <a:r>
              <a:rPr lang="en-US" dirty="0"/>
              <a:t> f() { </a:t>
            </a:r>
            <a:r>
              <a:rPr lang="en-US" dirty="0" err="1"/>
              <a:t>println</a:t>
            </a:r>
            <a:r>
              <a:rPr lang="en-US" dirty="0"/>
              <a:t>("f") }</a:t>
            </a:r>
          </a:p>
          <a:p>
            <a:pPr marL="0" indent="0">
              <a:buNone/>
            </a:pPr>
            <a:r>
              <a:rPr lang="en-US" dirty="0"/>
              <a:t>   }</a:t>
            </a:r>
          </a:p>
          <a:p>
            <a:pPr marL="0" indent="0">
              <a:buNone/>
            </a:pPr>
            <a:r>
              <a:rPr lang="en-US" dirty="0"/>
              <a:t>   </a:t>
            </a:r>
          </a:p>
          <a:p>
            <a:pPr marL="0" indent="0">
              <a:buNone/>
            </a:pPr>
            <a:r>
              <a:rPr lang="en-US" dirty="0"/>
              <a:t>   class Sub extends Super {</a:t>
            </a:r>
          </a:p>
          <a:p>
            <a:pPr marL="0" indent="0">
              <a:buNone/>
            </a:pPr>
            <a:r>
              <a:rPr lang="en-US" dirty="0"/>
              <a:t>      f()</a:t>
            </a:r>
          </a:p>
          <a:p>
            <a:pPr marL="0" indent="0">
              <a:buNone/>
            </a:pPr>
            <a:r>
              <a:rPr lang="en-US" dirty="0"/>
              <a:t>   }</a:t>
            </a:r>
          </a:p>
          <a:p>
            <a:pPr marL="0" indent="0">
              <a:buNone/>
            </a:pPr>
            <a:r>
              <a:rPr lang="en-US" dirty="0"/>
              <a:t>   </a:t>
            </a:r>
          </a:p>
          <a:p>
            <a:pPr marL="0" indent="0">
              <a:buNone/>
            </a:pPr>
            <a:r>
              <a:rPr lang="en-US" dirty="0"/>
              <a:t>   class Other {</a:t>
            </a:r>
          </a:p>
          <a:p>
            <a:pPr marL="0" indent="0">
              <a:buNone/>
            </a:pPr>
            <a:r>
              <a:rPr lang="en-US" dirty="0"/>
              <a:t>      (new Super).f() // Error: f is not accessible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98363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0100"/>
          </a:xfrm>
        </p:spPr>
        <p:txBody>
          <a:bodyPr/>
          <a:lstStyle/>
          <a:p>
            <a:r>
              <a:rPr lang="en-US" dirty="0" smtClean="0"/>
              <a:t>Access Modifiers </a:t>
            </a:r>
            <a:endParaRPr lang="en-US" dirty="0"/>
          </a:p>
        </p:txBody>
      </p:sp>
      <p:sp>
        <p:nvSpPr>
          <p:cNvPr id="3" name="Content Placeholder 2"/>
          <p:cNvSpPr>
            <a:spLocks noGrp="1"/>
          </p:cNvSpPr>
          <p:nvPr>
            <p:ph idx="1"/>
          </p:nvPr>
        </p:nvSpPr>
        <p:spPr>
          <a:xfrm>
            <a:off x="1371600" y="1485900"/>
            <a:ext cx="9766300" cy="4635500"/>
          </a:xfrm>
        </p:spPr>
        <p:txBody>
          <a:bodyPr>
            <a:normAutofit fontScale="92500" lnSpcReduction="10000"/>
          </a:bodyPr>
          <a:lstStyle/>
          <a:p>
            <a:r>
              <a:rPr lang="en-US" dirty="0"/>
              <a:t>Unlike private and protected members, it is not required to specify Public keyword for Public members</a:t>
            </a:r>
            <a:r>
              <a:rPr lang="en-US" dirty="0" smtClean="0"/>
              <a:t>.</a:t>
            </a:r>
          </a:p>
          <a:p>
            <a:pPr marL="0" indent="0">
              <a:buNone/>
            </a:pPr>
            <a:r>
              <a:rPr lang="en-US" dirty="0"/>
              <a:t>class Outer {</a:t>
            </a:r>
          </a:p>
          <a:p>
            <a:pPr marL="0" indent="0">
              <a:buNone/>
            </a:pPr>
            <a:r>
              <a:rPr lang="en-US" dirty="0"/>
              <a:t>   class Inner {</a:t>
            </a:r>
          </a:p>
          <a:p>
            <a:pPr marL="0" indent="0">
              <a:buNone/>
            </a:pPr>
            <a:r>
              <a:rPr lang="en-US" dirty="0"/>
              <a:t>      </a:t>
            </a:r>
            <a:r>
              <a:rPr lang="en-US" dirty="0" err="1"/>
              <a:t>def</a:t>
            </a:r>
            <a:r>
              <a:rPr lang="en-US" dirty="0"/>
              <a:t> f() { </a:t>
            </a:r>
            <a:r>
              <a:rPr lang="en-US" dirty="0" err="1"/>
              <a:t>println</a:t>
            </a:r>
            <a:r>
              <a:rPr lang="en-US" dirty="0"/>
              <a:t>("f") }</a:t>
            </a:r>
          </a:p>
          <a:p>
            <a:pPr marL="0" indent="0">
              <a:buNone/>
            </a:pPr>
            <a:r>
              <a:rPr lang="en-US" dirty="0"/>
              <a:t>      </a:t>
            </a:r>
          </a:p>
          <a:p>
            <a:pPr marL="0" indent="0">
              <a:buNone/>
            </a:pPr>
            <a:r>
              <a:rPr lang="en-US" dirty="0"/>
              <a:t>      class </a:t>
            </a:r>
            <a:r>
              <a:rPr lang="en-US" dirty="0" err="1"/>
              <a:t>InnerMost</a:t>
            </a:r>
            <a:r>
              <a:rPr lang="en-US" dirty="0"/>
              <a:t> {</a:t>
            </a:r>
          </a:p>
          <a:p>
            <a:pPr marL="0" indent="0">
              <a:buNone/>
            </a:pPr>
            <a:r>
              <a:rPr lang="en-US" dirty="0"/>
              <a:t>         f() // OK</a:t>
            </a:r>
          </a:p>
          <a:p>
            <a:pPr marL="0" indent="0">
              <a:buNone/>
            </a:pPr>
            <a:r>
              <a:rPr lang="en-US" dirty="0"/>
              <a:t>      }</a:t>
            </a:r>
          </a:p>
          <a:p>
            <a:pPr marL="0" indent="0">
              <a:buNone/>
            </a:pPr>
            <a:r>
              <a:rPr lang="en-US" dirty="0"/>
              <a:t>   }</a:t>
            </a:r>
          </a:p>
          <a:p>
            <a:pPr marL="0" indent="0">
              <a:buNone/>
            </a:pPr>
            <a:r>
              <a:rPr lang="en-US" dirty="0"/>
              <a:t>   (new Inner).f() // OK because now f() is public</a:t>
            </a:r>
          </a:p>
          <a:p>
            <a:pPr marL="0" indent="0">
              <a:buNone/>
            </a:pPr>
            <a:r>
              <a:rPr lang="en-US" dirty="0"/>
              <a:t>}</a:t>
            </a:r>
          </a:p>
        </p:txBody>
      </p:sp>
    </p:spTree>
    <p:extLst>
      <p:ext uri="{BB962C8B-B14F-4D97-AF65-F5344CB8AC3E}">
        <p14:creationId xmlns:p14="http://schemas.microsoft.com/office/powerpoint/2010/main" val="2143082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62000"/>
          </a:xfrm>
        </p:spPr>
        <p:txBody>
          <a:bodyPr/>
          <a:lstStyle/>
          <a:p>
            <a:r>
              <a:rPr lang="en-US" dirty="0" smtClean="0"/>
              <a:t>Operators – Search, its fun</a:t>
            </a:r>
            <a:endParaRPr lang="en-US" dirty="0"/>
          </a:p>
        </p:txBody>
      </p:sp>
      <p:pic>
        <p:nvPicPr>
          <p:cNvPr id="9218" name="Picture 2" descr="http://gracespace.org.uk/wp-content/uploads/2013/11/explore_small.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5542" y="2184400"/>
            <a:ext cx="5793316" cy="347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83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3366"/>
          </a:xfrm>
        </p:spPr>
        <p:txBody>
          <a:bodyPr/>
          <a:lstStyle/>
          <a:p>
            <a:r>
              <a:rPr lang="en-US" dirty="0" smtClean="0"/>
              <a:t>What is Scala ? – In brief</a:t>
            </a:r>
            <a:endParaRPr lang="en-US" dirty="0"/>
          </a:p>
        </p:txBody>
      </p:sp>
      <p:sp>
        <p:nvSpPr>
          <p:cNvPr id="3" name="Content Placeholder 2"/>
          <p:cNvSpPr>
            <a:spLocks noGrp="1"/>
          </p:cNvSpPr>
          <p:nvPr>
            <p:ph idx="1"/>
          </p:nvPr>
        </p:nvSpPr>
        <p:spPr>
          <a:xfrm>
            <a:off x="1371600" y="1881053"/>
            <a:ext cx="9601200" cy="4247606"/>
          </a:xfrm>
        </p:spPr>
        <p:txBody>
          <a:bodyPr/>
          <a:lstStyle/>
          <a:p>
            <a:r>
              <a:rPr lang="en-US" dirty="0"/>
              <a:t>Scala is a modern multi-paradigm programming language designed to express common programming patterns in a concise, elegant, and type-safe </a:t>
            </a:r>
            <a:r>
              <a:rPr lang="en-US" dirty="0" smtClean="0"/>
              <a:t>way</a:t>
            </a:r>
          </a:p>
          <a:p>
            <a:r>
              <a:rPr lang="en-US" dirty="0"/>
              <a:t>Scala, short for Scalable </a:t>
            </a:r>
            <a:r>
              <a:rPr lang="en-US" dirty="0" smtClean="0"/>
              <a:t>Language</a:t>
            </a:r>
          </a:p>
          <a:p>
            <a:r>
              <a:rPr lang="en-US" dirty="0"/>
              <a:t>Scala smoothly integrates the features of object-oriented and functional </a:t>
            </a:r>
            <a:r>
              <a:rPr lang="en-US" dirty="0" smtClean="0"/>
              <a:t>languages.</a:t>
            </a:r>
          </a:p>
          <a:p>
            <a:r>
              <a:rPr lang="en-US" b="1" dirty="0"/>
              <a:t>Scala Programming = Object Oriented Programming + Functional Programming</a:t>
            </a:r>
          </a:p>
          <a:p>
            <a:r>
              <a:rPr lang="en-US" dirty="0"/>
              <a:t>From the functional programming perspective- each function in Scala is a value and from the object oriented aspect - each value in Scala is an object</a:t>
            </a:r>
            <a:r>
              <a:rPr lang="en-US" dirty="0" smtClean="0"/>
              <a:t>.</a:t>
            </a:r>
          </a:p>
          <a:p>
            <a:r>
              <a:rPr lang="en-US" dirty="0"/>
              <a:t>Scala programming language can be found in use at some of the best tech companies like LinkedIn, Twitter, and </a:t>
            </a:r>
            <a:r>
              <a:rPr lang="en-US" dirty="0" err="1"/>
              <a:t>FourSquare</a:t>
            </a:r>
            <a:r>
              <a:rPr lang="en-US" dirty="0"/>
              <a:t>.</a:t>
            </a:r>
            <a:endParaRPr lang="en-US" dirty="0"/>
          </a:p>
        </p:txBody>
      </p:sp>
    </p:spTree>
    <p:extLst>
      <p:ext uri="{BB962C8B-B14F-4D97-AF65-F5344CB8AC3E}">
        <p14:creationId xmlns:p14="http://schemas.microsoft.com/office/powerpoint/2010/main" val="256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3600"/>
          </a:xfrm>
        </p:spPr>
        <p:txBody>
          <a:bodyPr/>
          <a:lstStyle/>
          <a:p>
            <a:r>
              <a:rPr lang="en-US" dirty="0" smtClean="0"/>
              <a:t>If  statement – Same old Saga  </a:t>
            </a:r>
            <a:endParaRPr lang="en-US" dirty="0"/>
          </a:p>
        </p:txBody>
      </p:sp>
      <p:sp>
        <p:nvSpPr>
          <p:cNvPr id="3" name="Content Placeholder 2"/>
          <p:cNvSpPr>
            <a:spLocks noGrp="1"/>
          </p:cNvSpPr>
          <p:nvPr>
            <p:ph idx="1"/>
          </p:nvPr>
        </p:nvSpPr>
        <p:spPr>
          <a:xfrm>
            <a:off x="1371600" y="1549400"/>
            <a:ext cx="10172700" cy="4813300"/>
          </a:xfrm>
        </p:spPr>
        <p:txBody>
          <a:bodyPr>
            <a:normAutofit/>
          </a:bodyPr>
          <a:lstStyle/>
          <a:p>
            <a:r>
              <a:rPr lang="en-US" dirty="0"/>
              <a:t>‘if’ statement consists of a Boolean expression followed by one or more statements</a:t>
            </a:r>
            <a:r>
              <a:rPr lang="en-US" dirty="0" smtClean="0"/>
              <a:t>.</a:t>
            </a:r>
          </a:p>
          <a:p>
            <a:pPr marL="0" indent="0">
              <a:buNone/>
            </a:pPr>
            <a:r>
              <a:rPr lang="en-US" dirty="0"/>
              <a:t>object Demo {</a:t>
            </a:r>
          </a:p>
          <a:p>
            <a:pPr marL="0" indent="0">
              <a:buNone/>
            </a:pPr>
            <a:r>
              <a:rPr lang="en-US" dirty="0"/>
              <a:t>   </a:t>
            </a:r>
            <a:r>
              <a:rPr lang="en-US" dirty="0" err="1"/>
              <a:t>def</a:t>
            </a:r>
            <a:r>
              <a:rPr lang="en-US" dirty="0"/>
              <a:t> main(</a:t>
            </a:r>
            <a:r>
              <a:rPr lang="en-US" dirty="0" err="1"/>
              <a:t>args</a:t>
            </a:r>
            <a:r>
              <a:rPr lang="en-US" dirty="0"/>
              <a:t>: Array[String]) {</a:t>
            </a:r>
          </a:p>
          <a:p>
            <a:pPr marL="0" indent="0">
              <a:buNone/>
            </a:pPr>
            <a:r>
              <a:rPr lang="en-US" dirty="0"/>
              <a:t>      </a:t>
            </a:r>
            <a:r>
              <a:rPr lang="en-US" dirty="0" err="1"/>
              <a:t>var</a:t>
            </a:r>
            <a:r>
              <a:rPr lang="en-US" dirty="0"/>
              <a:t> x = 10;</a:t>
            </a:r>
          </a:p>
          <a:p>
            <a:pPr marL="0" indent="0">
              <a:buNone/>
            </a:pPr>
            <a:endParaRPr lang="en-US" dirty="0"/>
          </a:p>
          <a:p>
            <a:pPr marL="0" indent="0">
              <a:buNone/>
            </a:pPr>
            <a:r>
              <a:rPr lang="en-US" dirty="0"/>
              <a:t>      if( x &lt; 20 ){</a:t>
            </a:r>
          </a:p>
          <a:p>
            <a:pPr marL="0" indent="0">
              <a:buNone/>
            </a:pPr>
            <a:r>
              <a:rPr lang="en-US" dirty="0"/>
              <a:t>         </a:t>
            </a:r>
            <a:r>
              <a:rPr lang="en-US" dirty="0" err="1"/>
              <a:t>println</a:t>
            </a:r>
            <a:r>
              <a:rPr lang="en-US" dirty="0"/>
              <a:t>("This is if statement");</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7820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39800"/>
          </a:xfrm>
        </p:spPr>
        <p:txBody>
          <a:bodyPr/>
          <a:lstStyle/>
          <a:p>
            <a:r>
              <a:rPr lang="en-US" dirty="0" smtClean="0"/>
              <a:t>What “else” ? – If-else </a:t>
            </a:r>
            <a:endParaRPr lang="en-US" dirty="0"/>
          </a:p>
        </p:txBody>
      </p:sp>
      <p:sp>
        <p:nvSpPr>
          <p:cNvPr id="3" name="Content Placeholder 2"/>
          <p:cNvSpPr>
            <a:spLocks noGrp="1"/>
          </p:cNvSpPr>
          <p:nvPr>
            <p:ph idx="1"/>
          </p:nvPr>
        </p:nvSpPr>
        <p:spPr>
          <a:xfrm>
            <a:off x="1371600" y="1727200"/>
            <a:ext cx="9601200" cy="4140200"/>
          </a:xfrm>
        </p:spPr>
        <p:txBody>
          <a:bodyPr/>
          <a:lstStyle/>
          <a:p>
            <a:r>
              <a:rPr lang="en-US" dirty="0"/>
              <a:t>An ‘if’ statement can be followed by an optional </a:t>
            </a:r>
            <a:r>
              <a:rPr lang="en-US" i="1" dirty="0"/>
              <a:t>else</a:t>
            </a:r>
            <a:r>
              <a:rPr lang="en-US" dirty="0"/>
              <a:t> statement, which executes when the Boolean expression is false</a:t>
            </a:r>
            <a:r>
              <a:rPr lang="en-US" dirty="0" smtClean="0"/>
              <a:t>.</a:t>
            </a:r>
          </a:p>
          <a:p>
            <a:pPr marL="0" indent="0">
              <a:buNone/>
            </a:pPr>
            <a:endParaRPr lang="en-US" dirty="0"/>
          </a:p>
          <a:p>
            <a:pPr marL="0" indent="0">
              <a:buNone/>
            </a:pPr>
            <a:r>
              <a:rPr lang="en-US" dirty="0"/>
              <a:t>if(</a:t>
            </a:r>
            <a:r>
              <a:rPr lang="en-US" dirty="0" err="1"/>
              <a:t>Boolean_expression</a:t>
            </a:r>
            <a:r>
              <a:rPr lang="en-US" dirty="0"/>
              <a:t>){</a:t>
            </a:r>
          </a:p>
          <a:p>
            <a:pPr marL="0" indent="0">
              <a:buNone/>
            </a:pPr>
            <a:r>
              <a:rPr lang="en-US" dirty="0"/>
              <a:t>   //Executes when the Boolean expression is true</a:t>
            </a:r>
          </a:p>
          <a:p>
            <a:pPr marL="0" indent="0">
              <a:buNone/>
            </a:pPr>
            <a:r>
              <a:rPr lang="en-US" dirty="0"/>
              <a:t>} else{</a:t>
            </a:r>
          </a:p>
          <a:p>
            <a:pPr marL="0" indent="0">
              <a:buNone/>
            </a:pPr>
            <a:r>
              <a:rPr lang="en-US" dirty="0"/>
              <a:t>   //Executes when the Boolean expression is false</a:t>
            </a:r>
          </a:p>
          <a:p>
            <a:pPr marL="0" indent="0">
              <a:buNone/>
            </a:pPr>
            <a:r>
              <a:rPr lang="en-US" dirty="0"/>
              <a:t>}</a:t>
            </a:r>
          </a:p>
        </p:txBody>
      </p:sp>
    </p:spTree>
    <p:extLst>
      <p:ext uri="{BB962C8B-B14F-4D97-AF65-F5344CB8AC3E}">
        <p14:creationId xmlns:p14="http://schemas.microsoft.com/office/powerpoint/2010/main" val="121803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74700"/>
          </a:xfrm>
        </p:spPr>
        <p:txBody>
          <a:bodyPr/>
          <a:lstStyle/>
          <a:p>
            <a:r>
              <a:rPr lang="en-US" dirty="0" smtClean="0"/>
              <a:t>Loop – While </a:t>
            </a:r>
            <a:endParaRPr lang="en-US" dirty="0"/>
          </a:p>
        </p:txBody>
      </p:sp>
      <p:sp>
        <p:nvSpPr>
          <p:cNvPr id="3" name="Content Placeholder 2"/>
          <p:cNvSpPr>
            <a:spLocks noGrp="1"/>
          </p:cNvSpPr>
          <p:nvPr>
            <p:ph idx="1"/>
          </p:nvPr>
        </p:nvSpPr>
        <p:spPr>
          <a:xfrm>
            <a:off x="1371600" y="1460500"/>
            <a:ext cx="9893300" cy="5067300"/>
          </a:xfrm>
        </p:spPr>
        <p:txBody>
          <a:bodyPr>
            <a:normAutofit fontScale="92500" lnSpcReduction="20000"/>
          </a:bodyPr>
          <a:lstStyle/>
          <a:p>
            <a:r>
              <a:rPr lang="en-US" dirty="0"/>
              <a:t>A </a:t>
            </a:r>
            <a:r>
              <a:rPr lang="en-US" b="1" dirty="0"/>
              <a:t>while</a:t>
            </a:r>
            <a:r>
              <a:rPr lang="en-US" dirty="0"/>
              <a:t> loop statement repeatedly executes a target statement as long as a given condition is true</a:t>
            </a:r>
            <a:r>
              <a:rPr lang="en-US" dirty="0" smtClean="0"/>
              <a:t>.</a:t>
            </a:r>
          </a:p>
          <a:p>
            <a:pPr marL="0" indent="0">
              <a:buNone/>
            </a:pPr>
            <a:r>
              <a:rPr lang="en-US" dirty="0"/>
              <a:t>object Demo {</a:t>
            </a:r>
          </a:p>
          <a:p>
            <a:pPr marL="0" indent="0">
              <a:buNone/>
            </a:pPr>
            <a:r>
              <a:rPr lang="en-US" dirty="0"/>
              <a:t>   </a:t>
            </a:r>
            <a:r>
              <a:rPr lang="en-US" dirty="0" err="1"/>
              <a:t>def</a:t>
            </a:r>
            <a:r>
              <a:rPr lang="en-US" dirty="0"/>
              <a:t> main(</a:t>
            </a:r>
            <a:r>
              <a:rPr lang="en-US" dirty="0" err="1"/>
              <a:t>args</a:t>
            </a:r>
            <a:r>
              <a:rPr lang="en-US" dirty="0"/>
              <a:t>: Array[String]) {</a:t>
            </a:r>
          </a:p>
          <a:p>
            <a:pPr marL="0" indent="0">
              <a:buNone/>
            </a:pPr>
            <a:r>
              <a:rPr lang="en-US" dirty="0"/>
              <a:t>      // Local variable declaration:</a:t>
            </a:r>
          </a:p>
          <a:p>
            <a:pPr marL="0" indent="0">
              <a:buNone/>
            </a:pPr>
            <a:r>
              <a:rPr lang="en-US" dirty="0"/>
              <a:t>      </a:t>
            </a:r>
            <a:r>
              <a:rPr lang="en-US" dirty="0" err="1"/>
              <a:t>var</a:t>
            </a:r>
            <a:r>
              <a:rPr lang="en-US" dirty="0"/>
              <a:t> a = 10;</a:t>
            </a:r>
          </a:p>
          <a:p>
            <a:pPr marL="0" indent="0">
              <a:buNone/>
            </a:pPr>
            <a:endParaRPr lang="en-US" dirty="0"/>
          </a:p>
          <a:p>
            <a:pPr marL="0" indent="0">
              <a:buNone/>
            </a:pPr>
            <a:r>
              <a:rPr lang="en-US" dirty="0"/>
              <a:t>      // while loop execution</a:t>
            </a:r>
          </a:p>
          <a:p>
            <a:pPr marL="0" indent="0">
              <a:buNone/>
            </a:pPr>
            <a:r>
              <a:rPr lang="en-US" dirty="0"/>
              <a:t>      while( a &lt; 20 ){</a:t>
            </a:r>
          </a:p>
          <a:p>
            <a:pPr marL="0" indent="0">
              <a:buNone/>
            </a:pPr>
            <a:r>
              <a:rPr lang="en-US" dirty="0"/>
              <a:t>         </a:t>
            </a:r>
            <a:r>
              <a:rPr lang="en-US" dirty="0" err="1"/>
              <a:t>println</a:t>
            </a:r>
            <a:r>
              <a:rPr lang="en-US" dirty="0"/>
              <a:t>( "Value of a: " + a );</a:t>
            </a:r>
          </a:p>
          <a:p>
            <a:pPr marL="0" indent="0">
              <a:buNone/>
            </a:pPr>
            <a:r>
              <a:rPr lang="en-US" dirty="0"/>
              <a:t>         a = a + 1;</a:t>
            </a:r>
          </a:p>
          <a:p>
            <a:pPr marL="0" indent="0">
              <a:buNone/>
            </a:pPr>
            <a:r>
              <a:rPr lang="en-US" dirty="0"/>
              <a:t>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38500510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52500"/>
          </a:xfrm>
        </p:spPr>
        <p:txBody>
          <a:bodyPr/>
          <a:lstStyle/>
          <a:p>
            <a:r>
              <a:rPr lang="en-US" dirty="0" smtClean="0"/>
              <a:t>Loop – Do while loop  </a:t>
            </a:r>
            <a:endParaRPr lang="en-US" dirty="0"/>
          </a:p>
        </p:txBody>
      </p:sp>
      <p:sp>
        <p:nvSpPr>
          <p:cNvPr id="3" name="Content Placeholder 2"/>
          <p:cNvSpPr>
            <a:spLocks noGrp="1"/>
          </p:cNvSpPr>
          <p:nvPr>
            <p:ph idx="1"/>
          </p:nvPr>
        </p:nvSpPr>
        <p:spPr>
          <a:xfrm>
            <a:off x="1371600" y="1485900"/>
            <a:ext cx="9893300" cy="4622800"/>
          </a:xfrm>
        </p:spPr>
        <p:txBody>
          <a:bodyPr>
            <a:normAutofit fontScale="70000" lnSpcReduction="20000"/>
          </a:bodyPr>
          <a:lstStyle/>
          <a:p>
            <a:r>
              <a:rPr lang="en-US" dirty="0"/>
              <a:t>A </a:t>
            </a:r>
            <a:r>
              <a:rPr lang="en-US" b="1" dirty="0"/>
              <a:t>do-while</a:t>
            </a:r>
            <a:r>
              <a:rPr lang="en-US" dirty="0"/>
              <a:t> loop is similar to a while loop, except that a do-while loop is guaranteed to execute at least one time</a:t>
            </a:r>
            <a:r>
              <a:rPr lang="en-US" dirty="0" smtClean="0"/>
              <a:t>.</a:t>
            </a:r>
          </a:p>
          <a:p>
            <a:pPr marL="0" indent="0">
              <a:buNone/>
            </a:pPr>
            <a:r>
              <a:rPr lang="en-US" dirty="0"/>
              <a:t>object Demo {</a:t>
            </a:r>
          </a:p>
          <a:p>
            <a:pPr marL="0" indent="0">
              <a:buNone/>
            </a:pPr>
            <a:r>
              <a:rPr lang="en-US" dirty="0"/>
              <a:t>   </a:t>
            </a:r>
            <a:r>
              <a:rPr lang="en-US" dirty="0" err="1"/>
              <a:t>def</a:t>
            </a:r>
            <a:r>
              <a:rPr lang="en-US" dirty="0"/>
              <a:t> main(</a:t>
            </a:r>
            <a:r>
              <a:rPr lang="en-US" dirty="0" err="1"/>
              <a:t>args</a:t>
            </a:r>
            <a:r>
              <a:rPr lang="en-US" dirty="0"/>
              <a:t>: Array[String]) {</a:t>
            </a:r>
          </a:p>
          <a:p>
            <a:pPr marL="0" indent="0">
              <a:buNone/>
            </a:pPr>
            <a:r>
              <a:rPr lang="en-US" dirty="0"/>
              <a:t>      // Local variable declaration:</a:t>
            </a:r>
          </a:p>
          <a:p>
            <a:pPr marL="0" indent="0">
              <a:buNone/>
            </a:pPr>
            <a:r>
              <a:rPr lang="en-US" dirty="0"/>
              <a:t>      </a:t>
            </a:r>
            <a:r>
              <a:rPr lang="en-US" dirty="0" err="1"/>
              <a:t>var</a:t>
            </a:r>
            <a:r>
              <a:rPr lang="en-US" dirty="0"/>
              <a:t> a = 10;</a:t>
            </a:r>
          </a:p>
          <a:p>
            <a:pPr marL="0" indent="0">
              <a:buNone/>
            </a:pPr>
            <a:endParaRPr lang="en-US" dirty="0"/>
          </a:p>
          <a:p>
            <a:pPr marL="0" indent="0">
              <a:buNone/>
            </a:pPr>
            <a:r>
              <a:rPr lang="en-US" dirty="0"/>
              <a:t>      // do loop execution</a:t>
            </a:r>
          </a:p>
          <a:p>
            <a:pPr marL="0" indent="0">
              <a:buNone/>
            </a:pPr>
            <a:r>
              <a:rPr lang="en-US" dirty="0"/>
              <a:t>      do {</a:t>
            </a:r>
          </a:p>
          <a:p>
            <a:pPr marL="0" indent="0">
              <a:buNone/>
            </a:pPr>
            <a:r>
              <a:rPr lang="en-US" dirty="0"/>
              <a:t>         </a:t>
            </a:r>
            <a:r>
              <a:rPr lang="en-US" dirty="0" err="1"/>
              <a:t>println</a:t>
            </a:r>
            <a:r>
              <a:rPr lang="en-US" dirty="0"/>
              <a:t>( "Value of a: " + a );</a:t>
            </a:r>
          </a:p>
          <a:p>
            <a:pPr marL="0" indent="0">
              <a:buNone/>
            </a:pPr>
            <a:r>
              <a:rPr lang="en-US" dirty="0"/>
              <a:t>         a = a + 1;</a:t>
            </a:r>
          </a:p>
          <a:p>
            <a:pPr marL="0" indent="0">
              <a:buNone/>
            </a:pPr>
            <a:r>
              <a:rPr lang="en-US" dirty="0"/>
              <a:t>      }</a:t>
            </a:r>
          </a:p>
          <a:p>
            <a:pPr marL="0" indent="0">
              <a:buNone/>
            </a:pPr>
            <a:r>
              <a:rPr lang="en-US" dirty="0"/>
              <a:t>      while( a &lt; 20 )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1778190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271000" cy="901700"/>
          </a:xfrm>
        </p:spPr>
        <p:txBody>
          <a:bodyPr/>
          <a:lstStyle/>
          <a:p>
            <a:r>
              <a:rPr lang="en-US" dirty="0" smtClean="0"/>
              <a:t>Loops – For </a:t>
            </a:r>
            <a:endParaRPr lang="en-US" dirty="0"/>
          </a:p>
        </p:txBody>
      </p:sp>
      <p:sp>
        <p:nvSpPr>
          <p:cNvPr id="3" name="Content Placeholder 2"/>
          <p:cNvSpPr>
            <a:spLocks noGrp="1"/>
          </p:cNvSpPr>
          <p:nvPr>
            <p:ph idx="1"/>
          </p:nvPr>
        </p:nvSpPr>
        <p:spPr>
          <a:xfrm>
            <a:off x="1371600" y="1587500"/>
            <a:ext cx="9829800" cy="4457700"/>
          </a:xfrm>
        </p:spPr>
        <p:txBody>
          <a:bodyPr>
            <a:normAutofit fontScale="85000" lnSpcReduction="20000"/>
          </a:bodyPr>
          <a:lstStyle/>
          <a:p>
            <a:r>
              <a:rPr lang="en-US" dirty="0"/>
              <a:t>A </a:t>
            </a:r>
            <a:r>
              <a:rPr lang="en-US" b="1" dirty="0"/>
              <a:t>for</a:t>
            </a:r>
            <a:r>
              <a:rPr lang="en-US" dirty="0"/>
              <a:t> loop is a repetition control structure that allows you to efficiently write a loop that needs to execute a specific number of times</a:t>
            </a:r>
            <a:r>
              <a:rPr lang="en-US" dirty="0" smtClean="0"/>
              <a:t>.</a:t>
            </a:r>
          </a:p>
          <a:p>
            <a:endParaRPr lang="en-US" dirty="0"/>
          </a:p>
          <a:p>
            <a:pPr marL="0" indent="0">
              <a:buNone/>
            </a:pPr>
            <a:r>
              <a:rPr lang="en-US" dirty="0"/>
              <a:t>object Demo {</a:t>
            </a:r>
          </a:p>
          <a:p>
            <a:pPr marL="0" indent="0">
              <a:buNone/>
            </a:pPr>
            <a:r>
              <a:rPr lang="en-US" dirty="0"/>
              <a:t>   </a:t>
            </a:r>
            <a:r>
              <a:rPr lang="en-US" dirty="0" err="1"/>
              <a:t>def</a:t>
            </a:r>
            <a:r>
              <a:rPr lang="en-US" dirty="0"/>
              <a:t> main(</a:t>
            </a:r>
            <a:r>
              <a:rPr lang="en-US" dirty="0" err="1"/>
              <a:t>args</a:t>
            </a:r>
            <a:r>
              <a:rPr lang="en-US" dirty="0"/>
              <a:t>: Array[String]) {</a:t>
            </a:r>
          </a:p>
          <a:p>
            <a:pPr marL="0" indent="0">
              <a:buNone/>
            </a:pPr>
            <a:r>
              <a:rPr lang="en-US" dirty="0"/>
              <a:t>      </a:t>
            </a:r>
            <a:r>
              <a:rPr lang="en-US" dirty="0" err="1"/>
              <a:t>var</a:t>
            </a:r>
            <a:r>
              <a:rPr lang="en-US" dirty="0"/>
              <a:t> a = 0;</a:t>
            </a:r>
          </a:p>
          <a:p>
            <a:pPr marL="0" indent="0">
              <a:buNone/>
            </a:pPr>
            <a:r>
              <a:rPr lang="en-US" dirty="0"/>
              <a:t>      </a:t>
            </a:r>
          </a:p>
          <a:p>
            <a:pPr marL="0" indent="0">
              <a:buNone/>
            </a:pPr>
            <a:r>
              <a:rPr lang="en-US" dirty="0"/>
              <a:t>      // for loop execution with a range</a:t>
            </a:r>
          </a:p>
          <a:p>
            <a:pPr marL="0" indent="0">
              <a:buNone/>
            </a:pPr>
            <a:r>
              <a:rPr lang="en-US" dirty="0"/>
              <a:t>      for( a &lt;- 1 to 10){</a:t>
            </a:r>
          </a:p>
          <a:p>
            <a:pPr marL="0" indent="0">
              <a:buNone/>
            </a:pPr>
            <a:r>
              <a:rPr lang="en-US" dirty="0"/>
              <a:t>         </a:t>
            </a:r>
            <a:r>
              <a:rPr lang="en-US" dirty="0" err="1"/>
              <a:t>println</a:t>
            </a:r>
            <a:r>
              <a:rPr lang="en-US" dirty="0"/>
              <a:t>( "Value of a: " + a );</a:t>
            </a:r>
          </a:p>
          <a:p>
            <a:pPr marL="0" indent="0">
              <a:buNone/>
            </a:pPr>
            <a:r>
              <a:rPr lang="en-US" dirty="0"/>
              <a:t>      }</a:t>
            </a:r>
          </a:p>
          <a:p>
            <a:pPr marL="0" indent="0">
              <a:buNone/>
            </a:pPr>
            <a:r>
              <a:rPr lang="en-US" dirty="0"/>
              <a:t>   }</a:t>
            </a:r>
          </a:p>
          <a:p>
            <a:pPr marL="0" indent="0">
              <a:buNone/>
            </a:pPr>
            <a:r>
              <a:rPr lang="en-US" dirty="0"/>
              <a:t>}</a:t>
            </a:r>
            <a:endParaRPr lang="en-US" dirty="0" smtClean="0"/>
          </a:p>
          <a:p>
            <a:pPr marL="0" indent="0">
              <a:buNone/>
            </a:pPr>
            <a:endParaRPr lang="en-US" dirty="0"/>
          </a:p>
        </p:txBody>
      </p:sp>
    </p:spTree>
    <p:extLst>
      <p:ext uri="{BB962C8B-B14F-4D97-AF65-F5344CB8AC3E}">
        <p14:creationId xmlns:p14="http://schemas.microsoft.com/office/powerpoint/2010/main" val="3898987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14400"/>
          </a:xfrm>
        </p:spPr>
        <p:txBody>
          <a:bodyPr/>
          <a:lstStyle/>
          <a:p>
            <a:r>
              <a:rPr lang="en-US" dirty="0" smtClean="0"/>
              <a:t>Exceptions – Handlings </a:t>
            </a:r>
            <a:endParaRPr lang="en-US" dirty="0"/>
          </a:p>
        </p:txBody>
      </p:sp>
      <p:sp>
        <p:nvSpPr>
          <p:cNvPr id="3" name="Content Placeholder 2"/>
          <p:cNvSpPr>
            <a:spLocks noGrp="1"/>
          </p:cNvSpPr>
          <p:nvPr>
            <p:ph idx="1"/>
          </p:nvPr>
        </p:nvSpPr>
        <p:spPr>
          <a:xfrm>
            <a:off x="1371600" y="1422400"/>
            <a:ext cx="10121900" cy="5105400"/>
          </a:xfrm>
        </p:spPr>
        <p:txBody>
          <a:bodyPr>
            <a:normAutofit fontScale="85000" lnSpcReduction="20000"/>
          </a:bodyPr>
          <a:lstStyle/>
          <a:p>
            <a:r>
              <a:rPr lang="en-US" dirty="0"/>
              <a:t>Throwing an exception looks the same as in Java. You create an exception object and then you throw it with the </a:t>
            </a:r>
            <a:r>
              <a:rPr lang="en-US" b="1" dirty="0"/>
              <a:t>throw</a:t>
            </a:r>
            <a:r>
              <a:rPr lang="en-US" dirty="0"/>
              <a:t> </a:t>
            </a:r>
            <a:r>
              <a:rPr lang="en-US" dirty="0" smtClean="0"/>
              <a:t>keyword. Ex</a:t>
            </a:r>
            <a:r>
              <a:rPr lang="en-US" dirty="0"/>
              <a:t>: throw new </a:t>
            </a:r>
            <a:r>
              <a:rPr lang="en-US" dirty="0" err="1" smtClean="0"/>
              <a:t>IllegalArgumentException</a:t>
            </a:r>
            <a:endParaRPr lang="en-US" dirty="0" smtClean="0"/>
          </a:p>
          <a:p>
            <a:r>
              <a:rPr lang="en-US" dirty="0"/>
              <a:t>Scala allows you to </a:t>
            </a:r>
            <a:r>
              <a:rPr lang="en-US" b="1" dirty="0"/>
              <a:t>try/catch</a:t>
            </a:r>
            <a:r>
              <a:rPr lang="en-US" dirty="0"/>
              <a:t> any exception in a single block and then perform pattern matching against it using </a:t>
            </a:r>
            <a:r>
              <a:rPr lang="en-US" b="1" dirty="0"/>
              <a:t>case</a:t>
            </a:r>
            <a:r>
              <a:rPr lang="en-US" dirty="0"/>
              <a:t> blocks</a:t>
            </a:r>
            <a:r>
              <a:rPr lang="en-US" dirty="0" smtClean="0"/>
              <a:t>.</a:t>
            </a:r>
          </a:p>
          <a:p>
            <a:pPr marL="0" indent="0">
              <a:buNone/>
            </a:pPr>
            <a:r>
              <a:rPr lang="en-US" dirty="0"/>
              <a:t>try {</a:t>
            </a:r>
          </a:p>
          <a:p>
            <a:pPr marL="0" indent="0">
              <a:buNone/>
            </a:pPr>
            <a:r>
              <a:rPr lang="en-US" dirty="0"/>
              <a:t>         </a:t>
            </a:r>
            <a:r>
              <a:rPr lang="en-US" dirty="0" err="1"/>
              <a:t>val</a:t>
            </a:r>
            <a:r>
              <a:rPr lang="en-US" dirty="0"/>
              <a:t> f = new </a:t>
            </a:r>
            <a:r>
              <a:rPr lang="en-US" dirty="0" err="1"/>
              <a:t>FileReader</a:t>
            </a:r>
            <a:r>
              <a:rPr lang="en-US" dirty="0"/>
              <a:t>("input.txt")</a:t>
            </a:r>
          </a:p>
          <a:p>
            <a:pPr marL="0" indent="0">
              <a:buNone/>
            </a:pPr>
            <a:r>
              <a:rPr lang="en-US" dirty="0"/>
              <a:t>      } catch {</a:t>
            </a:r>
          </a:p>
          <a:p>
            <a:pPr marL="0" indent="0">
              <a:buNone/>
            </a:pPr>
            <a:r>
              <a:rPr lang="en-US" dirty="0"/>
              <a:t>         case ex: </a:t>
            </a:r>
            <a:r>
              <a:rPr lang="en-US" dirty="0" err="1"/>
              <a:t>FileNotFoundException</a:t>
            </a:r>
            <a:r>
              <a:rPr lang="en-US" dirty="0"/>
              <a:t> =&gt;{</a:t>
            </a:r>
          </a:p>
          <a:p>
            <a:pPr marL="0" indent="0">
              <a:buNone/>
            </a:pPr>
            <a:r>
              <a:rPr lang="en-US" dirty="0"/>
              <a:t>            </a:t>
            </a:r>
            <a:r>
              <a:rPr lang="en-US" dirty="0" err="1"/>
              <a:t>println</a:t>
            </a:r>
            <a:r>
              <a:rPr lang="en-US" dirty="0"/>
              <a:t>("Missing file exception")</a:t>
            </a:r>
          </a:p>
          <a:p>
            <a:pPr marL="0" indent="0">
              <a:buNone/>
            </a:pPr>
            <a:r>
              <a:rPr lang="en-US" dirty="0"/>
              <a:t>         }</a:t>
            </a:r>
          </a:p>
          <a:p>
            <a:pPr marL="0" indent="0">
              <a:buNone/>
            </a:pPr>
            <a:r>
              <a:rPr lang="en-US" dirty="0"/>
              <a:t>         </a:t>
            </a:r>
          </a:p>
          <a:p>
            <a:pPr marL="0" indent="0">
              <a:buNone/>
            </a:pPr>
            <a:r>
              <a:rPr lang="en-US" dirty="0"/>
              <a:t>         case ex: </a:t>
            </a:r>
            <a:r>
              <a:rPr lang="en-US" dirty="0" err="1"/>
              <a:t>IOException</a:t>
            </a:r>
            <a:r>
              <a:rPr lang="en-US" dirty="0"/>
              <a:t> =&gt; {</a:t>
            </a:r>
          </a:p>
          <a:p>
            <a:pPr marL="0" indent="0">
              <a:buNone/>
            </a:pPr>
            <a:r>
              <a:rPr lang="en-US" dirty="0"/>
              <a:t>            </a:t>
            </a:r>
            <a:r>
              <a:rPr lang="en-US" dirty="0" err="1"/>
              <a:t>println</a:t>
            </a:r>
            <a:r>
              <a:rPr lang="en-US" dirty="0"/>
              <a:t>("IO Exception")</a:t>
            </a:r>
          </a:p>
          <a:p>
            <a:pPr marL="0" indent="0">
              <a:buNone/>
            </a:pPr>
            <a:r>
              <a:rPr lang="en-US" dirty="0"/>
              <a:t>         }</a:t>
            </a:r>
          </a:p>
          <a:p>
            <a:pPr marL="0" indent="0">
              <a:buNone/>
            </a:pPr>
            <a:r>
              <a:rPr lang="en-US" dirty="0"/>
              <a:t>      }</a:t>
            </a:r>
            <a:endParaRPr lang="en-US" dirty="0" smtClean="0"/>
          </a:p>
        </p:txBody>
      </p:sp>
    </p:spTree>
    <p:extLst>
      <p:ext uri="{BB962C8B-B14F-4D97-AF65-F5344CB8AC3E}">
        <p14:creationId xmlns:p14="http://schemas.microsoft.com/office/powerpoint/2010/main" val="1819892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89000"/>
          </a:xfrm>
        </p:spPr>
        <p:txBody>
          <a:bodyPr/>
          <a:lstStyle/>
          <a:p>
            <a:r>
              <a:rPr lang="en-US" dirty="0" smtClean="0"/>
              <a:t>Exception handlings </a:t>
            </a:r>
            <a:endParaRPr lang="en-US" dirty="0"/>
          </a:p>
        </p:txBody>
      </p:sp>
      <p:sp>
        <p:nvSpPr>
          <p:cNvPr id="3" name="Content Placeholder 2"/>
          <p:cNvSpPr>
            <a:spLocks noGrp="1"/>
          </p:cNvSpPr>
          <p:nvPr>
            <p:ph idx="1"/>
          </p:nvPr>
        </p:nvSpPr>
        <p:spPr>
          <a:xfrm>
            <a:off x="1371600" y="1574800"/>
            <a:ext cx="10160000" cy="4864100"/>
          </a:xfrm>
        </p:spPr>
        <p:txBody>
          <a:bodyPr>
            <a:normAutofit fontScale="77500" lnSpcReduction="20000"/>
          </a:bodyPr>
          <a:lstStyle/>
          <a:p>
            <a:r>
              <a:rPr lang="en-US" dirty="0"/>
              <a:t>You can wrap an expression with a </a:t>
            </a:r>
            <a:r>
              <a:rPr lang="en-US" b="1" dirty="0"/>
              <a:t>finally</a:t>
            </a:r>
            <a:r>
              <a:rPr lang="en-US" dirty="0"/>
              <a:t> clause if you want to cause some code to execute no matter how the expression </a:t>
            </a:r>
            <a:r>
              <a:rPr lang="en-US" dirty="0" smtClean="0"/>
              <a:t>terminates</a:t>
            </a:r>
          </a:p>
          <a:p>
            <a:pPr marL="0" indent="0">
              <a:buNone/>
            </a:pPr>
            <a:r>
              <a:rPr lang="en-US" dirty="0"/>
              <a:t>try {</a:t>
            </a:r>
          </a:p>
          <a:p>
            <a:pPr marL="0" indent="0">
              <a:buNone/>
            </a:pPr>
            <a:r>
              <a:rPr lang="en-US" dirty="0"/>
              <a:t>         </a:t>
            </a:r>
            <a:r>
              <a:rPr lang="en-US" dirty="0" err="1"/>
              <a:t>val</a:t>
            </a:r>
            <a:r>
              <a:rPr lang="en-US" dirty="0"/>
              <a:t> f = new </a:t>
            </a:r>
            <a:r>
              <a:rPr lang="en-US" dirty="0" err="1"/>
              <a:t>FileReader</a:t>
            </a:r>
            <a:r>
              <a:rPr lang="en-US" dirty="0"/>
              <a:t>("input.txt")</a:t>
            </a:r>
          </a:p>
          <a:p>
            <a:pPr marL="0" indent="0">
              <a:buNone/>
            </a:pPr>
            <a:r>
              <a:rPr lang="en-US" dirty="0"/>
              <a:t>      } catch {</a:t>
            </a:r>
          </a:p>
          <a:p>
            <a:pPr marL="0" indent="0">
              <a:buNone/>
            </a:pPr>
            <a:r>
              <a:rPr lang="en-US" dirty="0"/>
              <a:t>         case ex: </a:t>
            </a:r>
            <a:r>
              <a:rPr lang="en-US" dirty="0" err="1"/>
              <a:t>FileNotFoundException</a:t>
            </a:r>
            <a:r>
              <a:rPr lang="en-US" dirty="0"/>
              <a:t> =&gt; {</a:t>
            </a:r>
          </a:p>
          <a:p>
            <a:pPr marL="0" indent="0">
              <a:buNone/>
            </a:pPr>
            <a:r>
              <a:rPr lang="en-US" dirty="0"/>
              <a:t>            </a:t>
            </a:r>
            <a:r>
              <a:rPr lang="en-US" dirty="0" err="1"/>
              <a:t>println</a:t>
            </a:r>
            <a:r>
              <a:rPr lang="en-US" dirty="0"/>
              <a:t>("Missing file exception")</a:t>
            </a:r>
          </a:p>
          <a:p>
            <a:pPr marL="0" indent="0">
              <a:buNone/>
            </a:pPr>
            <a:r>
              <a:rPr lang="en-US" dirty="0"/>
              <a:t>         }</a:t>
            </a:r>
          </a:p>
          <a:p>
            <a:pPr marL="0" indent="0">
              <a:buNone/>
            </a:pPr>
            <a:r>
              <a:rPr lang="en-US" dirty="0"/>
              <a:t>         </a:t>
            </a:r>
          </a:p>
          <a:p>
            <a:pPr marL="0" indent="0">
              <a:buNone/>
            </a:pPr>
            <a:r>
              <a:rPr lang="en-US" dirty="0"/>
              <a:t>         case ex: </a:t>
            </a:r>
            <a:r>
              <a:rPr lang="en-US" dirty="0" err="1"/>
              <a:t>IOException</a:t>
            </a:r>
            <a:r>
              <a:rPr lang="en-US" dirty="0"/>
              <a:t> =&gt; {</a:t>
            </a:r>
          </a:p>
          <a:p>
            <a:pPr marL="0" indent="0">
              <a:buNone/>
            </a:pPr>
            <a:r>
              <a:rPr lang="en-US" dirty="0"/>
              <a:t>            </a:t>
            </a:r>
            <a:r>
              <a:rPr lang="en-US" dirty="0" err="1"/>
              <a:t>println</a:t>
            </a:r>
            <a:r>
              <a:rPr lang="en-US" dirty="0"/>
              <a:t>("IO Exception")</a:t>
            </a:r>
          </a:p>
          <a:p>
            <a:pPr marL="0" indent="0">
              <a:buNone/>
            </a:pPr>
            <a:r>
              <a:rPr lang="en-US" dirty="0"/>
              <a:t>         }</a:t>
            </a:r>
          </a:p>
          <a:p>
            <a:pPr marL="0" indent="0">
              <a:buNone/>
            </a:pPr>
            <a:r>
              <a:rPr lang="en-US" dirty="0"/>
              <a:t>      } finally {</a:t>
            </a:r>
          </a:p>
          <a:p>
            <a:pPr marL="0" indent="0">
              <a:buNone/>
            </a:pPr>
            <a:r>
              <a:rPr lang="en-US" dirty="0"/>
              <a:t>         </a:t>
            </a:r>
            <a:r>
              <a:rPr lang="en-US" dirty="0" err="1"/>
              <a:t>println</a:t>
            </a:r>
            <a:r>
              <a:rPr lang="en-US" dirty="0"/>
              <a:t>("Exiting finally...")</a:t>
            </a:r>
          </a:p>
          <a:p>
            <a:pPr marL="0" indent="0">
              <a:buNone/>
            </a:pPr>
            <a:r>
              <a:rPr lang="en-US" dirty="0"/>
              <a:t>      }</a:t>
            </a:r>
            <a:endParaRPr lang="en-US" dirty="0" smtClean="0"/>
          </a:p>
          <a:p>
            <a:pPr marL="0" indent="0">
              <a:buNone/>
            </a:pPr>
            <a:endParaRPr lang="en-US" dirty="0"/>
          </a:p>
        </p:txBody>
      </p:sp>
    </p:spTree>
    <p:extLst>
      <p:ext uri="{BB962C8B-B14F-4D97-AF65-F5344CB8AC3E}">
        <p14:creationId xmlns:p14="http://schemas.microsoft.com/office/powerpoint/2010/main" val="1231925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s://i2.wp.com/msinthebiz.com/wp-content/uploads/2016/03/Dollarphotoclub_72977581.jpg?fit=7060%2C363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3319" y="876300"/>
            <a:ext cx="9833737"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08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4928"/>
            <a:ext cx="9601200" cy="881743"/>
          </a:xfrm>
        </p:spPr>
        <p:txBody>
          <a:bodyPr/>
          <a:lstStyle/>
          <a:p>
            <a:r>
              <a:rPr lang="en-US" dirty="0" smtClean="0"/>
              <a:t>Why learn Scala for Spark ?</a:t>
            </a:r>
            <a:endParaRPr lang="en-US" dirty="0"/>
          </a:p>
        </p:txBody>
      </p:sp>
      <p:pic>
        <p:nvPicPr>
          <p:cNvPr id="1026" name="Picture 2" descr="Scala for Programming Languag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80410" b="1840"/>
          <a:stretch/>
        </p:blipFill>
        <p:spPr bwMode="auto">
          <a:xfrm>
            <a:off x="3176814" y="1397000"/>
            <a:ext cx="6444526" cy="515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15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49250"/>
            <a:ext cx="9601200" cy="927100"/>
          </a:xfrm>
        </p:spPr>
        <p:txBody>
          <a:bodyPr/>
          <a:lstStyle/>
          <a:p>
            <a:r>
              <a:rPr lang="en-US" dirty="0" smtClean="0"/>
              <a:t>Why learn Scala for Spark ?</a:t>
            </a:r>
            <a:endParaRPr lang="en-US" dirty="0"/>
          </a:p>
        </p:txBody>
      </p:sp>
      <p:sp>
        <p:nvSpPr>
          <p:cNvPr id="3" name="Content Placeholder 2"/>
          <p:cNvSpPr>
            <a:spLocks noGrp="1"/>
          </p:cNvSpPr>
          <p:nvPr>
            <p:ph idx="1"/>
          </p:nvPr>
        </p:nvSpPr>
        <p:spPr>
          <a:xfrm>
            <a:off x="1371600" y="1276350"/>
            <a:ext cx="9601200" cy="4165600"/>
          </a:xfrm>
        </p:spPr>
        <p:txBody>
          <a:bodyPr/>
          <a:lstStyle/>
          <a:p>
            <a:r>
              <a:rPr lang="en-US" dirty="0"/>
              <a:t>Scala is designed with parallelism and concurrency in mind for big data applications. </a:t>
            </a:r>
            <a:endParaRPr lang="en-US" dirty="0" smtClean="0"/>
          </a:p>
          <a:p>
            <a:r>
              <a:rPr lang="en-US" dirty="0" smtClean="0"/>
              <a:t>Scala </a:t>
            </a:r>
            <a:r>
              <a:rPr lang="en-US" dirty="0"/>
              <a:t>has excellent built-in concurrency </a:t>
            </a:r>
            <a:r>
              <a:rPr lang="en-US" dirty="0" smtClean="0"/>
              <a:t>support.</a:t>
            </a:r>
          </a:p>
          <a:p>
            <a:r>
              <a:rPr lang="en-US" dirty="0" smtClean="0"/>
              <a:t>Other </a:t>
            </a:r>
            <a:r>
              <a:rPr lang="en-US" dirty="0"/>
              <a:t>programming languages like Python or Java have lag in the API coverage. </a:t>
            </a:r>
            <a:endParaRPr lang="en-US" dirty="0" smtClean="0"/>
          </a:p>
        </p:txBody>
      </p:sp>
      <p:pic>
        <p:nvPicPr>
          <p:cNvPr id="2050" name="Picture 2" descr="Scala for Programming Language"/>
          <p:cNvPicPr>
            <a:picLocks noChangeAspect="1" noChangeArrowheads="1"/>
          </p:cNvPicPr>
          <p:nvPr/>
        </p:nvPicPr>
        <p:blipFill rotWithShape="1">
          <a:blip r:embed="rId2">
            <a:extLst>
              <a:ext uri="{28A0092B-C50C-407E-A947-70E740481C1C}">
                <a14:useLocalDpi xmlns:a14="http://schemas.microsoft.com/office/drawing/2010/main" val="0"/>
              </a:ext>
            </a:extLst>
          </a:blip>
          <a:srcRect t="51911" b="34045"/>
          <a:stretch/>
        </p:blipFill>
        <p:spPr bwMode="auto">
          <a:xfrm>
            <a:off x="3746500" y="3151734"/>
            <a:ext cx="4851400" cy="3066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586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6300"/>
          </a:xfrm>
        </p:spPr>
        <p:txBody>
          <a:bodyPr/>
          <a:lstStyle/>
          <a:p>
            <a:r>
              <a:rPr lang="en-US" dirty="0" smtClean="0"/>
              <a:t>Some Highlights you should know !!</a:t>
            </a:r>
            <a:endParaRPr lang="en-US" dirty="0"/>
          </a:p>
        </p:txBody>
      </p:sp>
      <p:sp>
        <p:nvSpPr>
          <p:cNvPr id="3" name="Content Placeholder 2"/>
          <p:cNvSpPr>
            <a:spLocks noGrp="1"/>
          </p:cNvSpPr>
          <p:nvPr>
            <p:ph idx="1"/>
          </p:nvPr>
        </p:nvSpPr>
        <p:spPr>
          <a:xfrm>
            <a:off x="1371600" y="1651000"/>
            <a:ext cx="9601200" cy="4216400"/>
          </a:xfrm>
        </p:spPr>
        <p:txBody>
          <a:bodyPr/>
          <a:lstStyle/>
          <a:p>
            <a:r>
              <a:rPr lang="en-US" dirty="0"/>
              <a:t>Scala is a pure object-oriented language in the sense that every value is an object</a:t>
            </a:r>
            <a:r>
              <a:rPr lang="en-US" dirty="0" smtClean="0"/>
              <a:t>.</a:t>
            </a:r>
          </a:p>
          <a:p>
            <a:r>
              <a:rPr lang="en-US" dirty="0"/>
              <a:t>Classes are extended by </a:t>
            </a:r>
            <a:r>
              <a:rPr lang="en-US" b="1" dirty="0"/>
              <a:t>subclassing</a:t>
            </a:r>
            <a:r>
              <a:rPr lang="en-US" dirty="0"/>
              <a:t> and a flexible </a:t>
            </a:r>
            <a:r>
              <a:rPr lang="en-US" b="1" dirty="0" err="1"/>
              <a:t>mixin</a:t>
            </a:r>
            <a:r>
              <a:rPr lang="en-US" b="1" dirty="0"/>
              <a:t>-based composition</a:t>
            </a:r>
            <a:r>
              <a:rPr lang="en-US" dirty="0"/>
              <a:t> mechanism as a clean replacement for multiple inheritance</a:t>
            </a:r>
            <a:r>
              <a:rPr lang="en-US" dirty="0" smtClean="0"/>
              <a:t>.</a:t>
            </a:r>
          </a:p>
          <a:p>
            <a:r>
              <a:rPr lang="en-US" dirty="0"/>
              <a:t>Scala provides a lightweight syntax for defining </a:t>
            </a:r>
            <a:r>
              <a:rPr lang="en-US" b="1" dirty="0"/>
              <a:t>anonymous functions</a:t>
            </a:r>
            <a:r>
              <a:rPr lang="en-US" dirty="0"/>
              <a:t>, it supports </a:t>
            </a:r>
            <a:r>
              <a:rPr lang="en-US" b="1" dirty="0"/>
              <a:t>higher-order </a:t>
            </a:r>
            <a:r>
              <a:rPr lang="en-US" b="1" dirty="0" smtClean="0"/>
              <a:t>functions</a:t>
            </a:r>
            <a:r>
              <a:rPr lang="en-US" dirty="0" smtClean="0"/>
              <a:t>.</a:t>
            </a:r>
          </a:p>
          <a:p>
            <a:r>
              <a:rPr lang="en-US" dirty="0"/>
              <a:t>The Scala compiler compiles your Scala code into Java Byte Code, which can then be executed by the '</a:t>
            </a:r>
            <a:r>
              <a:rPr lang="en-US" b="1" dirty="0" err="1"/>
              <a:t>scala</a:t>
            </a:r>
            <a:r>
              <a:rPr lang="en-US" dirty="0"/>
              <a:t>' command</a:t>
            </a:r>
            <a:r>
              <a:rPr lang="en-US" dirty="0" smtClean="0"/>
              <a:t>.</a:t>
            </a:r>
          </a:p>
          <a:p>
            <a:r>
              <a:rPr lang="en-US" dirty="0"/>
              <a:t>It reduces the number of lines and helps the programmer to code in a type-safe way</a:t>
            </a:r>
            <a:r>
              <a:rPr lang="en-US" dirty="0" smtClean="0"/>
              <a:t>.</a:t>
            </a:r>
          </a:p>
          <a:p>
            <a:r>
              <a:rPr lang="en-US" dirty="0"/>
              <a:t>It allows you to write codes in an immutable manner, which makes it easy to apply concurrency and parallelism (Synchronize).</a:t>
            </a:r>
            <a:endParaRPr lang="en-US" dirty="0" smtClean="0"/>
          </a:p>
          <a:p>
            <a:endParaRPr lang="en-US" dirty="0"/>
          </a:p>
        </p:txBody>
      </p:sp>
    </p:spTree>
    <p:extLst>
      <p:ext uri="{BB962C8B-B14F-4D97-AF65-F5344CB8AC3E}">
        <p14:creationId xmlns:p14="http://schemas.microsoft.com/office/powerpoint/2010/main" val="269423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11200"/>
          </a:xfrm>
        </p:spPr>
        <p:txBody>
          <a:bodyPr>
            <a:normAutofit fontScale="90000"/>
          </a:bodyPr>
          <a:lstStyle/>
          <a:p>
            <a:r>
              <a:rPr lang="en-US" dirty="0" smtClean="0"/>
              <a:t>Building blocks of Scala – lets also refresh</a:t>
            </a:r>
            <a:endParaRPr lang="en-US" dirty="0"/>
          </a:p>
        </p:txBody>
      </p:sp>
      <p:sp>
        <p:nvSpPr>
          <p:cNvPr id="3" name="Content Placeholder 2"/>
          <p:cNvSpPr>
            <a:spLocks noGrp="1"/>
          </p:cNvSpPr>
          <p:nvPr>
            <p:ph idx="1"/>
          </p:nvPr>
        </p:nvSpPr>
        <p:spPr>
          <a:xfrm>
            <a:off x="1371600" y="1625600"/>
            <a:ext cx="9956800" cy="4813300"/>
          </a:xfrm>
        </p:spPr>
        <p:txBody>
          <a:bodyPr>
            <a:normAutofit/>
          </a:bodyPr>
          <a:lstStyle/>
          <a:p>
            <a:r>
              <a:rPr lang="en-US" b="1" dirty="0"/>
              <a:t>Object</a:t>
            </a:r>
            <a:r>
              <a:rPr lang="en-US" dirty="0"/>
              <a:t> − Objects have states and behaviors. An object is an instance of a class. </a:t>
            </a:r>
            <a:endParaRPr lang="en-US" dirty="0" smtClean="0"/>
          </a:p>
          <a:p>
            <a:r>
              <a:rPr lang="en-US" b="1" dirty="0"/>
              <a:t>Class </a:t>
            </a:r>
            <a:r>
              <a:rPr lang="en-US" dirty="0"/>
              <a:t>− A class can be defined as a template/blueprint that describes the behaviors/states that are related to the class</a:t>
            </a:r>
            <a:r>
              <a:rPr lang="en-US" dirty="0" smtClean="0"/>
              <a:t>.</a:t>
            </a:r>
          </a:p>
          <a:p>
            <a:r>
              <a:rPr lang="en-US" b="1" dirty="0"/>
              <a:t>Methods</a:t>
            </a:r>
            <a:r>
              <a:rPr lang="en-US" dirty="0"/>
              <a:t> − A method is basically a behavior. A class can contain many methods. It is in methods where the logics are written, data is manipulated and all the actions are executed</a:t>
            </a:r>
            <a:r>
              <a:rPr lang="en-US" dirty="0" smtClean="0"/>
              <a:t>.</a:t>
            </a:r>
          </a:p>
          <a:p>
            <a:r>
              <a:rPr lang="en-US" b="1" dirty="0"/>
              <a:t>Fields</a:t>
            </a:r>
            <a:r>
              <a:rPr lang="en-US" dirty="0"/>
              <a:t> − Each object has its unique set of instance variables, which are called fields. An object's state is created by the values assigned to these fields</a:t>
            </a:r>
            <a:r>
              <a:rPr lang="en-US" dirty="0" smtClean="0"/>
              <a:t>.</a:t>
            </a:r>
          </a:p>
          <a:p>
            <a:r>
              <a:rPr lang="en-US" b="1" dirty="0"/>
              <a:t>Closure</a:t>
            </a:r>
            <a:r>
              <a:rPr lang="en-US" dirty="0"/>
              <a:t> − A </a:t>
            </a:r>
            <a:r>
              <a:rPr lang="en-US" b="1" dirty="0"/>
              <a:t>closure</a:t>
            </a:r>
            <a:r>
              <a:rPr lang="en-US" dirty="0"/>
              <a:t> is a function, whose return value depends on the value of one or more variables declared outside this function</a:t>
            </a:r>
            <a:r>
              <a:rPr lang="en-US" dirty="0" smtClean="0"/>
              <a:t>.</a:t>
            </a:r>
          </a:p>
          <a:p>
            <a:r>
              <a:rPr lang="en-US" b="1" dirty="0"/>
              <a:t>Traits</a:t>
            </a:r>
            <a:r>
              <a:rPr lang="en-US" dirty="0"/>
              <a:t> − A trait encapsulates method and field definitions, which can then be reused by mixing them into classes. Traits are used to define object types by specifying the signature of the supported methods.</a:t>
            </a:r>
            <a:endParaRPr lang="en-US" dirty="0" smtClean="0"/>
          </a:p>
          <a:p>
            <a:endParaRPr lang="en-US" dirty="0"/>
          </a:p>
        </p:txBody>
      </p:sp>
    </p:spTree>
    <p:extLst>
      <p:ext uri="{BB962C8B-B14F-4D97-AF65-F5344CB8AC3E}">
        <p14:creationId xmlns:p14="http://schemas.microsoft.com/office/powerpoint/2010/main" val="365556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76300"/>
          </a:xfrm>
        </p:spPr>
        <p:txBody>
          <a:bodyPr/>
          <a:lstStyle/>
          <a:p>
            <a:r>
              <a:rPr lang="en-US" dirty="0" smtClean="0"/>
              <a:t>Key Rules !!</a:t>
            </a:r>
            <a:endParaRPr lang="en-US" dirty="0"/>
          </a:p>
        </p:txBody>
      </p:sp>
      <p:sp>
        <p:nvSpPr>
          <p:cNvPr id="3" name="Content Placeholder 2"/>
          <p:cNvSpPr>
            <a:spLocks noGrp="1"/>
          </p:cNvSpPr>
          <p:nvPr>
            <p:ph idx="1"/>
          </p:nvPr>
        </p:nvSpPr>
        <p:spPr>
          <a:xfrm>
            <a:off x="1371600" y="1562100"/>
            <a:ext cx="9601200" cy="4305300"/>
          </a:xfrm>
        </p:spPr>
        <p:txBody>
          <a:bodyPr/>
          <a:lstStyle/>
          <a:p>
            <a:r>
              <a:rPr lang="en-US" b="1" dirty="0" err="1"/>
              <a:t>def</a:t>
            </a:r>
            <a:r>
              <a:rPr lang="en-US" b="1" dirty="0"/>
              <a:t> main(</a:t>
            </a:r>
            <a:r>
              <a:rPr lang="en-US" b="1" dirty="0" err="1"/>
              <a:t>args</a:t>
            </a:r>
            <a:r>
              <a:rPr lang="en-US" b="1" dirty="0"/>
              <a:t>: Array[String])</a:t>
            </a:r>
            <a:r>
              <a:rPr lang="en-US" dirty="0"/>
              <a:t> − Scala program processing starts from the main() method which is a mandatory part of every Scala </a:t>
            </a:r>
            <a:r>
              <a:rPr lang="en-US" dirty="0" smtClean="0"/>
              <a:t>Program</a:t>
            </a:r>
          </a:p>
          <a:p>
            <a:r>
              <a:rPr lang="en-US" b="1" dirty="0"/>
              <a:t>Case Sensitivity</a:t>
            </a:r>
            <a:r>
              <a:rPr lang="en-US" dirty="0"/>
              <a:t> − Scala is case-sensitive, which means identifier </a:t>
            </a:r>
            <a:r>
              <a:rPr lang="en-US" b="1" dirty="0"/>
              <a:t>Hello</a:t>
            </a:r>
            <a:r>
              <a:rPr lang="en-US" dirty="0"/>
              <a:t> and </a:t>
            </a:r>
            <a:r>
              <a:rPr lang="en-US" b="1" dirty="0"/>
              <a:t>hello</a:t>
            </a:r>
            <a:r>
              <a:rPr lang="en-US" dirty="0"/>
              <a:t> would have different meaning in Scala</a:t>
            </a:r>
            <a:r>
              <a:rPr lang="en-US" dirty="0" smtClean="0"/>
              <a:t>.</a:t>
            </a:r>
          </a:p>
          <a:p>
            <a:r>
              <a:rPr lang="en-US" b="1" dirty="0"/>
              <a:t>Program File Name</a:t>
            </a:r>
            <a:r>
              <a:rPr lang="en-US" dirty="0"/>
              <a:t> − Name of the program file should exactly match the object name. When saving the file you should save it using the object </a:t>
            </a:r>
            <a:r>
              <a:rPr lang="en-US" dirty="0" smtClean="0"/>
              <a:t>name </a:t>
            </a:r>
            <a:r>
              <a:rPr lang="en-US" dirty="0"/>
              <a:t>and append ‘</a:t>
            </a:r>
            <a:r>
              <a:rPr lang="en-US" b="1" dirty="0"/>
              <a:t>.</a:t>
            </a:r>
            <a:r>
              <a:rPr lang="en-US" b="1" dirty="0" err="1"/>
              <a:t>scala</a:t>
            </a:r>
            <a:r>
              <a:rPr lang="en-US" dirty="0"/>
              <a:t>’ to the end of the name</a:t>
            </a:r>
            <a:r>
              <a:rPr lang="en-US" dirty="0" smtClean="0"/>
              <a:t>.</a:t>
            </a:r>
          </a:p>
          <a:p>
            <a:r>
              <a:rPr lang="en-US" b="1" dirty="0"/>
              <a:t>Method Names</a:t>
            </a:r>
            <a:r>
              <a:rPr lang="en-US" dirty="0"/>
              <a:t> − All method names should start with a Lower Case letter. If multiple words are used to form the name of the method, then each inner word's first letter should be in Upper Case</a:t>
            </a:r>
            <a:r>
              <a:rPr lang="en-US" dirty="0" smtClean="0"/>
              <a:t>. </a:t>
            </a:r>
            <a:r>
              <a:rPr lang="en-US" b="1" dirty="0" smtClean="0"/>
              <a:t>Example</a:t>
            </a:r>
            <a:r>
              <a:rPr lang="en-US" dirty="0" smtClean="0"/>
              <a:t> : </a:t>
            </a:r>
            <a:r>
              <a:rPr lang="en-US" dirty="0" err="1"/>
              <a:t>def</a:t>
            </a:r>
            <a:r>
              <a:rPr lang="en-US" dirty="0"/>
              <a:t> </a:t>
            </a:r>
            <a:r>
              <a:rPr lang="en-US" dirty="0" err="1"/>
              <a:t>myMethodName</a:t>
            </a:r>
            <a:r>
              <a:rPr lang="en-US" dirty="0"/>
              <a:t>()</a:t>
            </a:r>
            <a:endParaRPr lang="en-US" dirty="0"/>
          </a:p>
        </p:txBody>
      </p:sp>
    </p:spTree>
    <p:extLst>
      <p:ext uri="{BB962C8B-B14F-4D97-AF65-F5344CB8AC3E}">
        <p14:creationId xmlns:p14="http://schemas.microsoft.com/office/powerpoint/2010/main" val="195068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65200"/>
          </a:xfrm>
        </p:spPr>
        <p:txBody>
          <a:bodyPr/>
          <a:lstStyle/>
          <a:p>
            <a:r>
              <a:rPr lang="en-US" dirty="0" smtClean="0"/>
              <a:t>Identifiers </a:t>
            </a:r>
            <a:endParaRPr lang="en-US" dirty="0"/>
          </a:p>
        </p:txBody>
      </p:sp>
      <p:sp>
        <p:nvSpPr>
          <p:cNvPr id="3" name="Content Placeholder 2"/>
          <p:cNvSpPr>
            <a:spLocks noGrp="1"/>
          </p:cNvSpPr>
          <p:nvPr>
            <p:ph idx="1"/>
          </p:nvPr>
        </p:nvSpPr>
        <p:spPr>
          <a:xfrm>
            <a:off x="1371600" y="1981200"/>
            <a:ext cx="9601200" cy="5016500"/>
          </a:xfrm>
        </p:spPr>
        <p:txBody>
          <a:bodyPr/>
          <a:lstStyle/>
          <a:p>
            <a:r>
              <a:rPr lang="en-US" dirty="0"/>
              <a:t>Names used for objects, classes, variables and methods are called identifiers.</a:t>
            </a:r>
            <a:endParaRPr lang="en-US" dirty="0" smtClean="0"/>
          </a:p>
          <a:p>
            <a:r>
              <a:rPr lang="en-US" dirty="0" smtClean="0"/>
              <a:t>An </a:t>
            </a:r>
            <a:r>
              <a:rPr lang="en-US" dirty="0"/>
              <a:t>alphanumeric identifier starts with a letter or an underscore, which can be followed by further letters, digits, or </a:t>
            </a:r>
            <a:r>
              <a:rPr lang="en-US" dirty="0" smtClean="0"/>
              <a:t>underscores. Ex : age, salary, _value, __1_v</a:t>
            </a:r>
          </a:p>
          <a:p>
            <a:r>
              <a:rPr lang="en-US" dirty="0"/>
              <a:t>An operator identifier consists of one or more operator characters. Operator characters are printable ASCII characters such as +, </a:t>
            </a:r>
            <a:r>
              <a:rPr lang="en-US" dirty="0" smtClean="0"/>
              <a:t>:, </a:t>
            </a:r>
            <a:r>
              <a:rPr lang="en-US" dirty="0"/>
              <a:t>?, ~ or </a:t>
            </a:r>
            <a:r>
              <a:rPr lang="en-US" dirty="0" smtClean="0"/>
              <a:t>#. Ex: + ++ :::</a:t>
            </a:r>
          </a:p>
          <a:p>
            <a:r>
              <a:rPr lang="en-US" dirty="0"/>
              <a:t>A mixed identifier consists of an alphanumeric identifier, which is followed by an underscore and an operator identifier</a:t>
            </a:r>
            <a:r>
              <a:rPr lang="en-US" dirty="0" smtClean="0"/>
              <a:t>. Ex: unary_+, </a:t>
            </a:r>
            <a:r>
              <a:rPr lang="en-US" dirty="0" err="1" smtClean="0"/>
              <a:t>myvar</a:t>
            </a:r>
            <a:r>
              <a:rPr lang="en-US" dirty="0" smtClean="0"/>
              <a:t>_=</a:t>
            </a:r>
          </a:p>
          <a:p>
            <a:r>
              <a:rPr lang="en-US" dirty="0" smtClean="0"/>
              <a:t>A </a:t>
            </a:r>
            <a:r>
              <a:rPr lang="en-US" dirty="0"/>
              <a:t>literal identifier is an arbitrary string enclosed in back ticks (` . . . </a:t>
            </a:r>
            <a:r>
              <a:rPr lang="en-US" dirty="0" smtClean="0"/>
              <a:t>`). Ex: ‘yield’ ‘&lt;</a:t>
            </a:r>
            <a:r>
              <a:rPr lang="en-US" dirty="0" err="1" smtClean="0"/>
              <a:t>clinit</a:t>
            </a:r>
            <a:r>
              <a:rPr lang="en-US" dirty="0" smtClean="0"/>
              <a:t>&gt;’</a:t>
            </a:r>
            <a:endParaRPr lang="en-US" dirty="0"/>
          </a:p>
        </p:txBody>
      </p:sp>
    </p:spTree>
    <p:extLst>
      <p:ext uri="{BB962C8B-B14F-4D97-AF65-F5344CB8AC3E}">
        <p14:creationId xmlns:p14="http://schemas.microsoft.com/office/powerpoint/2010/main" val="1452682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85800"/>
          </a:xfrm>
        </p:spPr>
        <p:txBody>
          <a:bodyPr>
            <a:normAutofit fontScale="90000"/>
          </a:bodyPr>
          <a:lstStyle/>
          <a:p>
            <a:r>
              <a:rPr lang="en-US" dirty="0" smtClean="0"/>
              <a:t>Scala Keywords – Have a glance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26686710"/>
              </p:ext>
            </p:extLst>
          </p:nvPr>
        </p:nvGraphicFramePr>
        <p:xfrm>
          <a:off x="4140200" y="1536703"/>
          <a:ext cx="4991100" cy="4851396"/>
        </p:xfrm>
        <a:graphic>
          <a:graphicData uri="http://schemas.openxmlformats.org/drawingml/2006/table">
            <a:tbl>
              <a:tblPr/>
              <a:tblGrid>
                <a:gridCol w="1247775">
                  <a:extLst>
                    <a:ext uri="{9D8B030D-6E8A-4147-A177-3AD203B41FA5}">
                      <a16:colId xmlns:a16="http://schemas.microsoft.com/office/drawing/2014/main" val="1495156290"/>
                    </a:ext>
                  </a:extLst>
                </a:gridCol>
                <a:gridCol w="1247775">
                  <a:extLst>
                    <a:ext uri="{9D8B030D-6E8A-4147-A177-3AD203B41FA5}">
                      <a16:colId xmlns:a16="http://schemas.microsoft.com/office/drawing/2014/main" val="3606586261"/>
                    </a:ext>
                  </a:extLst>
                </a:gridCol>
                <a:gridCol w="1247775">
                  <a:extLst>
                    <a:ext uri="{9D8B030D-6E8A-4147-A177-3AD203B41FA5}">
                      <a16:colId xmlns:a16="http://schemas.microsoft.com/office/drawing/2014/main" val="1947124739"/>
                    </a:ext>
                  </a:extLst>
                </a:gridCol>
                <a:gridCol w="1247775">
                  <a:extLst>
                    <a:ext uri="{9D8B030D-6E8A-4147-A177-3AD203B41FA5}">
                      <a16:colId xmlns:a16="http://schemas.microsoft.com/office/drawing/2014/main" val="2775022644"/>
                    </a:ext>
                  </a:extLst>
                </a:gridCol>
              </a:tblGrid>
              <a:tr h="300356">
                <a:tc>
                  <a:txBody>
                    <a:bodyPr/>
                    <a:lstStyle/>
                    <a:p>
                      <a:endParaRPr lang="en-US" sz="1100"/>
                    </a:p>
                  </a:txBody>
                  <a:tcPr marL="55382" marR="55382" marT="27691" marB="27691">
                    <a:lnB w="9525" cap="flat" cmpd="sng" algn="ctr">
                      <a:solidFill>
                        <a:srgbClr val="DDDDDD"/>
                      </a:solidFill>
                      <a:prstDash val="solid"/>
                      <a:round/>
                      <a:headEnd type="none" w="med" len="med"/>
                      <a:tailEnd type="none" w="med" len="med"/>
                    </a:lnB>
                  </a:tcPr>
                </a:tc>
                <a:tc>
                  <a:txBody>
                    <a:bodyPr/>
                    <a:lstStyle/>
                    <a:p>
                      <a:endParaRPr lang="en-US" sz="1100"/>
                    </a:p>
                  </a:txBody>
                  <a:tcPr marL="55382" marR="55382" marT="27691" marB="27691">
                    <a:lnB w="9525" cap="flat" cmpd="sng" algn="ctr">
                      <a:solidFill>
                        <a:srgbClr val="DDDDDD"/>
                      </a:solidFill>
                      <a:prstDash val="solid"/>
                      <a:round/>
                      <a:headEnd type="none" w="med" len="med"/>
                      <a:tailEnd type="none" w="med" len="med"/>
                    </a:lnB>
                  </a:tcPr>
                </a:tc>
                <a:tc>
                  <a:txBody>
                    <a:bodyPr/>
                    <a:lstStyle/>
                    <a:p>
                      <a:endParaRPr lang="en-US" sz="1100"/>
                    </a:p>
                  </a:txBody>
                  <a:tcPr marL="55382" marR="55382" marT="27691" marB="27691">
                    <a:lnB w="9525" cap="flat" cmpd="sng" algn="ctr">
                      <a:solidFill>
                        <a:srgbClr val="DDDDDD"/>
                      </a:solidFill>
                      <a:prstDash val="solid"/>
                      <a:round/>
                      <a:headEnd type="none" w="med" len="med"/>
                      <a:tailEnd type="none" w="med" len="med"/>
                    </a:lnB>
                  </a:tcPr>
                </a:tc>
                <a:tc>
                  <a:txBody>
                    <a:bodyPr/>
                    <a:lstStyle/>
                    <a:p>
                      <a:endParaRPr lang="en-US" sz="1100"/>
                    </a:p>
                  </a:txBody>
                  <a:tcPr marL="55382" marR="55382" marT="27691" marB="27691">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03659670"/>
                  </a:ext>
                </a:extLst>
              </a:tr>
              <a:tr h="350080">
                <a:tc>
                  <a:txBody>
                    <a:bodyPr/>
                    <a:lstStyle/>
                    <a:p>
                      <a:pPr fontAlgn="t"/>
                      <a:r>
                        <a:rPr lang="en-US" sz="1100">
                          <a:effectLst/>
                        </a:rPr>
                        <a:t>abstract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case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catch</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class</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6942274"/>
                  </a:ext>
                </a:extLst>
              </a:tr>
              <a:tr h="350080">
                <a:tc>
                  <a:txBody>
                    <a:bodyPr/>
                    <a:lstStyle/>
                    <a:p>
                      <a:pPr fontAlgn="t"/>
                      <a:r>
                        <a:rPr lang="en-US" sz="1100">
                          <a:effectLst/>
                        </a:rPr>
                        <a:t>def</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do</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else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extends</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55247833"/>
                  </a:ext>
                </a:extLst>
              </a:tr>
              <a:tr h="350080">
                <a:tc>
                  <a:txBody>
                    <a:bodyPr/>
                    <a:lstStyle/>
                    <a:p>
                      <a:pPr fontAlgn="t"/>
                      <a:r>
                        <a:rPr lang="en-US" sz="1100">
                          <a:effectLst/>
                        </a:rPr>
                        <a:t>false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final</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finally</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for</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95401235"/>
                  </a:ext>
                </a:extLst>
              </a:tr>
              <a:tr h="350080">
                <a:tc>
                  <a:txBody>
                    <a:bodyPr/>
                    <a:lstStyle/>
                    <a:p>
                      <a:pPr fontAlgn="t"/>
                      <a:r>
                        <a:rPr lang="en-US" sz="1100">
                          <a:effectLst/>
                        </a:rPr>
                        <a:t>forSome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if</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implicit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import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88900884"/>
                  </a:ext>
                </a:extLst>
              </a:tr>
              <a:tr h="350080">
                <a:tc>
                  <a:txBody>
                    <a:bodyPr/>
                    <a:lstStyle/>
                    <a:p>
                      <a:pPr fontAlgn="t"/>
                      <a:r>
                        <a:rPr lang="en-US" sz="1100">
                          <a:effectLst/>
                        </a:rPr>
                        <a:t>lazy</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match</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new</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Null</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381933660"/>
                  </a:ext>
                </a:extLst>
              </a:tr>
              <a:tr h="350080">
                <a:tc>
                  <a:txBody>
                    <a:bodyPr/>
                    <a:lstStyle/>
                    <a:p>
                      <a:pPr fontAlgn="t"/>
                      <a:r>
                        <a:rPr lang="en-US" sz="1100">
                          <a:effectLst/>
                        </a:rPr>
                        <a:t>object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override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package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private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920623"/>
                  </a:ext>
                </a:extLst>
              </a:tr>
              <a:tr h="350080">
                <a:tc>
                  <a:txBody>
                    <a:bodyPr/>
                    <a:lstStyle/>
                    <a:p>
                      <a:pPr fontAlgn="t"/>
                      <a:r>
                        <a:rPr lang="en-US" sz="1100">
                          <a:effectLst/>
                        </a:rPr>
                        <a:t>protected</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return</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sealed</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super</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92069918"/>
                  </a:ext>
                </a:extLst>
              </a:tr>
              <a:tr h="350080">
                <a:tc>
                  <a:txBody>
                    <a:bodyPr/>
                    <a:lstStyle/>
                    <a:p>
                      <a:pPr fontAlgn="t"/>
                      <a:r>
                        <a:rPr lang="en-US" sz="1100">
                          <a:effectLst/>
                        </a:rPr>
                        <a:t>this</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throw</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trait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Try</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2907894"/>
                  </a:ext>
                </a:extLst>
              </a:tr>
              <a:tr h="350080">
                <a:tc>
                  <a:txBody>
                    <a:bodyPr/>
                    <a:lstStyle/>
                    <a:p>
                      <a:pPr fontAlgn="t"/>
                      <a:r>
                        <a:rPr lang="en-US" sz="1100">
                          <a:effectLst/>
                        </a:rPr>
                        <a:t>true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type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val</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Var</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7201948"/>
                  </a:ext>
                </a:extLst>
              </a:tr>
              <a:tr h="350080">
                <a:tc>
                  <a:txBody>
                    <a:bodyPr/>
                    <a:lstStyle/>
                    <a:p>
                      <a:pPr fontAlgn="t"/>
                      <a:r>
                        <a:rPr lang="en-US" sz="1100">
                          <a:effectLst/>
                        </a:rPr>
                        <a:t>while</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with</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yield</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 </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78528015"/>
                  </a:ext>
                </a:extLst>
              </a:tr>
              <a:tr h="350080">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=&gt;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19146384"/>
                  </a:ext>
                </a:extLst>
              </a:tr>
              <a:tr h="350080">
                <a:tc>
                  <a:txBody>
                    <a:bodyPr/>
                    <a:lstStyle/>
                    <a:p>
                      <a:pPr fontAlgn="t"/>
                      <a:r>
                        <a:rPr lang="en-US" sz="1100">
                          <a:effectLst/>
                        </a:rPr>
                        <a:t>&lt;-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&lt;: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&lt;%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&gt;: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35931182"/>
                  </a:ext>
                </a:extLst>
              </a:tr>
              <a:tr h="350080">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100">
                          <a:effectLst/>
                        </a:rPr>
                        <a:t>@</a:t>
                      </a: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endParaRPr lang="en-US" sz="1100">
                        <a:effectLst/>
                      </a:endParaRPr>
                    </a:p>
                  </a:txBody>
                  <a:tcPr marL="46152" marR="46152" marT="46152" marB="4615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en-US" sz="1100" dirty="0"/>
                    </a:p>
                  </a:txBody>
                  <a:tcPr marL="55382" marR="55382" marT="27691" marB="27691">
                    <a:lnL w="9525" cap="flat" cmpd="sng" algn="ctr">
                      <a:solidFill>
                        <a:srgbClr val="DDDDDD"/>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1094937795"/>
                  </a:ext>
                </a:extLst>
              </a:tr>
            </a:tbl>
          </a:graphicData>
        </a:graphic>
      </p:graphicFrame>
      <p:sp>
        <p:nvSpPr>
          <p:cNvPr id="5" name="Rectangle 1"/>
          <p:cNvSpPr>
            <a:spLocks noChangeArrowheads="1"/>
          </p:cNvSpPr>
          <p:nvPr/>
        </p:nvSpPr>
        <p:spPr bwMode="auto">
          <a:xfrm flipV="1">
            <a:off x="-664753" y="131492"/>
            <a:ext cx="16352665" cy="65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2410441"/>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185</TotalTime>
  <Words>769</Words>
  <Application>Microsoft Office PowerPoint</Application>
  <PresentationFormat>Widescreen</PresentationFormat>
  <Paragraphs>238</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Franklin Gothic Book</vt:lpstr>
      <vt:lpstr>Crop</vt:lpstr>
      <vt:lpstr>SCALA</vt:lpstr>
      <vt:lpstr>What is Scala ? – In brief</vt:lpstr>
      <vt:lpstr>Why learn Scala for Spark ?</vt:lpstr>
      <vt:lpstr>Why learn Scala for Spark ?</vt:lpstr>
      <vt:lpstr>Some Highlights you should know !!</vt:lpstr>
      <vt:lpstr>Building blocks of Scala – lets also refresh</vt:lpstr>
      <vt:lpstr>Key Rules !!</vt:lpstr>
      <vt:lpstr>Identifiers </vt:lpstr>
      <vt:lpstr>Scala Keywords – Have a glance </vt:lpstr>
      <vt:lpstr>Scala Datatypes </vt:lpstr>
      <vt:lpstr>Scala Datatypes – inter-related</vt:lpstr>
      <vt:lpstr>Variables </vt:lpstr>
      <vt:lpstr>Classes and Objects </vt:lpstr>
      <vt:lpstr>Classes and Objects – Basic Example</vt:lpstr>
      <vt:lpstr>Singleton Objects </vt:lpstr>
      <vt:lpstr>Access Modifiers </vt:lpstr>
      <vt:lpstr>Access Modifiers </vt:lpstr>
      <vt:lpstr>Access Modifiers </vt:lpstr>
      <vt:lpstr>Operators – Search, its fun</vt:lpstr>
      <vt:lpstr>If  statement – Same old Saga  </vt:lpstr>
      <vt:lpstr>What “else” ? – If-else </vt:lpstr>
      <vt:lpstr>Loop – While </vt:lpstr>
      <vt:lpstr>Loop – Do while loop  </vt:lpstr>
      <vt:lpstr>Loops – For </vt:lpstr>
      <vt:lpstr>Exceptions – Handlings </vt:lpstr>
      <vt:lpstr>Exception handlings </vt:lpstr>
      <vt:lpstr>PowerPoint Presentation</vt:lpstr>
    </vt:vector>
  </TitlesOfParts>
  <Company>Cognizant Technology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SCALA</dc:title>
  <dc:creator>Dinesh Chowdary Gundapaneni</dc:creator>
  <cp:lastModifiedBy>Dinesh Chowdary Gundapaneni</cp:lastModifiedBy>
  <cp:revision>18</cp:revision>
  <dcterms:created xsi:type="dcterms:W3CDTF">2017-11-10T04:35:40Z</dcterms:created>
  <dcterms:modified xsi:type="dcterms:W3CDTF">2017-11-10T07:41:34Z</dcterms:modified>
</cp:coreProperties>
</file>