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31"/>
  </p:notesMasterIdLst>
  <p:sldIdLst>
    <p:sldId id="323" r:id="rId6"/>
    <p:sldId id="261" r:id="rId7"/>
    <p:sldId id="262" r:id="rId8"/>
    <p:sldId id="374" r:id="rId9"/>
    <p:sldId id="375" r:id="rId10"/>
    <p:sldId id="327" r:id="rId11"/>
    <p:sldId id="328" r:id="rId12"/>
    <p:sldId id="387" r:id="rId13"/>
    <p:sldId id="329" r:id="rId14"/>
    <p:sldId id="391" r:id="rId15"/>
    <p:sldId id="331" r:id="rId16"/>
    <p:sldId id="385" r:id="rId17"/>
    <p:sldId id="333" r:id="rId18"/>
    <p:sldId id="334" r:id="rId19"/>
    <p:sldId id="335" r:id="rId20"/>
    <p:sldId id="336" r:id="rId21"/>
    <p:sldId id="337" r:id="rId22"/>
    <p:sldId id="339" r:id="rId23"/>
    <p:sldId id="340" r:id="rId24"/>
    <p:sldId id="341" r:id="rId25"/>
    <p:sldId id="343" r:id="rId26"/>
    <p:sldId id="363" r:id="rId27"/>
    <p:sldId id="364" r:id="rId28"/>
    <p:sldId id="3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E7v7N10MQyOjrlk1MTQ/A==" hashData="9vR+Dtbq9pADtkJtCMkrbTQIvqJoWi0IXgQzFfr76fM1u/DdF8rruHtu0rom7sT6nwtIkTx5nN6PpLBExOaZT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D56"/>
    <a:srgbClr val="682252"/>
    <a:srgbClr val="933F79"/>
    <a:srgbClr val="A44687"/>
    <a:srgbClr val="008080"/>
    <a:srgbClr val="5E2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491" autoAdjust="0"/>
  </p:normalViewPr>
  <p:slideViewPr>
    <p:cSldViewPr>
      <p:cViewPr varScale="1">
        <p:scale>
          <a:sx n="70" d="100"/>
          <a:sy n="70" d="100"/>
        </p:scale>
        <p:origin x="13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5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_the_Autho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dirty="0" smtClean="0">
                <a:latin typeface="Verdana" pitchFamily="34" charset="0"/>
              </a:rPr>
              <a:t>About the Author</a:t>
            </a:r>
            <a:endParaRPr lang="en-US" sz="3600" b="0" dirty="0">
              <a:latin typeface="Verdana" pitchFamily="34" charset="0"/>
            </a:endParaRPr>
          </a:p>
        </p:txBody>
      </p:sp>
      <p:graphicFrame>
        <p:nvGraphicFramePr>
          <p:cNvPr id="8" name="Group 81"/>
          <p:cNvGraphicFramePr>
            <a:graphicFrameLocks noGrp="1"/>
          </p:cNvGraphicFramePr>
          <p:nvPr userDrawn="1"/>
        </p:nvGraphicFramePr>
        <p:xfrm>
          <a:off x="533400" y="2286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 userDrawn="1"/>
        </p:nvSpPr>
        <p:spPr>
          <a:xfrm>
            <a:off x="1252240" y="4648200"/>
            <a:ext cx="6440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209800" y="2286000"/>
            <a:ext cx="6477000" cy="609600"/>
          </a:xfrm>
        </p:spPr>
        <p:txBody>
          <a:bodyPr/>
          <a:lstStyle>
            <a:lvl1pPr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Created By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209800" y="2895600"/>
            <a:ext cx="6477000" cy="6096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dirty="0" smtClean="0"/>
              <a:t>Click to edit Credentials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209800" y="3505200"/>
            <a:ext cx="6477000" cy="6096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dirty="0" smtClean="0"/>
              <a:t>Click to edit Version and Date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earn_How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/>
            </a:lvl1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Add text here. (Topic slide starts from here)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can add a picture, chart, or other content in the right column by clicking the appropriate button.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may need more than one slide for each topic. To add a slide, click </a:t>
            </a:r>
            <a:r>
              <a:rPr lang="en-US" sz="3200" b="1" dirty="0" smtClean="0">
                <a:latin typeface="+mn-lt"/>
              </a:rPr>
              <a:t>New Slide</a:t>
            </a:r>
            <a:r>
              <a:rPr lang="en-US" sz="3200" dirty="0" smtClean="0">
                <a:latin typeface="+mn-lt"/>
              </a:rPr>
              <a:t> on the </a:t>
            </a:r>
            <a:r>
              <a:rPr lang="en-US" sz="3200" b="1" dirty="0" smtClean="0"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menu, or press CTRL+M </a:t>
            </a:r>
            <a:r>
              <a:rPr lang="en-US" sz="3200" b="1" dirty="0" smtClean="0">
                <a:latin typeface="+mn-lt"/>
              </a:rPr>
              <a:t>and add a suitable slide depending upon the content</a:t>
            </a:r>
            <a:endParaRPr lang="en-US" sz="32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8" r:id="rId3"/>
    <p:sldLayoutId id="2147483670" r:id="rId4"/>
    <p:sldLayoutId id="2147483671" r:id="rId5"/>
    <p:sldLayoutId id="2147483672" r:id="rId6"/>
    <p:sldLayoutId id="214748367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Big Data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Sqoop Basics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Import All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158" y="1687354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sqoop-import-all-tables</a:t>
            </a:r>
          </a:p>
          <a:p>
            <a:r>
              <a:rPr lang="en-US" dirty="0" smtClean="0"/>
              <a:t>The import-all-tables tool imports a set of tables from an DBMS to HDFS. Data from each table </a:t>
            </a:r>
            <a:r>
              <a:rPr lang="en-US" b="1" dirty="0" smtClean="0"/>
              <a:t>is</a:t>
            </a:r>
            <a:r>
              <a:rPr lang="en-US" dirty="0" smtClean="0"/>
              <a:t> stored in a separate directory in HDFS. </a:t>
            </a:r>
          </a:p>
          <a:p>
            <a:endParaRPr lang="en-US" dirty="0" smtClean="0"/>
          </a:p>
          <a:p>
            <a:r>
              <a:rPr lang="en-US" dirty="0" smtClean="0"/>
              <a:t>For the import-all-tables tool to be useful, the following conditions must be met:</a:t>
            </a:r>
          </a:p>
          <a:p>
            <a:r>
              <a:rPr lang="en-US" dirty="0" smtClean="0"/>
              <a:t>Each table must have a single-column primary key.</a:t>
            </a:r>
          </a:p>
          <a:p>
            <a:r>
              <a:rPr lang="en-US" dirty="0" smtClean="0"/>
              <a:t>You must intend to import all columns of each table.</a:t>
            </a:r>
          </a:p>
          <a:p>
            <a:r>
              <a:rPr lang="en-US" dirty="0" smtClean="0"/>
              <a:t>You must not intend to impose any conditions via a WHERE clause. </a:t>
            </a:r>
          </a:p>
          <a:p>
            <a:endParaRPr lang="en-US" dirty="0" smtClean="0"/>
          </a:p>
          <a:p>
            <a:r>
              <a:rPr lang="en-US" b="1" dirty="0" smtClean="0"/>
              <a:t>Syntax: </a:t>
            </a:r>
          </a:p>
          <a:p>
            <a:r>
              <a:rPr lang="en-US" dirty="0" smtClean="0"/>
              <a:t>$ sqoop import-all-tables</a:t>
            </a:r>
          </a:p>
          <a:p>
            <a:r>
              <a:rPr lang="en-US" dirty="0" smtClean="0"/>
              <a:t>(generic-args) (import-args) $ sqoop-import-all-tables (generic-args) (import-args)</a:t>
            </a:r>
          </a:p>
          <a:p>
            <a:endParaRPr lang="en-US" b="1" dirty="0" smtClean="0"/>
          </a:p>
          <a:p>
            <a:r>
              <a:rPr lang="en-US" b="1" dirty="0" smtClean="0"/>
              <a:t>Example :</a:t>
            </a:r>
          </a:p>
          <a:p>
            <a:r>
              <a:rPr lang="en-US" dirty="0" smtClean="0"/>
              <a:t>Import all tables from the corp database:</a:t>
            </a:r>
          </a:p>
          <a:p>
            <a:r>
              <a:rPr lang="en-US" dirty="0" smtClean="0"/>
              <a:t>$ sqoop import-all-tables --connect jdbc:mysql://db.foo.com/corp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7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643050"/>
            <a:ext cx="8348722" cy="4946650"/>
          </a:xfrm>
        </p:spPr>
        <p:txBody>
          <a:bodyPr/>
          <a:lstStyle/>
          <a:p>
            <a:pPr>
              <a:buNone/>
            </a:pPr>
            <a:r>
              <a:rPr sz="1800" b="1" smtClean="0"/>
              <a:t>sqoop-create-hive-table</a:t>
            </a:r>
          </a:p>
          <a:p>
            <a:pPr marL="0" indent="0">
              <a:buNone/>
            </a:pPr>
            <a:r>
              <a:rPr sz="1800" smtClean="0"/>
              <a:t>The create-hive-table tool populates a Hive metastore with a definition for a table based on a database table previously imported to HDFS, or one planned to be imported. This effectively performs the "--hive-import" step of sqoop-import without running the preceding import.</a:t>
            </a:r>
          </a:p>
          <a:p>
            <a:pPr marL="0" indent="0">
              <a:buNone/>
            </a:pPr>
            <a:endParaRPr sz="1800" smtClean="0"/>
          </a:p>
          <a:p>
            <a:pPr>
              <a:buNone/>
            </a:pPr>
            <a:r>
              <a:rPr sz="1800" b="1" smtClean="0"/>
              <a:t> Syntax:</a:t>
            </a:r>
          </a:p>
          <a:p>
            <a:pPr>
              <a:buNone/>
            </a:pPr>
            <a:r>
              <a:rPr sz="1800" smtClean="0"/>
              <a:t>$ sqoop create-hive-table (generic-args) (create-hive-table-args)</a:t>
            </a:r>
          </a:p>
          <a:p>
            <a:endParaRPr sz="1800" smtClean="0"/>
          </a:p>
          <a:p>
            <a:pPr marL="0" indent="0">
              <a:buNone/>
            </a:pPr>
            <a:r>
              <a:rPr sz="1800" b="1" smtClean="0"/>
              <a:t>Example: </a:t>
            </a:r>
          </a:p>
          <a:p>
            <a:pPr marL="0" indent="0">
              <a:buNone/>
            </a:pPr>
            <a:r>
              <a:rPr sz="1800" smtClean="0"/>
              <a:t>$ sqoop create-hive-table --connect Jdbc:mysql://db.example.com/corp \ --table employees -- hive-table emps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Create Hive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643050"/>
            <a:ext cx="8186766" cy="4910151"/>
          </a:xfrm>
        </p:spPr>
        <p:txBody>
          <a:bodyPr/>
          <a:lstStyle/>
          <a:p>
            <a:pPr>
              <a:buNone/>
            </a:pPr>
            <a:r>
              <a:rPr sz="1800" smtClean="0"/>
              <a:t>sqoop-eval</a:t>
            </a:r>
          </a:p>
          <a:p>
            <a:pPr marL="0" indent="0">
              <a:buNone/>
            </a:pPr>
            <a:r>
              <a:rPr sz="1800" smtClean="0"/>
              <a:t>The eval tool allows users to quickly run simple SQL queries against a database; results are printed to the console. This allows users to preview their import queries to ensure they import the data they expect. </a:t>
            </a:r>
          </a:p>
          <a:p>
            <a:pPr marL="0" indent="0">
              <a:buNone/>
            </a:pPr>
            <a:endParaRPr sz="1800" smtClean="0"/>
          </a:p>
          <a:p>
            <a:pPr>
              <a:buNone/>
            </a:pPr>
            <a:r>
              <a:rPr sz="1800" smtClean="0"/>
              <a:t>Syntax: </a:t>
            </a:r>
          </a:p>
          <a:p>
            <a:pPr marL="0" indent="0">
              <a:buNone/>
            </a:pPr>
            <a:r>
              <a:rPr sz="1800" smtClean="0"/>
              <a:t>$ sqoop eval (generic-args) (eval-args) $ sqoop-eval (generic-args) (eval-args)</a:t>
            </a:r>
          </a:p>
          <a:p>
            <a:endParaRPr sz="1800" smtClean="0"/>
          </a:p>
          <a:p>
            <a:pPr>
              <a:buNone/>
            </a:pPr>
            <a:r>
              <a:rPr sz="1800" smtClean="0"/>
              <a:t>Example :</a:t>
            </a:r>
          </a:p>
          <a:p>
            <a:pPr marL="0" indent="0">
              <a:buNone/>
            </a:pPr>
            <a:r>
              <a:rPr sz="1800" smtClean="0"/>
              <a:t>$ sqoop eval --connect dbc:mysql://db.example.com/corp \ --query "SELECT * FROM employees LIMIT 10"</a:t>
            </a:r>
            <a:endParaRPr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Eval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z="1800" smtClean="0"/>
              <a:t>sqoop-list-tables</a:t>
            </a:r>
          </a:p>
          <a:p>
            <a:pPr marL="0" indent="0">
              <a:buNone/>
            </a:pPr>
            <a:r>
              <a:rPr sz="1800" smtClean="0"/>
              <a:t>	List tables present in a database.</a:t>
            </a:r>
          </a:p>
          <a:p>
            <a:pPr>
              <a:buNone/>
            </a:pPr>
            <a:endParaRPr sz="1800" smtClean="0"/>
          </a:p>
          <a:p>
            <a:pPr>
              <a:buNone/>
            </a:pPr>
            <a:r>
              <a:rPr sz="1800" smtClean="0"/>
              <a:t>Syntax:</a:t>
            </a:r>
          </a:p>
          <a:p>
            <a:pPr marL="0" indent="0">
              <a:buNone/>
            </a:pPr>
            <a:r>
              <a:rPr sz="1800" smtClean="0"/>
              <a:t>$ sqoop-list-tables (generic-args) (list-tables-args)</a:t>
            </a:r>
          </a:p>
          <a:p>
            <a:pPr marL="0" indent="0">
              <a:buNone/>
            </a:pPr>
            <a:endParaRPr sz="1800" smtClean="0"/>
          </a:p>
          <a:p>
            <a:pPr marL="0" indent="0">
              <a:buNone/>
            </a:pPr>
            <a:r>
              <a:rPr sz="1800" smtClean="0"/>
              <a:t>Example :</a:t>
            </a:r>
          </a:p>
          <a:p>
            <a:pPr marL="0" indent="0">
              <a:buNone/>
            </a:pPr>
            <a:r>
              <a:rPr sz="1800" smtClean="0"/>
              <a:t>List tables available in the "corp" database:</a:t>
            </a:r>
          </a:p>
          <a:p>
            <a:pPr marL="0" indent="0">
              <a:buNone/>
            </a:pPr>
            <a:endParaRPr sz="1800" smtClean="0"/>
          </a:p>
          <a:p>
            <a:pPr marL="0" indent="0">
              <a:buNone/>
            </a:pPr>
            <a:r>
              <a:rPr sz="1800" smtClean="0"/>
              <a:t>$ sqoop list-tables --connect jdbc:mysql://database.example.com/corp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List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sz="1800" smtClean="0"/>
          </a:p>
          <a:p>
            <a:r>
              <a:rPr sz="1800" smtClean="0"/>
              <a:t>Use the command-line parameter  --where  to specify a SQL condition that the imported data should meet. </a:t>
            </a:r>
          </a:p>
          <a:p>
            <a:endParaRPr sz="1800" smtClean="0"/>
          </a:p>
          <a:p>
            <a:r>
              <a:rPr sz="1800" smtClean="0"/>
              <a:t>For example, to import only USA cities from the table cities, you can issue the following Sqoop command:</a:t>
            </a:r>
          </a:p>
          <a:p>
            <a:endParaRPr sz="1800" smtClean="0"/>
          </a:p>
          <a:p>
            <a:r>
              <a:rPr sz="1800" smtClean="0"/>
              <a:t>sqoop import  --connect jdbc:mysql://localhost/vel  --username root  --password root  --table cities  --where "country = 'USA'"</a:t>
            </a:r>
          </a:p>
          <a:p>
            <a:endParaRPr sz="2800" b="1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Import Where 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smtClean="0"/>
              <a:t>Sqoop execution that will read the password from standard input:</a:t>
            </a:r>
          </a:p>
          <a:p>
            <a:pPr marL="0" indent="0">
              <a:buNone/>
            </a:pPr>
            <a:endParaRPr sz="1800" smtClean="0"/>
          </a:p>
          <a:p>
            <a:r>
              <a:rPr sz="1800" smtClean="0"/>
              <a:t>sqoop import  --connect jdbc:mysql://localhost/vel  --username root  --table cities  -P –warehouse-dir  /vel/sqoop/</a:t>
            </a:r>
            <a:br>
              <a:rPr sz="1800" smtClean="0"/>
            </a:br>
            <a:endParaRPr sz="1800" smtClean="0"/>
          </a:p>
          <a:p>
            <a:r>
              <a:rPr sz="1800" smtClean="0"/>
              <a:t>Sqoop import –option-file “path/to/option/file”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Password Protection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800" smtClean="0"/>
          </a:p>
          <a:p>
            <a:r>
              <a:rPr sz="1800" smtClean="0"/>
              <a:t>Sqoop supports three different file formats; one of these is text, and the other two are binary. The binary formats are Avro and Hadoop’s SequenceFile. You can enable import into SequenceFile using the --as-sequencefile parameter:</a:t>
            </a:r>
          </a:p>
          <a:p>
            <a:pPr marL="0" indent="0">
              <a:buNone/>
            </a:pPr>
            <a:endParaRPr sz="1800" smtClean="0"/>
          </a:p>
          <a:p>
            <a:r>
              <a:rPr sz="1800" smtClean="0"/>
              <a:t>sqoop import  --connect jdbc:mysql://localhost/vel --username root --password root --table cities  --as-sequencefile</a:t>
            </a:r>
          </a:p>
          <a:p>
            <a:pPr marL="0" indent="0">
              <a:buNone/>
            </a:pPr>
            <a:endParaRPr sz="1800" smtClean="0"/>
          </a:p>
          <a:p>
            <a:r>
              <a:rPr sz="1800" smtClean="0"/>
              <a:t>Avro can be enabled by specifying the --as-avrodatafile parameter:</a:t>
            </a:r>
          </a:p>
          <a:p>
            <a:pPr marL="0" indent="0">
              <a:buNone/>
            </a:pPr>
            <a:endParaRPr sz="1800" smtClean="0"/>
          </a:p>
          <a:p>
            <a:r>
              <a:rPr sz="1800" smtClean="0"/>
              <a:t>sqoop import   --connect jdbc:mysql://localhost/vel --username root --password root --table cities  --as-avrodatafile</a:t>
            </a:r>
            <a:endParaRPr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File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smtClean="0"/>
              <a:t>To compress Importing Data</a:t>
            </a:r>
          </a:p>
          <a:p>
            <a:pPr marL="0" indent="0">
              <a:buNone/>
            </a:pPr>
            <a:r>
              <a:rPr sz="1800" smtClean="0"/>
              <a:t> Use the parameter --compress to enable compression</a:t>
            </a:r>
          </a:p>
          <a:p>
            <a:pPr marL="0" indent="0">
              <a:buNone/>
            </a:pPr>
            <a:r>
              <a:rPr sz="1800" smtClean="0"/>
              <a:t> </a:t>
            </a:r>
          </a:p>
          <a:p>
            <a:r>
              <a:rPr sz="1800" smtClean="0"/>
              <a:t>sqoop import  --connect jdbc:mysql://localhost/vel  --username root --table cities –compress</a:t>
            </a:r>
          </a:p>
          <a:p>
            <a:pPr marL="0" indent="0">
              <a:buNone/>
            </a:pPr>
            <a:r>
              <a:rPr sz="1800" smtClean="0"/>
              <a:t> </a:t>
            </a:r>
          </a:p>
          <a:p>
            <a:r>
              <a:rPr sz="1800" smtClean="0"/>
              <a:t>By default - GZip codec  and all files will end up with a .gz extension.</a:t>
            </a:r>
          </a:p>
          <a:p>
            <a:r>
              <a:rPr sz="1800" smtClean="0"/>
              <a:t>Choose codec -  --compression-codec parameter. </a:t>
            </a:r>
          </a:p>
          <a:p>
            <a:pPr marL="0" indent="0">
              <a:buNone/>
            </a:pPr>
            <a:r>
              <a:rPr sz="1800" smtClean="0"/>
              <a:t> </a:t>
            </a:r>
          </a:p>
          <a:p>
            <a:pPr marL="0" indent="0">
              <a:buNone/>
            </a:pPr>
            <a:r>
              <a:rPr sz="1800" smtClean="0"/>
              <a:t>	Splitable 		Not Splitable</a:t>
            </a:r>
          </a:p>
          <a:p>
            <a:pPr marL="0" indent="0">
              <a:buNone/>
            </a:pPr>
            <a:r>
              <a:rPr sz="1800" smtClean="0"/>
              <a:t>	BZip2,LZO	GZip,Snappy</a:t>
            </a:r>
          </a:p>
          <a:p>
            <a:pPr marL="0" indent="0">
              <a:spcBef>
                <a:spcPct val="0"/>
              </a:spcBef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sz="1800" smtClean="0"/>
          </a:p>
          <a:p>
            <a:r>
              <a:rPr sz="1800" smtClean="0"/>
              <a:t>Use Sqoop’s ability to override default type mapping using the parameter --mapcolumn-java. </a:t>
            </a:r>
          </a:p>
          <a:p>
            <a:endParaRPr sz="1800" smtClean="0"/>
          </a:p>
          <a:p>
            <a:r>
              <a:rPr sz="1800" smtClean="0"/>
              <a:t>For example, to override the type of column id to Java type Long:</a:t>
            </a:r>
          </a:p>
          <a:p>
            <a:pPr marL="0" indent="0">
              <a:buNone/>
            </a:pPr>
            <a:r>
              <a:rPr sz="1800" smtClean="0"/>
              <a:t> </a:t>
            </a:r>
          </a:p>
          <a:p>
            <a:r>
              <a:rPr sz="1800" smtClean="0"/>
              <a:t>sqoop import --connect jdbc:mysql://localhost/vel --username root --password root --table cities  --map-column-java id=Long</a:t>
            </a:r>
            <a:endParaRPr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Override Type Mappng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0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smtClean="0"/>
              <a:t>Use the parameter --num-mappers if you want Sqoop to use a different number of mappers.</a:t>
            </a:r>
          </a:p>
          <a:p>
            <a:r>
              <a:rPr sz="1800" smtClean="0"/>
              <a:t>For example, to run 10 concurrent tasks, you would use the following Sqoop command.</a:t>
            </a:r>
          </a:p>
          <a:p>
            <a:pPr marL="0" indent="0">
              <a:buNone/>
            </a:pPr>
            <a:endParaRPr sz="1800" smtClean="0"/>
          </a:p>
          <a:p>
            <a:pPr marL="0" indent="0">
              <a:buNone/>
            </a:pPr>
            <a:r>
              <a:rPr sz="1800" smtClean="0"/>
              <a:t>Command:</a:t>
            </a:r>
          </a:p>
          <a:p>
            <a:r>
              <a:rPr sz="1800" smtClean="0"/>
              <a:t>sqoop import  --connect jdbc:mysql://localhost/vel  --username root  --password root --table cities  --num-mappers 10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Control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60100"/>
              </p:ext>
            </p:extLst>
          </p:nvPr>
        </p:nvGraphicFramePr>
        <p:xfrm>
          <a:off x="2209800" y="2286000"/>
          <a:ext cx="6477000" cy="1828800"/>
        </p:xfrm>
        <a:graphic>
          <a:graphicData uri="http://schemas.openxmlformats.org/drawingml/2006/table">
            <a:tbl>
              <a:tblPr/>
              <a:tblGrid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Sudarshan Shetty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Manager-Big Data / 10 Years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6428601"/>
            <a:ext cx="457200" cy="276999"/>
          </a:xfrm>
        </p:spPr>
        <p:txBody>
          <a:bodyPr/>
          <a:lstStyle/>
          <a:p>
            <a:pPr>
              <a:defRPr/>
            </a:pPr>
            <a:fld id="{ACB22A88-73BA-4B00-905C-A309951F5147}" type="slidenum">
              <a:rPr lang="en-US" sz="1400" smtClean="0"/>
              <a:pPr>
                <a:defRPr/>
              </a:pPr>
              <a:t>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smtClean="0"/>
              <a:t>To remove NULL character in table while importing / Exporting</a:t>
            </a:r>
          </a:p>
          <a:p>
            <a:endParaRPr sz="1800" smtClean="0"/>
          </a:p>
          <a:p>
            <a:r>
              <a:rPr sz="1800" smtClean="0"/>
              <a:t>sqoop import --connect jdbc:mysql://localhost/vel -username root -password root --table citytemp  --null-string 'UNDEF' --target-dir  /vel/citynull -m 1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Encode Null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smtClean="0"/>
              <a:t>Append Mode  - When your table is only getting new rows and the existing ones are not changed, use the append mode.</a:t>
            </a:r>
          </a:p>
          <a:p>
            <a:pPr>
              <a:buNone/>
            </a:pPr>
            <a:endParaRPr sz="1800" smtClean="0"/>
          </a:p>
          <a:p>
            <a:pPr>
              <a:buNone/>
            </a:pPr>
            <a:r>
              <a:rPr sz="1800" smtClean="0"/>
              <a:t>sqoop import  --connect jdbc:mysql://locahost/vel --username root</a:t>
            </a:r>
          </a:p>
          <a:p>
            <a:pPr marL="0" indent="0">
              <a:buNone/>
            </a:pPr>
            <a:r>
              <a:rPr sz="1800" smtClean="0"/>
              <a:t>--password root  --table cities --incremental append  --check-column id --last-value 3</a:t>
            </a:r>
          </a:p>
          <a:p>
            <a:pPr marL="0" indent="0">
              <a:buNone/>
            </a:pPr>
            <a:endParaRPr sz="1800" smtClean="0"/>
          </a:p>
          <a:p>
            <a:r>
              <a:rPr sz="1800" smtClean="0"/>
              <a:t>--check-column indicates a column name that should be checked for newly appended data</a:t>
            </a:r>
          </a:p>
          <a:p>
            <a:r>
              <a:rPr sz="1800" smtClean="0"/>
              <a:t>--last-value contains the last value that successfully imported into Hadoop</a:t>
            </a:r>
          </a:p>
          <a:p>
            <a:pPr>
              <a:buNone/>
            </a:pPr>
            <a:endParaRPr sz="1800" smtClean="0"/>
          </a:p>
          <a:p>
            <a:r>
              <a:rPr sz="1800" smtClean="0"/>
              <a:t>Importing Mutable Data - Use the lastmodified mode instead of the append mode. </a:t>
            </a:r>
          </a:p>
          <a:p>
            <a:pPr>
              <a:buNone/>
            </a:pPr>
            <a:endParaRPr sz="1800" smtClean="0"/>
          </a:p>
          <a:p>
            <a:pPr>
              <a:buNone/>
            </a:pPr>
            <a:r>
              <a:rPr sz="1800" smtClean="0"/>
              <a:t>sqoop import --connect jdbc:mysql://localhost/vel  --username root  --Password root </a:t>
            </a:r>
            <a:r>
              <a:rPr lang="en-IN" sz="1800" dirty="0" smtClean="0"/>
              <a:t>–</a:t>
            </a:r>
            <a:endParaRPr sz="1800" smtClean="0"/>
          </a:p>
          <a:p>
            <a:pPr>
              <a:buNone/>
            </a:pPr>
            <a:r>
              <a:rPr sz="1800" smtClean="0"/>
              <a:t>table cities --incremental lastmodified --check-column last_update_date --last-value "2013</a:t>
            </a:r>
          </a:p>
          <a:p>
            <a:pPr>
              <a:buNone/>
            </a:pPr>
            <a:r>
              <a:rPr sz="1800" smtClean="0"/>
              <a:t>05-22 01:01:01"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Incremental Import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5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smtClean="0"/>
              <a:t>What are the different Sqoop commands?</a:t>
            </a:r>
          </a:p>
          <a:p>
            <a:pPr lvl="1">
              <a:defRPr/>
            </a:pPr>
            <a:r>
              <a:rPr smtClean="0"/>
              <a:t>How many mappers are run by default by Sqoop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 smtClean="0"/>
              <a:t> How can we import the data to Hive table instead of HDFS?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4825" y="762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Sqoop is a tool designed to transfer data between Hadoop and relational databases.</a:t>
            </a:r>
          </a:p>
          <a:p>
            <a:r>
              <a:rPr smtClean="0"/>
              <a:t>Sqoop uses MapReduce to import and export the data, which provides parallel operation as well as fault tolerance.</a:t>
            </a:r>
            <a:endParaRPr lang="en-IN" dirty="0" smtClean="0"/>
          </a:p>
          <a:p>
            <a:r>
              <a:rPr smtClean="0"/>
              <a:t>Sqoop can also import the result set of an arbitrary SQL query. Instead of using the --table, --columns and --where arguments, you can specify a SQL statement with the --query argument.</a:t>
            </a:r>
            <a:endParaRPr lang="en-IN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4366" y="2924502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76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Big Data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Sqoop Basics Course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52400" y="6428601"/>
            <a:ext cx="457200" cy="276999"/>
          </a:xfr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82750"/>
            <a:ext cx="8686800" cy="4946650"/>
          </a:xfrm>
        </p:spPr>
        <p:txBody>
          <a:bodyPr/>
          <a:lstStyle/>
          <a:p>
            <a:pPr lvl="1">
              <a:defRPr/>
            </a:pPr>
            <a:r>
              <a:rPr lang="en-US" sz="1800" dirty="0" smtClean="0"/>
              <a:t>This </a:t>
            </a:r>
            <a:r>
              <a:rPr lang="en-US" sz="1800" dirty="0"/>
              <a:t>chapter will introduce you to </a:t>
            </a:r>
            <a:r>
              <a:rPr lang="en-US" sz="1800" dirty="0" smtClean="0"/>
              <a:t>the data ingestion tool-Sqoop used to transfer data from Relational Database Management Systems to Hadoop and vice versa.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After completing this chapter you will be able to :</a:t>
            </a:r>
          </a:p>
          <a:p>
            <a:pPr lvl="1"/>
            <a:r>
              <a:rPr lang="en-US" sz="1800" dirty="0" smtClean="0"/>
              <a:t>Describe Sqoop and its components</a:t>
            </a:r>
          </a:p>
          <a:p>
            <a:pPr lvl="1"/>
            <a:r>
              <a:rPr lang="en-IN" sz="1800" dirty="0" smtClean="0"/>
              <a:t>Import one table from Source system to Hadoop</a:t>
            </a:r>
          </a:p>
          <a:p>
            <a:pPr lvl="1"/>
            <a:r>
              <a:rPr lang="en-IN" sz="1800" dirty="0" smtClean="0"/>
              <a:t>Import complete Source system database to Hadoop</a:t>
            </a:r>
          </a:p>
          <a:p>
            <a:pPr lvl="1"/>
            <a:r>
              <a:rPr lang="en-IN" sz="1800" dirty="0" smtClean="0"/>
              <a:t>Import selected tables from Source system to Hadoop</a:t>
            </a:r>
          </a:p>
          <a:p>
            <a:pPr lvl="1"/>
            <a:r>
              <a:rPr lang="en-IN" sz="1800" dirty="0" smtClean="0"/>
              <a:t>Import selected columns from a particular table</a:t>
            </a:r>
          </a:p>
          <a:p>
            <a:pPr lvl="1"/>
            <a:r>
              <a:rPr lang="en-IN" sz="1800" dirty="0" smtClean="0"/>
              <a:t>Filter out certain rows from certain table</a:t>
            </a:r>
          </a:p>
          <a:p>
            <a:pPr lvl="1"/>
            <a:r>
              <a:rPr sz="1800" smtClean="0"/>
              <a:t>Export Hive tables to RDBMS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smtClean="0"/>
              <a:t>Apache Sqoop is a tool designed for efficiently transferring bulk data between Apache Hadoop and structured datastores such as relational databases.</a:t>
            </a:r>
          </a:p>
          <a:p>
            <a:pPr>
              <a:buNone/>
            </a:pPr>
            <a:endParaRPr lang="en-IN" sz="1800" dirty="0" smtClean="0"/>
          </a:p>
          <a:p>
            <a:r>
              <a:rPr sz="1800" smtClean="0"/>
              <a:t>Sqoop can be connected to databases like Oracle, MySQL, and Teradata etc. It uses JDBC to connect to them, so JDBC driver for each of databases is required. </a:t>
            </a:r>
          </a:p>
          <a:p>
            <a:pPr>
              <a:buNone/>
            </a:pPr>
            <a:endParaRPr sz="1800" smtClean="0"/>
          </a:p>
          <a:p>
            <a:pPr>
              <a:buNone/>
            </a:pPr>
            <a:endParaRPr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http://hadooptutorials.co.in/tutorials/sqoop/images/introduction-to-apache-sqoop/sqoop_introdu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451934"/>
            <a:ext cx="4800600" cy="27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smtClean="0"/>
              <a:t>import :- Import a table from a Source system database to HDFS</a:t>
            </a:r>
          </a:p>
          <a:p>
            <a:r>
              <a:rPr sz="1800" smtClean="0"/>
              <a:t>import-all-tables :- Import tables from a Source system database to HDFS</a:t>
            </a:r>
          </a:p>
          <a:p>
            <a:r>
              <a:rPr sz="1800" smtClean="0"/>
              <a:t>list-databases :- List available databases on a Source system server</a:t>
            </a:r>
          </a:p>
          <a:p>
            <a:r>
              <a:rPr sz="1800" smtClean="0"/>
              <a:t>list-tables :-List available tables in a database in Source system</a:t>
            </a:r>
          </a:p>
          <a:p>
            <a:r>
              <a:rPr lang="en-IN" sz="1800" dirty="0" smtClean="0"/>
              <a:t>E</a:t>
            </a:r>
            <a:r>
              <a:rPr sz="1800" smtClean="0"/>
              <a:t>xport :-  Export a tables from HDFS/Hive to RDBMS system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z="1800" b="1" smtClean="0"/>
              <a:t>sqoop-import</a:t>
            </a:r>
            <a:endParaRPr sz="1800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sz="1800" dirty="0" smtClean="0"/>
              <a:t>The import tool imports an individual table from an RDBMS to HDFS. Each row from a table is represented as a separate record in HDFS. Records can be stored as text files (one record per  line), or in binary representation as Avro or </a:t>
            </a:r>
            <a:r>
              <a:rPr sz="1800" smtClean="0"/>
              <a:t>SequenceFiles.</a:t>
            </a:r>
            <a:endParaRPr sz="1800" dirty="0" smtClean="0"/>
          </a:p>
          <a:p>
            <a:pPr>
              <a:buNone/>
            </a:pPr>
            <a:endParaRPr sz="1800" smtClean="0"/>
          </a:p>
          <a:p>
            <a:pPr>
              <a:buNone/>
            </a:pPr>
            <a:r>
              <a:rPr sz="1800" b="1" smtClean="0"/>
              <a:t>Syntax</a:t>
            </a:r>
            <a:r>
              <a:rPr sz="1800" b="1" dirty="0" smtClean="0"/>
              <a:t>:</a:t>
            </a:r>
          </a:p>
          <a:p>
            <a:pPr>
              <a:buNone/>
            </a:pPr>
            <a:r>
              <a:rPr sz="1800" dirty="0" smtClean="0"/>
              <a:t>	$ </a:t>
            </a:r>
            <a:r>
              <a:rPr sz="1800" smtClean="0"/>
              <a:t>sqoop</a:t>
            </a:r>
            <a:r>
              <a:rPr sz="1800" dirty="0" smtClean="0"/>
              <a:t> import (generic-args) (import-args)</a:t>
            </a:r>
          </a:p>
          <a:p>
            <a:endParaRPr sz="1800" dirty="0" smtClean="0"/>
          </a:p>
          <a:p>
            <a:pPr>
              <a:buNone/>
            </a:pPr>
            <a:r>
              <a:rPr sz="1800" b="1" dirty="0" smtClean="0"/>
              <a:t>Examples:</a:t>
            </a:r>
          </a:p>
          <a:p>
            <a:r>
              <a:rPr sz="1800" dirty="0" smtClean="0"/>
              <a:t>$ </a:t>
            </a:r>
            <a:r>
              <a:rPr sz="1800" smtClean="0"/>
              <a:t>sqoop</a:t>
            </a:r>
            <a:r>
              <a:rPr sz="1800" dirty="0" smtClean="0"/>
              <a:t> import --connect jdbc:mysql://db.foo.com/corp –table EMPLOYEES</a:t>
            </a:r>
          </a:p>
          <a:p>
            <a:r>
              <a:rPr sz="1800" dirty="0" smtClean="0"/>
              <a:t>$ </a:t>
            </a:r>
            <a:r>
              <a:rPr sz="1800" smtClean="0"/>
              <a:t>sqoop</a:t>
            </a:r>
            <a:r>
              <a:rPr sz="1800" dirty="0" smtClean="0"/>
              <a:t> import --connect jdbc:mysql://db.foo.com/corp --table EMPLOYEES \ --username SomeUser -P Enter password: (hidden)</a:t>
            </a:r>
          </a:p>
          <a:p>
            <a:r>
              <a:rPr sz="1800" dirty="0" smtClean="0"/>
              <a:t>$ </a:t>
            </a:r>
            <a:r>
              <a:rPr sz="1800" smtClean="0"/>
              <a:t>sqoop</a:t>
            </a:r>
            <a:r>
              <a:rPr sz="1800" dirty="0" smtClean="0"/>
              <a:t> import –connect jdbc:mysql://db.foo.com/corp --table EMPLOYEES \ --columns "employee_id,first_name,last_name,job_title</a:t>
            </a:r>
          </a:p>
          <a:p>
            <a:endParaRPr sz="1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Import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z="1800" b="1" smtClean="0"/>
              <a:t>sqoop-export</a:t>
            </a:r>
          </a:p>
          <a:p>
            <a:pPr marL="0" indent="0">
              <a:buNone/>
            </a:pPr>
            <a:r>
              <a:rPr sz="1800" smtClean="0"/>
              <a:t>The export tool exports a set of files from HDFS back to an RDBMS. The target table must already exist in the database. The input files are read and parsed into a set of records according to the user-specified delimiters..</a:t>
            </a:r>
          </a:p>
          <a:p>
            <a:pPr marL="0" indent="0">
              <a:buNone/>
            </a:pPr>
            <a:r>
              <a:rPr sz="1800" smtClean="0"/>
              <a:t>The default operation is to transform these into a set of INSERT statements that inject the records into the database.</a:t>
            </a:r>
          </a:p>
          <a:p>
            <a:pPr>
              <a:buNone/>
            </a:pPr>
            <a:endParaRPr sz="1800" smtClean="0"/>
          </a:p>
          <a:p>
            <a:pPr>
              <a:buNone/>
            </a:pPr>
            <a:r>
              <a:rPr sz="1800" b="1" smtClean="0"/>
              <a:t>Syntax:</a:t>
            </a:r>
          </a:p>
          <a:p>
            <a:pPr lvl="1"/>
            <a:r>
              <a:rPr sz="1800" smtClean="0"/>
              <a:t>$ sqoop export (generic-args) (export-args)</a:t>
            </a:r>
          </a:p>
          <a:p>
            <a:pPr lvl="1"/>
            <a:r>
              <a:rPr sz="1800" smtClean="0"/>
              <a:t>$ sqoop-export (generic-args) (export-args)</a:t>
            </a:r>
          </a:p>
          <a:p>
            <a:pPr marL="342900" lvl="1" indent="-342900">
              <a:buNone/>
            </a:pPr>
            <a:endParaRPr sz="1800" b="1" smtClean="0"/>
          </a:p>
          <a:p>
            <a:pPr marL="342900" lvl="1" indent="-342900">
              <a:buNone/>
            </a:pPr>
            <a:r>
              <a:rPr sz="1800" b="1" smtClean="0"/>
              <a:t>Example :</a:t>
            </a:r>
          </a:p>
          <a:p>
            <a:pPr lvl="1"/>
            <a:r>
              <a:rPr sz="1800" smtClean="0"/>
              <a:t>Import all tables from the corp database:</a:t>
            </a:r>
          </a:p>
          <a:p>
            <a:pPr lvl="1"/>
            <a:r>
              <a:rPr sz="1800" smtClean="0"/>
              <a:t>$ sqoop export --connect jdbc:mysql://db.example.com/foo --table bar \ --export-dir /results/bar_data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Export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22ac1d2b-d6f7-4687-a5f3-99b1afaab72b">UEYCS6Y52P7K-362-3</_dlc_DocId>
    <_dlc_DocIdUrl xmlns="22ac1d2b-d6f7-4687-a5f3-99b1afaab72b">
      <Url>https://ch1hub.cognizant.com/sites/SC37/EIM-BigData/_layouts/DocIdRedir.aspx?ID=UEYCS6Y52P7K-362-3</Url>
      <Description>UEYCS6Y52P7K-362-3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A4BBA70732834387F4513C63EE2D4A" ma:contentTypeVersion="0" ma:contentTypeDescription="Create a new document." ma:contentTypeScope="" ma:versionID="65d9acbcacecfbfa25cc7291d0d022ca">
  <xsd:schema xmlns:xsd="http://www.w3.org/2001/XMLSchema" xmlns:xs="http://www.w3.org/2001/XMLSchema" xmlns:p="http://schemas.microsoft.com/office/2006/metadata/properties" xmlns:ns2="22ac1d2b-d6f7-4687-a5f3-99b1afaab72b" targetNamespace="http://schemas.microsoft.com/office/2006/metadata/properties" ma:root="true" ma:fieldsID="2265d4a5c32dfd9ba42e6c372bb0f29f" ns2:_="">
    <xsd:import namespace="22ac1d2b-d6f7-4687-a5f3-99b1afaab72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c1d2b-d6f7-4687-a5f3-99b1afaab72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78FCE96-C8A4-4E92-8467-18B7198B1C7C}">
  <ds:schemaRefs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22ac1d2b-d6f7-4687-a5f3-99b1afaab72b"/>
  </ds:schemaRefs>
</ds:datastoreItem>
</file>

<file path=customXml/itemProps2.xml><?xml version="1.0" encoding="utf-8"?>
<ds:datastoreItem xmlns:ds="http://schemas.openxmlformats.org/officeDocument/2006/customXml" ds:itemID="{8AAEEA49-3EED-4488-A043-7D1DC7843D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92D12B-A57C-46BF-BE26-F715854338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ac1d2b-d6f7-4687-a5f3-99b1afaab7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00D1A3E-0BC9-451F-8DA6-F4D93437922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3641</TotalTime>
  <Words>1277</Words>
  <Application>Microsoft Office PowerPoint</Application>
  <PresentationFormat>On-screen Show (4:3)</PresentationFormat>
  <Paragraphs>205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Narrow</vt:lpstr>
      <vt:lpstr>Calibri</vt:lpstr>
      <vt:lpstr>Cambria</vt:lpstr>
      <vt:lpstr>Monotype Corsiva</vt:lpstr>
      <vt:lpstr>Myriad Pro</vt:lpstr>
      <vt:lpstr>Tw Cen MT Condensed</vt:lpstr>
      <vt:lpstr>Verdana</vt:lpstr>
      <vt:lpstr>Wingdings</vt:lpstr>
      <vt:lpstr>Theme_3</vt:lpstr>
      <vt:lpstr>PowerPoint Presentation</vt:lpstr>
      <vt:lpstr>PowerPoint Presentation</vt:lpstr>
      <vt:lpstr>PowerPoint Presentation</vt:lpstr>
      <vt:lpstr>Overview</vt:lpstr>
      <vt:lpstr>Objectives</vt:lpstr>
      <vt:lpstr>What is Sqoop</vt:lpstr>
      <vt:lpstr>Sqoop Features</vt:lpstr>
      <vt:lpstr>Sqoop Import</vt:lpstr>
      <vt:lpstr>Sqoop Export</vt:lpstr>
      <vt:lpstr>Sqoop Import All Tables</vt:lpstr>
      <vt:lpstr>Sqoop Create Hive Table</vt:lpstr>
      <vt:lpstr>Sqoop Eval</vt:lpstr>
      <vt:lpstr>Sqoop List Tables</vt:lpstr>
      <vt:lpstr>Sqoop Import Where Clause</vt:lpstr>
      <vt:lpstr>Sqoop Password Protection</vt:lpstr>
      <vt:lpstr>Sqoop File Format</vt:lpstr>
      <vt:lpstr>Sqoop Compression</vt:lpstr>
      <vt:lpstr>Sqoop Override Type Mappng</vt:lpstr>
      <vt:lpstr>Sqoop Control Parallelism</vt:lpstr>
      <vt:lpstr>Sqoop Encode Null Values</vt:lpstr>
      <vt:lpstr>Sqoop Incremental Import</vt:lpstr>
      <vt:lpstr>Test Your Understanding</vt:lpstr>
      <vt:lpstr>Summary</vt:lpstr>
      <vt:lpstr>Questions</vt:lpstr>
      <vt:lpstr>PowerPoint Presentation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Content_Development_Template_Practitioner</dc:title>
  <dc:creator>AssetDevelopmentTeam@cognizant.com</dc:creator>
  <cp:lastModifiedBy>V, Sri devi (Cognizant)</cp:lastModifiedBy>
  <cp:revision>255</cp:revision>
  <dcterms:created xsi:type="dcterms:W3CDTF">2011-06-15T11:24:59Z</dcterms:created>
  <dcterms:modified xsi:type="dcterms:W3CDTF">2015-10-06T11:18:12Z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0x0101003CA4BBA70732834387F4513C63EE2D4A</vt:lpwstr>
  </property>
  <property fmtid="{D5CDD505-2E9C-101B-9397-08002B2CF9AE}" pid="3" name="_dlc_DocIdItemGuid">
    <vt:lpwstr>68cb9015-b1ae-46ca-ab42-1c6564d38055</vt:lpwstr>
  </property>
</Properties>
</file>