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67" r:id="rId5"/>
    <p:sldId id="256" r:id="rId6"/>
    <p:sldId id="257" r:id="rId7"/>
    <p:sldId id="260" r:id="rId8"/>
    <p:sldId id="258" r:id="rId9"/>
    <p:sldId id="261" r:id="rId10"/>
    <p:sldId id="262" r:id="rId11"/>
    <p:sldId id="283" r:id="rId12"/>
    <p:sldId id="264" r:id="rId13"/>
    <p:sldId id="287"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5904938-31E0-D115-9215-4BDA75A778F4}"/>
              </a:ext>
            </a:extLst>
          </p:cNvPr>
          <p:cNvSpPr>
            <a:spLocks noGrp="1"/>
          </p:cNvSpPr>
          <p:nvPr>
            <p:ph idx="1"/>
          </p:nvPr>
        </p:nvSpPr>
        <p:spPr>
          <a:xfrm>
            <a:off x="1097280" y="1845733"/>
            <a:ext cx="10054424" cy="4491371"/>
          </a:xfrm>
        </p:spPr>
        <p:txBody>
          <a:bodyPr>
            <a:normAutofit fontScale="25000" lnSpcReduction="20000"/>
          </a:bodyPr>
          <a:lstStyle/>
          <a:p>
            <a:pPr marL="0" indent="0">
              <a:buNone/>
            </a:pPr>
            <a:r>
              <a:rPr lang="en-US" sz="5600" dirty="0">
                <a:latin typeface="Times New Roman" panose="02020603050405020304" pitchFamily="18" charset="0"/>
                <a:cs typeface="Times New Roman" panose="02020603050405020304" pitchFamily="18" charset="0"/>
              </a:rPr>
              <a:t>                                                              DEPARTMENT OF COMPUTER SCIENCE AND ENGINEERING</a:t>
            </a:r>
          </a:p>
          <a:p>
            <a:pPr marL="0" indent="0" algn="ctr">
              <a:buNone/>
            </a:pPr>
            <a:r>
              <a:rPr lang="en-US" sz="5600" b="1" dirty="0">
                <a:latin typeface="Times New Roman" panose="02020603050405020304" pitchFamily="18" charset="0"/>
                <a:cs typeface="Times New Roman" panose="02020603050405020304" pitchFamily="18" charset="0"/>
              </a:rPr>
              <a:t>2024-25</a:t>
            </a:r>
          </a:p>
          <a:p>
            <a:pPr algn="ctr"/>
            <a:endParaRPr lang="en-US" sz="2000" b="1" dirty="0">
              <a:latin typeface="Times New Roman" panose="02020603050405020304" pitchFamily="18" charset="0"/>
              <a:cs typeface="Times New Roman" panose="02020603050405020304" pitchFamily="18" charset="0"/>
            </a:endParaRPr>
          </a:p>
          <a:p>
            <a:pPr marL="0" indent="0" algn="ctr">
              <a:buNone/>
            </a:pPr>
            <a:r>
              <a:rPr lang="en-US" sz="5600" b="1" dirty="0">
                <a:latin typeface="Times New Roman" panose="02020603050405020304" pitchFamily="18" charset="0"/>
                <a:cs typeface="Times New Roman" panose="02020603050405020304" pitchFamily="18" charset="0"/>
              </a:rPr>
              <a:t> PROJECT ON</a:t>
            </a:r>
          </a:p>
          <a:p>
            <a:pPr algn="ctr"/>
            <a:endParaRPr lang="en-US" sz="2000" b="1" dirty="0">
              <a:latin typeface="Times New Roman" panose="02020603050405020304" pitchFamily="18" charset="0"/>
              <a:cs typeface="Times New Roman" panose="02020603050405020304" pitchFamily="18" charset="0"/>
            </a:endParaRPr>
          </a:p>
          <a:p>
            <a:pPr marL="0" indent="0" algn="ctr">
              <a:buNone/>
            </a:pPr>
            <a:r>
              <a:rPr lang="en-US" sz="6400" b="1" dirty="0">
                <a:latin typeface="Times New Roman" panose="02020603050405020304" pitchFamily="18" charset="0"/>
                <a:cs typeface="Times New Roman" panose="02020603050405020304" pitchFamily="18" charset="0"/>
              </a:rPr>
              <a:t>“TITLE: </a:t>
            </a:r>
            <a:r>
              <a:rPr lang="en-US" sz="6400" b="1" i="0" u="none" strike="noStrike" dirty="0">
                <a:effectLst/>
                <a:latin typeface="Times New Roman" panose="02020603050405020304" pitchFamily="18" charset="0"/>
              </a:rPr>
              <a:t>Running GenAI on Intel AI Laptops and Simple LLM Inference on CPU and fine-tuning of LLM</a:t>
            </a:r>
          </a:p>
          <a:p>
            <a:pPr marL="0" indent="0" algn="ctr">
              <a:buNone/>
            </a:pPr>
            <a:r>
              <a:rPr lang="en-US" sz="6400" b="1" i="0" u="none" strike="noStrike" dirty="0">
                <a:effectLst/>
                <a:latin typeface="Times New Roman" panose="02020603050405020304" pitchFamily="18" charset="0"/>
              </a:rPr>
              <a:t> Models using Intel® OpenVINO™</a:t>
            </a:r>
            <a:r>
              <a:rPr lang="en-US" sz="6400" b="1" dirty="0">
                <a:latin typeface="Times New Roman" panose="02020603050405020304" pitchFamily="18" charset="0"/>
                <a:cs typeface="Times New Roman" panose="02020603050405020304" pitchFamily="18" charset="0"/>
              </a:rPr>
              <a:t> ”</a:t>
            </a:r>
          </a:p>
          <a:p>
            <a:pPr marL="0" indent="0">
              <a:buNone/>
            </a:pPr>
            <a:r>
              <a:rPr lang="en-US" sz="35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a:t>
            </a:r>
            <a:r>
              <a:rPr lang="en-US" sz="6400" b="1" dirty="0">
                <a:latin typeface="Times New Roman" panose="02020603050405020304" pitchFamily="18" charset="0"/>
                <a:cs typeface="Times New Roman" panose="02020603050405020304" pitchFamily="18" charset="0"/>
              </a:rPr>
              <a:t>SUBTITLE: Technical Support Assistant Chatbot</a:t>
            </a:r>
            <a:r>
              <a:rPr lang="en-US" sz="6400" dirty="0">
                <a:latin typeface="Times New Roman" panose="02020603050405020304" pitchFamily="18" charset="0"/>
                <a:cs typeface="Times New Roman" panose="02020603050405020304" pitchFamily="18" charset="0"/>
              </a:rPr>
              <a:t>”</a:t>
            </a:r>
          </a:p>
          <a:p>
            <a:pPr marL="0" indent="0" algn="ctr">
              <a:buNone/>
            </a:pPr>
            <a:r>
              <a:rPr lang="en-US" sz="5600" b="1" dirty="0">
                <a:latin typeface="Times New Roman" panose="02020603050405020304" pitchFamily="18" charset="0"/>
                <a:cs typeface="Times New Roman" panose="02020603050405020304" pitchFamily="18" charset="0"/>
              </a:rPr>
              <a:t>PRESENTED BY</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Miss. Revati  Vilas Pandit.</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Miss. Saniya Firoz Sayyad.</a:t>
            </a:r>
            <a:br>
              <a:rPr lang="en-US" sz="5600" b="1" dirty="0">
                <a:latin typeface="Times New Roman" panose="02020603050405020304" pitchFamily="18" charset="0"/>
                <a:cs typeface="Times New Roman" panose="02020603050405020304" pitchFamily="18" charset="0"/>
              </a:rPr>
            </a:br>
            <a:r>
              <a:rPr lang="en-US" sz="5600" dirty="0">
                <a:latin typeface="Times New Roman" panose="02020603050405020304" pitchFamily="18" charset="0"/>
                <a:cs typeface="Times New Roman" panose="02020603050405020304" pitchFamily="18" charset="0"/>
              </a:rPr>
              <a:t>Miss. Prachi Satish Pawar.</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      Miss. Ankita Dnyandev Sanas.</a:t>
            </a:r>
          </a:p>
          <a:p>
            <a:pPr marL="0" indent="0" algn="ctr">
              <a:lnSpc>
                <a:spcPct val="170000"/>
              </a:lnSpc>
              <a:buNone/>
            </a:pPr>
            <a:r>
              <a:rPr lang="en-US" sz="5600" dirty="0">
                <a:latin typeface="Times New Roman" panose="02020603050405020304" pitchFamily="18" charset="0"/>
                <a:cs typeface="Times New Roman" panose="02020603050405020304" pitchFamily="18" charset="0"/>
              </a:rPr>
              <a:t>     Miss. Samiksha Suresh Raut.</a:t>
            </a:r>
          </a:p>
          <a:p>
            <a:pPr marL="0" indent="0" algn="ctr">
              <a:lnSpc>
                <a:spcPct val="170000"/>
              </a:lnSpc>
              <a:buNone/>
            </a:pPr>
            <a:endParaRPr lang="en-US" sz="5600" dirty="0">
              <a:latin typeface="Times New Roman" panose="02020603050405020304" pitchFamily="18" charset="0"/>
              <a:cs typeface="Times New Roman" panose="02020603050405020304" pitchFamily="18" charset="0"/>
            </a:endParaRPr>
          </a:p>
          <a:p>
            <a:pPr marL="0" indent="0" algn="ctr">
              <a:lnSpc>
                <a:spcPct val="170000"/>
              </a:lnSpc>
              <a:buNone/>
            </a:pPr>
            <a:br>
              <a:rPr lang="en-US" sz="5600" dirty="0">
                <a:solidFill>
                  <a:schemeClr val="tx1"/>
                </a:solidFill>
                <a:latin typeface="Times New Roman" panose="02020603050405020304" pitchFamily="18" charset="0"/>
                <a:cs typeface="Times New Roman" panose="02020603050405020304" pitchFamily="18" charset="0"/>
              </a:rPr>
            </a:br>
            <a:r>
              <a:rPr lang="en-US" sz="5600" b="1" dirty="0">
                <a:solidFill>
                  <a:schemeClr val="tx1"/>
                </a:solidFill>
                <a:latin typeface="Times New Roman" panose="02020603050405020304" pitchFamily="18" charset="0"/>
                <a:cs typeface="Times New Roman" panose="02020603050405020304" pitchFamily="18" charset="0"/>
              </a:rPr>
              <a:t> </a:t>
            </a:r>
            <a:br>
              <a:rPr lang="en-US" sz="5600" b="1" dirty="0">
                <a:solidFill>
                  <a:schemeClr val="tx1"/>
                </a:solidFill>
                <a:latin typeface="Times New Roman" panose="02020603050405020304" pitchFamily="18" charset="0"/>
                <a:cs typeface="Times New Roman" panose="02020603050405020304" pitchFamily="18" charset="0"/>
              </a:rPr>
            </a:br>
            <a:endParaRPr lang="en-US" sz="5600" dirty="0">
              <a:solidFill>
                <a:schemeClr val="tx1"/>
              </a:solidFill>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marL="0" indent="0" algn="ctr">
              <a:buNone/>
            </a:pPr>
            <a:endParaRPr lang="en-IN" sz="2000" b="1" dirty="0">
              <a:latin typeface="Times New Roman" panose="02020603050405020304" pitchFamily="18" charset="0"/>
              <a:cs typeface="Times New Roman" panose="02020603050405020304" pitchFamily="18" charset="0"/>
            </a:endParaRPr>
          </a:p>
          <a:p>
            <a:endParaRPr lang="en-US" dirty="0"/>
          </a:p>
        </p:txBody>
      </p:sp>
      <p:pic>
        <p:nvPicPr>
          <p:cNvPr id="9" name="Image 4">
            <a:extLst>
              <a:ext uri="{FF2B5EF4-FFF2-40B4-BE49-F238E27FC236}">
                <a16:creationId xmlns:a16="http://schemas.microsoft.com/office/drawing/2014/main" id="{8FB6DEB9-B9F9-3062-93E3-286A6AD15D59}"/>
              </a:ext>
            </a:extLst>
          </p:cNvPr>
          <p:cNvPicPr/>
          <p:nvPr/>
        </p:nvPicPr>
        <p:blipFill rotWithShape="1">
          <a:blip r:embed="rId2" cstate="print"/>
          <a:srcRect b="5566"/>
          <a:stretch/>
        </p:blipFill>
        <p:spPr>
          <a:xfrm>
            <a:off x="2999135" y="520887"/>
            <a:ext cx="7258049" cy="1081578"/>
          </a:xfrm>
          <a:prstGeom prst="rect">
            <a:avLst/>
          </a:prstGeom>
        </p:spPr>
      </p:pic>
      <p:cxnSp>
        <p:nvCxnSpPr>
          <p:cNvPr id="4" name="Straight Connector 3">
            <a:extLst>
              <a:ext uri="{FF2B5EF4-FFF2-40B4-BE49-F238E27FC236}">
                <a16:creationId xmlns:a16="http://schemas.microsoft.com/office/drawing/2014/main" id="{75C5031B-6855-1643-7970-27ABF07DF2ED}"/>
              </a:ext>
            </a:extLst>
          </p:cNvPr>
          <p:cNvCxnSpPr/>
          <p:nvPr/>
        </p:nvCxnSpPr>
        <p:spPr>
          <a:xfrm>
            <a:off x="795131" y="337930"/>
            <a:ext cx="0" cy="590384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8D76E6E1-050C-AA94-BCD8-4424557AE188}"/>
              </a:ext>
            </a:extLst>
          </p:cNvPr>
          <p:cNvCxnSpPr>
            <a:cxnSpLocks/>
          </p:cNvCxnSpPr>
          <p:nvPr/>
        </p:nvCxnSpPr>
        <p:spPr>
          <a:xfrm>
            <a:off x="795131" y="337930"/>
            <a:ext cx="10813773"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02EECDAA-12C0-92DC-8BE2-3E4CE36EF235}"/>
              </a:ext>
            </a:extLst>
          </p:cNvPr>
          <p:cNvCxnSpPr>
            <a:cxnSpLocks/>
          </p:cNvCxnSpPr>
          <p:nvPr/>
        </p:nvCxnSpPr>
        <p:spPr>
          <a:xfrm>
            <a:off x="11608904" y="337930"/>
            <a:ext cx="0" cy="5903844"/>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20F03CB-D9BB-0DE9-6B82-C1154C39BAA6}"/>
              </a:ext>
            </a:extLst>
          </p:cNvPr>
          <p:cNvCxnSpPr/>
          <p:nvPr/>
        </p:nvCxnSpPr>
        <p:spPr>
          <a:xfrm>
            <a:off x="785191" y="6241774"/>
            <a:ext cx="10823713"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228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95883" y="285187"/>
            <a:ext cx="6418103" cy="930427"/>
          </a:xfrm>
        </p:spPr>
        <p:txBody>
          <a:bodyPr/>
          <a:lstStyle/>
          <a:p>
            <a:r>
              <a:rPr lang="en-US" sz="3200" b="1" dirty="0">
                <a:latin typeface="Times New Roman" panose="02020603050405020304" pitchFamily="18" charset="0"/>
                <a:cs typeface="Times New Roman" panose="02020603050405020304" pitchFamily="18" charset="0"/>
              </a:rPr>
              <a:t>TEAM MEMEBERS AND CONTRIBUTION</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Text Placeholder 18">
            <a:extLst>
              <a:ext uri="{FF2B5EF4-FFF2-40B4-BE49-F238E27FC236}">
                <a16:creationId xmlns:a16="http://schemas.microsoft.com/office/drawing/2014/main" id="{7FFCE066-C8CB-4DC0-931D-A512E13E4A7C}"/>
              </a:ext>
            </a:extLst>
          </p:cNvPr>
          <p:cNvSpPr txBox="1">
            <a:spLocks/>
          </p:cNvSpPr>
          <p:nvPr/>
        </p:nvSpPr>
        <p:spPr>
          <a:xfrm>
            <a:off x="1641168" y="1731981"/>
            <a:ext cx="6418103" cy="3980330"/>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Revati Pandit (Team Leader):</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Fronted Processing</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Backend Processing</a:t>
            </a: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Saniya And Prachi (Team Members):</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Performance Evaluation</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 Creating Dataset</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Creating PPT Presentation</a:t>
            </a: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Ankita And Samiksha(Team Members):</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Fine-</a:t>
            </a:r>
            <a:r>
              <a:rPr lang="en-US" sz="1600" b="1" dirty="0" err="1">
                <a:latin typeface="Times New Roman" panose="02020603050405020304" pitchFamily="18" charset="0"/>
                <a:cs typeface="Times New Roman" panose="02020603050405020304" pitchFamily="18" charset="0"/>
              </a:rPr>
              <a:t>Tunning</a:t>
            </a:r>
            <a:r>
              <a:rPr lang="en-US" sz="1600" b="1" dirty="0">
                <a:latin typeface="Times New Roman" panose="02020603050405020304" pitchFamily="18" charset="0"/>
                <a:cs typeface="Times New Roman" panose="02020603050405020304" pitchFamily="18" charset="0"/>
              </a:rPr>
              <a:t> For LLM Model</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Creating Technical Report</a:t>
            </a: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6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Text Placeholder 3">
            <a:extLst>
              <a:ext uri="{FF2B5EF4-FFF2-40B4-BE49-F238E27FC236}">
                <a16:creationId xmlns:a16="http://schemas.microsoft.com/office/drawing/2014/main" id="{AA8B78A1-3133-75A3-E454-A0A32CCA21DC}"/>
              </a:ext>
            </a:extLst>
          </p:cNvPr>
          <p:cNvSpPr>
            <a:spLocks noGrp="1"/>
          </p:cNvSpPr>
          <p:nvPr>
            <p:ph type="body" sz="quarter" idx="18"/>
          </p:nvPr>
        </p:nvSpPr>
        <p:spPr>
          <a:xfrm>
            <a:off x="3751825" y="489187"/>
            <a:ext cx="2994208" cy="527850"/>
          </a:xfrm>
        </p:spPr>
        <p:txBody>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5" name="Text Placeholder 3">
            <a:extLst>
              <a:ext uri="{FF2B5EF4-FFF2-40B4-BE49-F238E27FC236}">
                <a16:creationId xmlns:a16="http://schemas.microsoft.com/office/drawing/2014/main" id="{148C53BE-5BB5-CC54-D180-7A98AE374436}"/>
              </a:ext>
            </a:extLst>
          </p:cNvPr>
          <p:cNvSpPr txBox="1">
            <a:spLocks/>
          </p:cNvSpPr>
          <p:nvPr/>
        </p:nvSpPr>
        <p:spPr>
          <a:xfrm>
            <a:off x="2178062" y="2311766"/>
            <a:ext cx="6452754" cy="2782748"/>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b="1" dirty="0">
              <a:latin typeface="Times New Roman" panose="02020603050405020304" pitchFamily="18" charset="0"/>
              <a:cs typeface="Times New Roman" panose="02020603050405020304" pitchFamily="18" charset="0"/>
            </a:endParaRPr>
          </a:p>
        </p:txBody>
      </p:sp>
      <p:sp>
        <p:nvSpPr>
          <p:cNvPr id="6" name="Text Placeholder 3">
            <a:extLst>
              <a:ext uri="{FF2B5EF4-FFF2-40B4-BE49-F238E27FC236}">
                <a16:creationId xmlns:a16="http://schemas.microsoft.com/office/drawing/2014/main" id="{5CED8C77-E967-E476-0ECA-CE035E3B4044}"/>
              </a:ext>
            </a:extLst>
          </p:cNvPr>
          <p:cNvSpPr txBox="1">
            <a:spLocks/>
          </p:cNvSpPr>
          <p:nvPr/>
        </p:nvSpPr>
        <p:spPr>
          <a:xfrm>
            <a:off x="3751825" y="2052735"/>
            <a:ext cx="6194608" cy="3275045"/>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b="1" dirty="0">
              <a:latin typeface="Times New Roman" panose="02020603050405020304" pitchFamily="18" charset="0"/>
              <a:cs typeface="Times New Roman" panose="02020603050405020304" pitchFamily="18" charset="0"/>
            </a:endParaRPr>
          </a:p>
        </p:txBody>
      </p:sp>
      <p:sp>
        <p:nvSpPr>
          <p:cNvPr id="3" name="Text Placeholder 3">
            <a:extLst>
              <a:ext uri="{FF2B5EF4-FFF2-40B4-BE49-F238E27FC236}">
                <a16:creationId xmlns:a16="http://schemas.microsoft.com/office/drawing/2014/main" id="{7CFB0218-8EEB-F55D-5BB1-A0C4E64E8704}"/>
              </a:ext>
            </a:extLst>
          </p:cNvPr>
          <p:cNvSpPr txBox="1">
            <a:spLocks/>
          </p:cNvSpPr>
          <p:nvPr/>
        </p:nvSpPr>
        <p:spPr>
          <a:xfrm>
            <a:off x="964422" y="2052734"/>
            <a:ext cx="10263155" cy="3275045"/>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latin typeface="Times New Roman" panose="02020603050405020304" pitchFamily="18" charset="0"/>
                <a:cs typeface="Times New Roman" panose="02020603050405020304" pitchFamily="18" charset="0"/>
              </a:rPr>
              <a:t>The Technical support Assistant Chatbot utilizes Intel® OpenVINO and fine-tuned language models (LLMs) to provide real-time technical help. This technology, which runs on Intel AI laptops and uses CPU-based inference, is affordable and easily available, making it a feasible option. A tool for people seeking technical support. This study showcases how Intel's AI technology may transform technical applications and benefit both users and providers. Our chatbot revolutionizes technical issue resolution with rapid processing, individualized advice, and an easy-to-use interface. The chatbot's powerful AI and efficient hardware provide speedy and precise replies, improving user experience and confidence. Using Gradio for the front end and Pytorch for the back end creates a seamless experience. The combination of Gradio and Pytorch creates a seamless interaction platform. The hugging face model, optimized with OpenVINO, allows efficient inference on standard CPUs, making powerful AI accessible to a wider audience. This initiative highlights the future of technical assistance, in which technology and AI play critical roles in providing individualized service.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4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51314" y="1825689"/>
            <a:ext cx="9004041" cy="922177"/>
          </a:xfrm>
        </p:spPr>
        <p:txBody>
          <a:bodyPr/>
          <a:lstStyle/>
          <a:p>
            <a:r>
              <a:rPr lang="en-US" altLang="en-US" sz="2000" b="0" cap="none" dirty="0">
                <a:solidFill>
                  <a:schemeClr val="bg1"/>
                </a:solidFill>
                <a:effectLst/>
                <a:latin typeface="Times New Roman" panose="02020603050405020304" pitchFamily="18" charset="0"/>
                <a:cs typeface="Times New Roman" panose="02020603050405020304" pitchFamily="18" charset="0"/>
              </a:rPr>
              <a:t>Running Gen AI Laptops And Simple LLM Interference On CPU And Fine-Tuning Of LLM Models Using Intel®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OpenVINO™</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sz="2000" dirty="0"/>
          </a:p>
        </p:txBody>
      </p:sp>
      <p:sp>
        <p:nvSpPr>
          <p:cNvPr id="4" name="Title 1">
            <a:extLst>
              <a:ext uri="{FF2B5EF4-FFF2-40B4-BE49-F238E27FC236}">
                <a16:creationId xmlns:a16="http://schemas.microsoft.com/office/drawing/2014/main" id="{129E03E9-77C5-D53F-707C-27F32DB292F3}"/>
              </a:ext>
            </a:extLst>
          </p:cNvPr>
          <p:cNvSpPr txBox="1">
            <a:spLocks/>
          </p:cNvSpPr>
          <p:nvPr/>
        </p:nvSpPr>
        <p:spPr>
          <a:xfrm>
            <a:off x="4052223" y="634482"/>
            <a:ext cx="5786721" cy="7495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3200" dirty="0">
                <a:solidFill>
                  <a:schemeClr val="bg1"/>
                </a:solidFill>
                <a:latin typeface="Times New Roman" panose="02020603050405020304" pitchFamily="18" charset="0"/>
                <a:cs typeface="Times New Roman" panose="02020603050405020304" pitchFamily="18" charset="0"/>
              </a:rPr>
              <a:t>PROBLEM</a:t>
            </a:r>
            <a:r>
              <a:rPr lang="en-US" sz="3200" dirty="0">
                <a:solidFill>
                  <a:schemeClr val="bg1"/>
                </a:solidFill>
              </a:rPr>
              <a:t> STATEMENT</a:t>
            </a:r>
          </a:p>
        </p:txBody>
      </p:sp>
      <p:sp>
        <p:nvSpPr>
          <p:cNvPr id="5" name="Title 1">
            <a:extLst>
              <a:ext uri="{FF2B5EF4-FFF2-40B4-BE49-F238E27FC236}">
                <a16:creationId xmlns:a16="http://schemas.microsoft.com/office/drawing/2014/main" id="{A7298B4D-0124-3264-7DA7-3464E8E5702B}"/>
              </a:ext>
            </a:extLst>
          </p:cNvPr>
          <p:cNvSpPr txBox="1">
            <a:spLocks/>
          </p:cNvSpPr>
          <p:nvPr/>
        </p:nvSpPr>
        <p:spPr>
          <a:xfrm>
            <a:off x="2266827" y="2355979"/>
            <a:ext cx="9004041" cy="214604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just"/>
            <a:r>
              <a:rPr lang="en-US" sz="1800" b="0" dirty="0">
                <a:solidFill>
                  <a:schemeClr val="bg1"/>
                </a:solidFill>
                <a:latin typeface="Times New Roman" panose="02020603050405020304" pitchFamily="18" charset="0"/>
                <a:cs typeface="Times New Roman" panose="02020603050405020304" pitchFamily="18" charset="0"/>
              </a:rPr>
              <a:t>Our goal is to use Intel AI Laptops and Intel® OpenVINO™ for efficient Generative AI and LLM inference on CPUs, especially for Technical Support Assistant Chatbot. This configuration intends to improve performance, save costs, and ease the implementation of AI technologies. Using OpenVINO™ to fine-tune LLM models improves chatbot accuracy and responsiveness. It delivers fast and dependable technical help by optimizing resource use. Finally, it aims to increase customer happiness through quick, precise help.</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650265" y="699797"/>
            <a:ext cx="6803137" cy="1287624"/>
          </a:xfrm>
        </p:spPr>
        <p:txBody>
          <a:bodyPr>
            <a:normAutofit/>
          </a:bodyPr>
          <a:lstStyle/>
          <a:p>
            <a:r>
              <a:rPr lang="en-US" sz="3200" dirty="0">
                <a:latin typeface="Times New Roman" panose="02020603050405020304" pitchFamily="18" charset="0"/>
                <a:cs typeface="Times New Roman" panose="02020603050405020304" pitchFamily="18" charset="0"/>
              </a:rPr>
              <a:t>UNIQUE IDEA BRIEF(Solution)</a:t>
            </a:r>
            <a:br>
              <a:rPr lang="en-US" sz="5400" dirty="0">
                <a:solidFill>
                  <a:schemeClr val="bg1"/>
                </a:solidFill>
              </a:rPr>
            </a:b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itle 3">
            <a:extLst>
              <a:ext uri="{FF2B5EF4-FFF2-40B4-BE49-F238E27FC236}">
                <a16:creationId xmlns:a16="http://schemas.microsoft.com/office/drawing/2014/main" id="{5FAD8A88-AC56-92DD-3A17-81BAC5664268}"/>
              </a:ext>
            </a:extLst>
          </p:cNvPr>
          <p:cNvSpPr txBox="1">
            <a:spLocks/>
          </p:cNvSpPr>
          <p:nvPr/>
        </p:nvSpPr>
        <p:spPr>
          <a:xfrm>
            <a:off x="488673" y="1688841"/>
            <a:ext cx="4046005" cy="5505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Technical Support Assistant Chatbot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B92C4C4B-D80C-9F9E-C9FF-279C2089F0DF}"/>
              </a:ext>
            </a:extLst>
          </p:cNvPr>
          <p:cNvSpPr txBox="1">
            <a:spLocks/>
          </p:cNvSpPr>
          <p:nvPr/>
        </p:nvSpPr>
        <p:spPr>
          <a:xfrm>
            <a:off x="488673" y="2323323"/>
            <a:ext cx="7667652" cy="16048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just"/>
            <a:r>
              <a:rPr lang="en-US" sz="1600" b="0" dirty="0">
                <a:latin typeface="Times New Roman" panose="02020603050405020304" pitchFamily="18" charset="0"/>
                <a:cs typeface="Times New Roman" panose="02020603050405020304" pitchFamily="18" charset="0"/>
              </a:rPr>
              <a:t>Our Technical Support Assistant Chatbot utilizes the Intel® OpenVINO tools to optimize LLMs for CPU-based inference on Intel AI laptops. This chatbot provides real-time technical support and individualized advise to users. By using the efficiency of Intel®</a:t>
            </a:r>
          </a:p>
          <a:p>
            <a:pPr algn="just"/>
            <a:r>
              <a:rPr lang="en-US" sz="1600" b="0" dirty="0">
                <a:latin typeface="Times New Roman" panose="02020603050405020304" pitchFamily="18" charset="0"/>
                <a:cs typeface="Times New Roman" panose="02020603050405020304" pitchFamily="18" charset="0"/>
              </a:rPr>
              <a:t>OpenVINO ensures that the model works efficiently on the CPU, making it both accessible and cost-effective.</a:t>
            </a:r>
          </a:p>
          <a:p>
            <a:pPr algn="just"/>
            <a:br>
              <a:rPr lang="en-US" sz="1600" b="0" dirty="0">
                <a:latin typeface="Times New Roman" panose="02020603050405020304" pitchFamily="18" charset="0"/>
                <a:cs typeface="Times New Roman" panose="02020603050405020304" pitchFamily="18" charset="0"/>
              </a:rPr>
            </a:br>
            <a:endParaRPr lang="en-US" sz="1600" b="0" dirty="0">
              <a:latin typeface="Times New Roman" panose="02020603050405020304" pitchFamily="18" charset="0"/>
              <a:cs typeface="Times New Roman" panose="02020603050405020304" pitchFamily="18" charset="0"/>
            </a:endParaRPr>
          </a:p>
        </p:txBody>
      </p:sp>
      <p:sp>
        <p:nvSpPr>
          <p:cNvPr id="10" name="Title 3">
            <a:extLst>
              <a:ext uri="{FF2B5EF4-FFF2-40B4-BE49-F238E27FC236}">
                <a16:creationId xmlns:a16="http://schemas.microsoft.com/office/drawing/2014/main" id="{3729FE55-3B7C-83A0-9CC8-9A6A9A7979FE}"/>
              </a:ext>
            </a:extLst>
          </p:cNvPr>
          <p:cNvSpPr txBox="1">
            <a:spLocks/>
          </p:cNvSpPr>
          <p:nvPr/>
        </p:nvSpPr>
        <p:spPr>
          <a:xfrm>
            <a:off x="488673" y="3928187"/>
            <a:ext cx="1125524" cy="401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Objective</a:t>
            </a:r>
          </a:p>
        </p:txBody>
      </p:sp>
      <p:sp>
        <p:nvSpPr>
          <p:cNvPr id="11" name="Title 3">
            <a:extLst>
              <a:ext uri="{FF2B5EF4-FFF2-40B4-BE49-F238E27FC236}">
                <a16:creationId xmlns:a16="http://schemas.microsoft.com/office/drawing/2014/main" id="{F8A93E8A-5B8C-2317-FC2E-14465CE467A9}"/>
              </a:ext>
            </a:extLst>
          </p:cNvPr>
          <p:cNvSpPr txBox="1">
            <a:spLocks/>
          </p:cNvSpPr>
          <p:nvPr/>
        </p:nvSpPr>
        <p:spPr>
          <a:xfrm>
            <a:off x="433374" y="4377805"/>
            <a:ext cx="7778249" cy="178039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just"/>
            <a:r>
              <a:rPr lang="en-US" sz="1600" b="0" dirty="0">
                <a:latin typeface="Times New Roman" panose="02020603050405020304" pitchFamily="18" charset="0"/>
                <a:cs typeface="Times New Roman" panose="02020603050405020304" pitchFamily="18" charset="0"/>
              </a:rPr>
              <a:t>- Provide quick, accurate, and reliable technical support to users.</a:t>
            </a:r>
          </a:p>
          <a:p>
            <a:pPr algn="just"/>
            <a:r>
              <a:rPr lang="en-US" sz="1600" b="0" dirty="0">
                <a:latin typeface="Times New Roman" panose="02020603050405020304" pitchFamily="18" charset="0"/>
                <a:cs typeface="Times New Roman" panose="02020603050405020304" pitchFamily="18" charset="0"/>
              </a:rPr>
              <a:t>- Leverage Intel AI Laptops and Intel® OpenVINO™ for efficient LLM inference on CPUs.</a:t>
            </a:r>
          </a:p>
          <a:p>
            <a:pPr algn="just"/>
            <a:r>
              <a:rPr lang="en-US" sz="1600" b="0" dirty="0">
                <a:latin typeface="Times New Roman" panose="02020603050405020304" pitchFamily="18" charset="0"/>
                <a:cs typeface="Times New Roman" panose="02020603050405020304" pitchFamily="18" charset="0"/>
              </a:rPr>
              <a:t>- Fine-tune models for enhanced performance and responsiveness.</a:t>
            </a:r>
          </a:p>
          <a:p>
            <a:pPr algn="just"/>
            <a:r>
              <a:rPr lang="en-US" sz="1600" b="0" dirty="0">
                <a:latin typeface="Times New Roman" panose="02020603050405020304" pitchFamily="18" charset="0"/>
                <a:cs typeface="Times New Roman" panose="02020603050405020304" pitchFamily="18" charset="0"/>
              </a:rPr>
              <a:t>- Ensure cost-effective and high-performance AI operations.</a:t>
            </a:r>
          </a:p>
          <a:p>
            <a:pPr algn="just"/>
            <a:r>
              <a:rPr lang="en-US" sz="1600" b="0" dirty="0">
                <a:latin typeface="Times New Roman" panose="02020603050405020304" pitchFamily="18" charset="0"/>
                <a:cs typeface="Times New Roman" panose="02020603050405020304" pitchFamily="18" charset="0"/>
              </a:rPr>
              <a:t>- Improve user satisfaction by delivering timely and precise assistance.</a:t>
            </a:r>
          </a:p>
          <a:p>
            <a:pPr algn="just"/>
            <a:endParaRPr lang="en-US" sz="1600" b="0" dirty="0">
              <a:latin typeface="Times New Roman" panose="02020603050405020304" pitchFamily="18" charset="0"/>
              <a:cs typeface="Times New Roman" panose="02020603050405020304" pitchFamily="18" charset="0"/>
            </a:endParaRPr>
          </a:p>
          <a:p>
            <a:pPr algn="just"/>
            <a:endParaRPr lang="en-US"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itle 5">
            <a:extLst>
              <a:ext uri="{FF2B5EF4-FFF2-40B4-BE49-F238E27FC236}">
                <a16:creationId xmlns:a16="http://schemas.microsoft.com/office/drawing/2014/main" id="{90E916FF-BA6C-C63D-B967-A9E97154E3C3}"/>
              </a:ext>
            </a:extLst>
          </p:cNvPr>
          <p:cNvSpPr>
            <a:spLocks noGrp="1"/>
          </p:cNvSpPr>
          <p:nvPr>
            <p:ph type="title"/>
          </p:nvPr>
        </p:nvSpPr>
        <p:spPr>
          <a:xfrm>
            <a:off x="3575304" y="541176"/>
            <a:ext cx="4402369" cy="695130"/>
          </a:xfrm>
        </p:spPr>
        <p:txBody>
          <a:bodyPr>
            <a:normAutofit/>
          </a:bodyPr>
          <a:lstStyle/>
          <a:p>
            <a:r>
              <a:rPr lang="en-US" sz="3200" dirty="0">
                <a:latin typeface="Times New Roman" panose="02020603050405020304" pitchFamily="18" charset="0"/>
                <a:cs typeface="Times New Roman" panose="02020603050405020304" pitchFamily="18" charset="0"/>
              </a:rPr>
              <a:t>FEATURES OFFERS</a:t>
            </a:r>
            <a:endParaRPr lang="en-IN" sz="3200" dirty="0">
              <a:latin typeface="Times New Roman" panose="02020603050405020304" pitchFamily="18" charset="0"/>
              <a:cs typeface="Times New Roman" panose="02020603050405020304" pitchFamily="18" charset="0"/>
            </a:endParaRPr>
          </a:p>
        </p:txBody>
      </p:sp>
      <p:sp>
        <p:nvSpPr>
          <p:cNvPr id="11" name="Title 5">
            <a:extLst>
              <a:ext uri="{FF2B5EF4-FFF2-40B4-BE49-F238E27FC236}">
                <a16:creationId xmlns:a16="http://schemas.microsoft.com/office/drawing/2014/main" id="{471B2C92-D4C2-BCB8-08EF-ACED8278C009}"/>
              </a:ext>
            </a:extLst>
          </p:cNvPr>
          <p:cNvSpPr txBox="1">
            <a:spLocks/>
          </p:cNvSpPr>
          <p:nvPr/>
        </p:nvSpPr>
        <p:spPr>
          <a:xfrm>
            <a:off x="835213" y="2638812"/>
            <a:ext cx="7860917" cy="3676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24/7 Availability: </a:t>
            </a:r>
          </a:p>
          <a:p>
            <a:pPr algn="just"/>
            <a:r>
              <a:rPr lang="en-US" sz="1600" b="0" dirty="0">
                <a:latin typeface="Times New Roman" panose="02020603050405020304" pitchFamily="18" charset="0"/>
                <a:cs typeface="Times New Roman" panose="02020603050405020304" pitchFamily="18" charset="0"/>
              </a:rPr>
              <a:t>Continually supports users by offering round-the-clock help to resolve problems at any moment.</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Advanced Issue Diagnosis: </a:t>
            </a:r>
          </a:p>
          <a:p>
            <a:pPr algn="just"/>
            <a:r>
              <a:rPr lang="en-US" sz="1600" b="0" dirty="0">
                <a:latin typeface="Times New Roman" panose="02020603050405020304" pitchFamily="18" charset="0"/>
                <a:cs typeface="Times New Roman" panose="02020603050405020304" pitchFamily="18" charset="0"/>
              </a:rPr>
              <a:t>This process, which frequently integrates with system logs and performance indicators, uses diagnostic tools and algorithms to determine the core cause of issues.</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Comprehensive Solution Provision:</a:t>
            </a:r>
          </a:p>
          <a:p>
            <a:pPr algn="just"/>
            <a:r>
              <a:rPr lang="en-US" sz="1600" b="0" dirty="0">
                <a:latin typeface="Times New Roman" panose="02020603050405020304" pitchFamily="18" charset="0"/>
                <a:cs typeface="Times New Roman" panose="02020603050405020304" pitchFamily="18" charset="0"/>
              </a:rPr>
              <a:t>Detailed, step-by-step troubleshooting instructions and answers, together with advice on setups and system changes, are provided by Comprehensive Solution Provision.</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dirty="0">
                <a:latin typeface="Times New Roman" panose="02020603050405020304" pitchFamily="18" charset="0"/>
                <a:cs typeface="Times New Roman" panose="02020603050405020304" pitchFamily="18" charset="0"/>
              </a:rPr>
              <a:t>Knowledge Base Integration: </a:t>
            </a:r>
          </a:p>
          <a:p>
            <a:pPr algn="just"/>
            <a:r>
              <a:rPr lang="en-US" sz="1600" b="0" dirty="0">
                <a:latin typeface="Times New Roman" panose="02020603050405020304" pitchFamily="18" charset="0"/>
                <a:cs typeface="Times New Roman" panose="02020603050405020304" pitchFamily="18" charset="0"/>
              </a:rPr>
              <a:t>Obtains and makes use of an extensive collection of articles, FAQs, and documentation to deliver precise and pertinent information in a timely manner.</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Efficient Ticketing System:</a:t>
            </a:r>
          </a:p>
          <a:p>
            <a:pPr algn="just"/>
            <a:r>
              <a:rPr lang="en-US" sz="1600" b="0" dirty="0">
                <a:latin typeface="Times New Roman" panose="02020603050405020304" pitchFamily="18" charset="0"/>
                <a:cs typeface="Times New Roman" panose="02020603050405020304" pitchFamily="18" charset="0"/>
              </a:rPr>
              <a:t>A well-organized ticketing system facilitates the tracking, prioritizing, and resolution of support requests. It also handles customer questions.</a:t>
            </a:r>
          </a:p>
          <a:p>
            <a:pPr algn="just"/>
            <a:endParaRPr lang="en-US"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Slide Number Placeholder 1">
            <a:extLst>
              <a:ext uri="{FF2B5EF4-FFF2-40B4-BE49-F238E27FC236}">
                <a16:creationId xmlns:a16="http://schemas.microsoft.com/office/drawing/2014/main" id="{F2F70F13-94AE-4CD8-C708-C0809A38172F}"/>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5</a:t>
            </a:fld>
            <a:endParaRPr lang="en-US" dirty="0"/>
          </a:p>
        </p:txBody>
      </p:sp>
      <p:sp>
        <p:nvSpPr>
          <p:cNvPr id="5" name="Title 5">
            <a:extLst>
              <a:ext uri="{FF2B5EF4-FFF2-40B4-BE49-F238E27FC236}">
                <a16:creationId xmlns:a16="http://schemas.microsoft.com/office/drawing/2014/main" id="{FCAF239A-D1B6-F5A4-1545-9DC9A421DA29}"/>
              </a:ext>
            </a:extLst>
          </p:cNvPr>
          <p:cNvSpPr txBox="1">
            <a:spLocks/>
          </p:cNvSpPr>
          <p:nvPr/>
        </p:nvSpPr>
        <p:spPr>
          <a:xfrm>
            <a:off x="555296" y="886409"/>
            <a:ext cx="7273088" cy="32937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Real-Time Live Chat: </a:t>
            </a:r>
          </a:p>
          <a:p>
            <a:pPr algn="just"/>
            <a:r>
              <a:rPr lang="en-US" sz="1600" b="0" dirty="0">
                <a:latin typeface="Times New Roman" panose="02020603050405020304" pitchFamily="18" charset="0"/>
                <a:cs typeface="Times New Roman" panose="02020603050405020304" pitchFamily="18" charset="0"/>
              </a:rPr>
              <a:t>Enables prompt replies and interactive problem-solving by providing instantaneous connection with people via live chat.</a:t>
            </a:r>
          </a:p>
          <a:p>
            <a:pPr algn="just"/>
            <a:endParaRPr lang="en-US" sz="1600" b="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Remote Assistance Capabilities</a:t>
            </a:r>
            <a:r>
              <a:rPr lang="en-US" sz="1600" dirty="0">
                <a:latin typeface="Times New Roman" panose="02020603050405020304" pitchFamily="18" charset="0"/>
                <a:cs typeface="Times New Roman" panose="02020603050405020304" pitchFamily="18" charset="0"/>
              </a:rPr>
              <a:t>: </a:t>
            </a:r>
          </a:p>
          <a:p>
            <a:pPr algn="just"/>
            <a:r>
              <a:rPr lang="en-US" sz="1600" b="0" dirty="0">
                <a:latin typeface="Times New Roman" panose="02020603050405020304" pitchFamily="18" charset="0"/>
                <a:cs typeface="Times New Roman" panose="02020603050405020304" pitchFamily="18" charset="0"/>
              </a:rPr>
              <a:t>Provides remote access to users' systems for hands-on troubleshooting and support, which can include screen sharing or remote control.</a:t>
            </a:r>
          </a:p>
          <a:p>
            <a:pPr algn="just"/>
            <a:endParaRPr lang="en-US" sz="1600" b="0" dirty="0">
              <a:latin typeface="Times New Roman" panose="02020603050405020304" pitchFamily="18" charset="0"/>
              <a:cs typeface="Times New Roman" panose="02020603050405020304" pitchFamily="18" charset="0"/>
            </a:endParaRPr>
          </a:p>
          <a:p>
            <a:pPr algn="just"/>
            <a:r>
              <a:rPr lang="en-US" sz="1600" b="0" dirty="0">
                <a:latin typeface="Times New Roman" panose="02020603050405020304" pitchFamily="18" charset="0"/>
                <a:cs typeface="Times New Roman" panose="02020603050405020304" pitchFamily="18" charset="0"/>
              </a:rPr>
              <a:t>These features ensure a robust and effective technical support experience, addressing user issues efficiently and comprehensively.</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3604986" cy="535531"/>
          </a:xfrm>
        </p:spPr>
        <p:txBody>
          <a:bodyPr/>
          <a:lstStyle/>
          <a:p>
            <a:r>
              <a:rPr lang="en-US" dirty="0"/>
              <a:t>PROCESS FLOW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8" name="Picture 7">
            <a:extLst>
              <a:ext uri="{FF2B5EF4-FFF2-40B4-BE49-F238E27FC236}">
                <a16:creationId xmlns:a16="http://schemas.microsoft.com/office/drawing/2014/main" id="{AA3FD81F-5993-4180-9625-DF581F9ADC8A}"/>
              </a:ext>
            </a:extLst>
          </p:cNvPr>
          <p:cNvPicPr>
            <a:picLocks noChangeAspect="1"/>
          </p:cNvPicPr>
          <p:nvPr/>
        </p:nvPicPr>
        <p:blipFill>
          <a:blip r:embed="rId2"/>
          <a:stretch>
            <a:fillRect/>
          </a:stretch>
        </p:blipFill>
        <p:spPr>
          <a:xfrm>
            <a:off x="3797450" y="1506070"/>
            <a:ext cx="4001844" cy="4679913"/>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ARCHITECTURE DIAGRAM</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6" name="Picture 5">
            <a:extLst>
              <a:ext uri="{FF2B5EF4-FFF2-40B4-BE49-F238E27FC236}">
                <a16:creationId xmlns:a16="http://schemas.microsoft.com/office/drawing/2014/main" id="{E1B0FD7E-02D1-4B07-AAF5-00B565591B5F}"/>
              </a:ext>
            </a:extLst>
          </p:cNvPr>
          <p:cNvPicPr>
            <a:picLocks noChangeAspect="1"/>
          </p:cNvPicPr>
          <p:nvPr/>
        </p:nvPicPr>
        <p:blipFill rotWithShape="1">
          <a:blip r:embed="rId2"/>
          <a:srcRect t="11141"/>
          <a:stretch/>
        </p:blipFill>
        <p:spPr>
          <a:xfrm>
            <a:off x="2183801" y="2431227"/>
            <a:ext cx="8036523" cy="3517751"/>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UESD</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81135" y="1698170"/>
            <a:ext cx="10683551" cy="4273421"/>
          </a:xfrm>
        </p:spPr>
        <p:txBody>
          <a:bodyPr/>
          <a:lstStyle/>
          <a:p>
            <a:pPr algn="just"/>
            <a:r>
              <a:rPr lang="en-US" sz="1600" b="1" dirty="0"/>
              <a:t>1. </a:t>
            </a:r>
            <a:r>
              <a:rPr lang="en-US" sz="1600" b="1" dirty="0">
                <a:latin typeface="Times New Roman" panose="02020603050405020304" pitchFamily="18" charset="0"/>
                <a:cs typeface="Times New Roman" panose="02020603050405020304" pitchFamily="18" charset="0"/>
              </a:rPr>
              <a:t>Frontend Technology: Gradio</a:t>
            </a:r>
          </a:p>
          <a:p>
            <a:pPr algn="just"/>
            <a:r>
              <a:rPr lang="en-US" sz="1600" dirty="0">
                <a:latin typeface="Times New Roman" panose="02020603050405020304" pitchFamily="18" charset="0"/>
                <a:cs typeface="Times New Roman" panose="02020603050405020304" pitchFamily="18" charset="0"/>
              </a:rPr>
              <a:t>Frontend development utilize Gradio, especially for developing interactive interfaces for machine learning models. It offers a straightforward method for creating web-based user interfaces (UIs) that let users interact with models, enter data, and view real-time outcomes. Gradio is particularly helpful for sharing and rapidly developing machine learning applications.</a:t>
            </a:r>
          </a:p>
          <a:p>
            <a:pPr algn="just"/>
            <a:r>
              <a:rPr lang="en-US" sz="1600" b="1" dirty="0">
                <a:latin typeface="Times New Roman" panose="02020603050405020304" pitchFamily="18" charset="0"/>
                <a:cs typeface="Times New Roman" panose="02020603050405020304" pitchFamily="18" charset="0"/>
              </a:rPr>
              <a:t>2. Backend Technology: PyTorch</a:t>
            </a:r>
          </a:p>
          <a:p>
            <a:pPr algn="just"/>
            <a:r>
              <a:rPr lang="en-US" sz="1600" dirty="0">
                <a:latin typeface="Times New Roman" panose="02020603050405020304" pitchFamily="18" charset="0"/>
                <a:cs typeface="Times New Roman" panose="02020603050405020304" pitchFamily="18" charset="0"/>
              </a:rPr>
              <a:t>Pytorch is a lightweight Python web application framework. The architecture prioritizes simplicity and flexibility, enabling developers to build intricate backend services with little setup. Pytorch handles server-side functionality and facilitates communication between the frontend and machine learning.</a:t>
            </a:r>
          </a:p>
          <a:p>
            <a:pPr algn="just"/>
            <a:r>
              <a:rPr lang="en-US" sz="1600" b="1" dirty="0">
                <a:latin typeface="Times New Roman" panose="02020603050405020304" pitchFamily="18" charset="0"/>
                <a:cs typeface="Times New Roman" panose="02020603050405020304" pitchFamily="18" charset="0"/>
              </a:rPr>
              <a:t>3. Model Used: Hugging Face, Fine-Tuned</a:t>
            </a:r>
          </a:p>
          <a:p>
            <a:pPr algn="just"/>
            <a:r>
              <a:rPr lang="en-US" sz="1600" dirty="0">
                <a:latin typeface="Times New Roman" panose="02020603050405020304" pitchFamily="18" charset="0"/>
                <a:cs typeface="Times New Roman" panose="02020603050405020304" pitchFamily="18" charset="0"/>
              </a:rPr>
              <a:t>Hugging Face is a company and platform specializing in Natural Language Processing (NLP) and machine learning. It provides the Transformers library, which includes a wide array of pre-trained models for tasks such as text classification, translation, and question-answering. Users can fine-tune these models on specific datasets to adapt them for particular tasks or domains. Fine-tuning involves training a pre-trained model on a new dataset with a smaller learning rate to adjust its weights for the new task. This process leverages the model’s existing knowledge while making it more relevant to specific use cases.</a:t>
            </a: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1511559"/>
            <a:ext cx="9402006" cy="4422710"/>
          </a:xfrm>
        </p:spPr>
        <p:txBody>
          <a:bodyPr/>
          <a:lstStyle/>
          <a:p>
            <a:r>
              <a:rPr lang="en-US" sz="1600" b="1" dirty="0">
                <a:latin typeface="Times New Roman" panose="02020603050405020304" pitchFamily="18" charset="0"/>
                <a:cs typeface="Times New Roman" panose="02020603050405020304" pitchFamily="18" charset="0"/>
              </a:rPr>
              <a:t>4. </a:t>
            </a:r>
            <a:r>
              <a:rPr lang="en-IN" sz="1600" b="1" dirty="0">
                <a:latin typeface="Times New Roman" panose="02020603050405020304" pitchFamily="18" charset="0"/>
                <a:cs typeface="Times New Roman" panose="02020603050405020304" pitchFamily="18" charset="0"/>
              </a:rPr>
              <a:t>Optimization: </a:t>
            </a:r>
            <a:r>
              <a:rPr lang="en-IN" b="1" dirty="0">
                <a:latin typeface="Times New Roman" panose="02020603050405020304" pitchFamily="18" charset="0"/>
                <a:cs typeface="Times New Roman" panose="02020603050405020304" pitchFamily="18" charset="0"/>
              </a:rPr>
              <a:t>Intel® OpenVINO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Intel® OpenVINO™ is a toolkit for optimizing deep learning models, enhancing their performance for Intel hardware. It supports various frameworks and allows for efficient inference across CPUs, GPUs, and other accelerators. The toolkit helps accelerate model deployment and improves execution speed while maintaining accuracy.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Hardware: </a:t>
            </a:r>
            <a:r>
              <a:rPr lang="en-IN" sz="1600" b="1" dirty="0">
                <a:latin typeface="Times New Roman" panose="02020603050405020304" pitchFamily="18" charset="0"/>
                <a:cs typeface="Times New Roman" panose="02020603050405020304" pitchFamily="18" charset="0"/>
              </a:rPr>
              <a:t>Intel AI Laptops</a:t>
            </a:r>
          </a:p>
          <a:p>
            <a:pPr algn="just"/>
            <a:r>
              <a:rPr lang="en-US" sz="1600" dirty="0">
                <a:latin typeface="Times New Roman" panose="02020603050405020304" pitchFamily="18" charset="0"/>
                <a:cs typeface="Times New Roman" panose="02020603050405020304" pitchFamily="18" charset="0"/>
              </a:rPr>
              <a:t>Intel AI laptops are high-performance computer systems that can do artificial intelligence and machine learning activities. They use Intel processors with inbuilt AI acceleration, such as Intel Core and Xeon CPUs, and frequently add Intel GPU technologies for increased computing capability. These laptops are designed for activities like as model training, inference, and data processing, with strong support for AI frameworks and libraries. They give developers and data scientists strong tools for building and implementing AI systems on the fly.</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220</TotalTime>
  <Words>1147</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PowerPoint Presentation</vt:lpstr>
      <vt:lpstr>Running Gen AI Laptops And Simple LLM Interference On CPU And Fine-Tuning Of LLM Models Using Intel® OpenVINO™ </vt:lpstr>
      <vt:lpstr>UNIQUE IDEA BRIEF(Solution) </vt:lpstr>
      <vt:lpstr>FEATURES OFFERS</vt:lpstr>
      <vt:lpstr>PowerPoint Presentation</vt:lpstr>
      <vt:lpstr>PROCESS FLOW</vt:lpstr>
      <vt:lpstr>ARCHITECTURE DIAGRAM</vt:lpstr>
      <vt:lpstr>TECHNOLOGIES UESD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Gen AI Laptops And Simple LLM Interference On CPU And Fine-Tuning Of LLM Models Using Intel® OpenVINO™</dc:title>
  <dc:creator>REVATI PANDIT</dc:creator>
  <cp:lastModifiedBy>REVATI PANDIT</cp:lastModifiedBy>
  <cp:revision>10</cp:revision>
  <dcterms:created xsi:type="dcterms:W3CDTF">2024-07-13T08:54:54Z</dcterms:created>
  <dcterms:modified xsi:type="dcterms:W3CDTF">2024-07-15T09:41:16Z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