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7" r:id="rId9"/>
    <p:sldId id="268" r:id="rId10"/>
    <p:sldId id="271" r:id="rId11"/>
    <p:sldId id="262" r:id="rId12"/>
    <p:sldId id="273" r:id="rId13"/>
    <p:sldId id="269" r:id="rId14"/>
    <p:sldId id="270" r:id="rId15"/>
    <p:sldId id="264" r:id="rId16"/>
    <p:sldId id="265" r:id="rId17"/>
    <p:sldId id="272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103A98D-9FA1-49B7-9922-59977A80FD36}">
          <p14:sldIdLst>
            <p14:sldId id="256"/>
            <p14:sldId id="257"/>
          </p14:sldIdLst>
        </p14:section>
        <p14:section name="Abschnitt ohne Titel" id="{23358888-778C-42F0-83E9-9A9ABD1DB1F9}">
          <p14:sldIdLst>
            <p14:sldId id="258"/>
            <p14:sldId id="259"/>
          </p14:sldIdLst>
        </p14:section>
        <p14:section name="Abschnitt ohne Titel" id="{DCCC068F-1A59-4319-83B7-C51448333E52}">
          <p14:sldIdLst>
            <p14:sldId id="260"/>
            <p14:sldId id="263"/>
            <p14:sldId id="266"/>
            <p14:sldId id="267"/>
            <p14:sldId id="268"/>
            <p14:sldId id="271"/>
            <p14:sldId id="262"/>
            <p14:sldId id="273"/>
            <p14:sldId id="269"/>
            <p14:sldId id="270"/>
            <p14:sldId id="264"/>
            <p14:sldId id="26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12/5/2017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3825" y="838200"/>
            <a:ext cx="8342790" cy="2593975"/>
          </a:xfrm>
        </p:spPr>
        <p:txBody>
          <a:bodyPr/>
          <a:lstStyle/>
          <a:p>
            <a:pPr algn="ctr"/>
            <a:r>
              <a:rPr lang="en-US" b="1" err="1"/>
              <a:t>Thermodynamik</a:t>
            </a:r>
            <a:r>
              <a:rPr lang="en-US" b="1"/>
              <a:t>- </a:t>
            </a:r>
            <a:r>
              <a:rPr lang="en-US" b="1" err="1"/>
              <a:t>Adiabatenkoeffizient</a:t>
            </a:r>
            <a:r>
              <a:rPr lang="en-US" b="1"/>
              <a:t> von </a:t>
            </a:r>
            <a:r>
              <a:rPr lang="en-US" b="1" err="1"/>
              <a:t>Luft</a:t>
            </a:r>
            <a:endParaRPr lang="de-DE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Gruppe 2: </a:t>
            </a:r>
            <a:r>
              <a:rPr lang="en-US" sz="2400" dirty="0" err="1"/>
              <a:t>Adelind</a:t>
            </a:r>
            <a:r>
              <a:rPr lang="en-US" sz="2400" dirty="0"/>
              <a:t> </a:t>
            </a:r>
            <a:r>
              <a:rPr lang="en-US" sz="2400" dirty="0" err="1"/>
              <a:t>Elshani</a:t>
            </a:r>
            <a:r>
              <a:rPr lang="en-US" sz="2400" dirty="0"/>
              <a:t>, </a:t>
            </a:r>
            <a:r>
              <a:rPr lang="en-US" sz="2400" dirty="0" err="1"/>
              <a:t>Olexiy</a:t>
            </a:r>
            <a:r>
              <a:rPr lang="en-US" sz="2400" dirty="0"/>
              <a:t> </a:t>
            </a:r>
            <a:r>
              <a:rPr lang="en-US" sz="2400" dirty="0" err="1"/>
              <a:t>Fedorets</a:t>
            </a:r>
            <a:r>
              <a:rPr lang="en-US" sz="2400" dirty="0"/>
              <a:t>, Tobias Wild, </a:t>
            </a:r>
            <a:r>
              <a:rPr lang="en-US" sz="2400" b="1" dirty="0"/>
              <a:t>Mohammad Bilal Malik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680B0-5297-4084-84E4-3FAC7D4C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Dämpfung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65C33-47F2-4108-9512-B140416A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4EF6B20-5F38-49EB-BD0B-3B8839CBCABC}"/>
              </a:ext>
            </a:extLst>
          </p:cNvPr>
          <p:cNvSpPr txBox="1"/>
          <p:nvPr/>
        </p:nvSpPr>
        <p:spPr>
          <a:xfrm>
            <a:off x="4970223" y="1295507"/>
            <a:ext cx="339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Gruppe 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9AECAC-AC59-480E-B4BC-720A4181FF8F}"/>
              </a:ext>
            </a:extLst>
          </p:cNvPr>
          <p:cNvSpPr txBox="1"/>
          <p:nvPr/>
        </p:nvSpPr>
        <p:spPr>
          <a:xfrm>
            <a:off x="0" y="1323259"/>
            <a:ext cx="362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Gruppe 1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BDF078A4-2984-43B7-9DEC-9F9B8CAFC2FF}"/>
              </a:ext>
            </a:extLst>
          </p:cNvPr>
          <p:cNvSpPr/>
          <p:nvPr/>
        </p:nvSpPr>
        <p:spPr>
          <a:xfrm>
            <a:off x="3917586" y="5766637"/>
            <a:ext cx="942535" cy="48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84B2C648-A143-4B91-B01A-866412711BDE}"/>
                  </a:ext>
                </a:extLst>
              </p:cNvPr>
              <p:cNvSpPr txBox="1"/>
              <p:nvPr/>
            </p:nvSpPr>
            <p:spPr>
              <a:xfrm>
                <a:off x="5142277" y="5742523"/>
                <a:ext cx="1793631" cy="4393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de-DE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800" i="0" dirty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de-DE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800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84B2C648-A143-4B91-B01A-866412711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277" y="5742523"/>
                <a:ext cx="1793631" cy="4393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27BF3BE-0B2B-4050-B93E-EA2775E98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093" y="2051063"/>
            <a:ext cx="3657600" cy="3322863"/>
          </a:xfrm>
        </p:spPr>
        <p:txBody>
          <a:bodyPr/>
          <a:lstStyle/>
          <a:p>
            <a:r>
              <a:rPr lang="de-DE" dirty="0"/>
              <a:t>Einhüllende mit </a:t>
            </a:r>
            <a:r>
              <a:rPr lang="de-DE" dirty="0" err="1"/>
              <a:t>Cassy</a:t>
            </a:r>
            <a:r>
              <a:rPr lang="de-DE" dirty="0"/>
              <a:t>-Interface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EBB6766-CBE6-4D86-AD3C-0E3F5DAE6FAD}"/>
                  </a:ext>
                </a:extLst>
              </p:cNvPr>
              <p:cNvSpPr txBox="1"/>
              <p:nvPr/>
            </p:nvSpPr>
            <p:spPr>
              <a:xfrm>
                <a:off x="1255459" y="5773877"/>
                <a:ext cx="1905265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de-DE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de-DE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EBB6766-CBE6-4D86-AD3C-0E3F5DAE6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59" y="5773877"/>
                <a:ext cx="1905265" cy="376642"/>
              </a:xfrm>
              <a:prstGeom prst="rect">
                <a:avLst/>
              </a:prstGeom>
              <a:blipFill>
                <a:blip r:embed="rId3"/>
                <a:stretch>
                  <a:fillRect l="-1923" r="-962" b="-145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1BDE027-94B0-4FC3-84ED-421E6837BF61}"/>
                  </a:ext>
                </a:extLst>
              </p:cNvPr>
              <p:cNvSpPr txBox="1"/>
              <p:nvPr/>
            </p:nvSpPr>
            <p:spPr>
              <a:xfrm>
                <a:off x="5118600" y="2060953"/>
                <a:ext cx="2583361" cy="10642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de-DE" sz="2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1BDE027-94B0-4FC3-84ED-421E6837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600" y="2060953"/>
                <a:ext cx="2583361" cy="1064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elle 21">
                <a:extLst>
                  <a:ext uri="{FF2B5EF4-FFF2-40B4-BE49-F238E27FC236}">
                    <a16:creationId xmlns:a16="http://schemas.microsoft.com/office/drawing/2014/main" id="{C5CB119F-FD59-4572-A8C5-C7C0EFD123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960262"/>
                  </p:ext>
                </p:extLst>
              </p:nvPr>
            </p:nvGraphicFramePr>
            <p:xfrm>
              <a:off x="4531605" y="3262658"/>
              <a:ext cx="3545595" cy="2339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1129">
                      <a:extLst>
                        <a:ext uri="{9D8B030D-6E8A-4147-A177-3AD203B41FA5}">
                          <a16:colId xmlns:a16="http://schemas.microsoft.com/office/drawing/2014/main" val="2993239244"/>
                        </a:ext>
                      </a:extLst>
                    </a:gridCol>
                    <a:gridCol w="1125937">
                      <a:extLst>
                        <a:ext uri="{9D8B030D-6E8A-4147-A177-3AD203B41FA5}">
                          <a16:colId xmlns:a16="http://schemas.microsoft.com/office/drawing/2014/main" val="176382783"/>
                        </a:ext>
                      </a:extLst>
                    </a:gridCol>
                    <a:gridCol w="1488529">
                      <a:extLst>
                        <a:ext uri="{9D8B030D-6E8A-4147-A177-3AD203B41FA5}">
                          <a16:colId xmlns:a16="http://schemas.microsoft.com/office/drawing/2014/main" val="4009066431"/>
                        </a:ext>
                      </a:extLst>
                    </a:gridCol>
                  </a:tblGrid>
                  <a:tr h="34987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Gefäß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b="1" dirty="0"/>
                            <a:t>ω</a:t>
                          </a:r>
                          <a:r>
                            <a:rPr lang="de-DE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b="1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/>
                              </m:sSup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/>
                                </m:sSup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b="1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/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952566"/>
                      </a:ext>
                    </a:extLst>
                  </a:tr>
                  <a:tr h="465808">
                    <a:tc>
                      <a:txBody>
                        <a:bodyPr/>
                        <a:lstStyle/>
                        <a:p>
                          <a:r>
                            <a:rPr lang="de-DE" sz="1400" dirty="0"/>
                            <a:t>Kleine Flasche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26,57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0,39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4189431"/>
                      </a:ext>
                    </a:extLst>
                  </a:tr>
                  <a:tr h="328806">
                    <a:tc>
                      <a:txBody>
                        <a:bodyPr/>
                        <a:lstStyle/>
                        <a:p>
                          <a:r>
                            <a:rPr lang="de-DE" sz="1400" dirty="0"/>
                            <a:t>Mittlere Fl.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15,95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0,14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5370036"/>
                      </a:ext>
                    </a:extLst>
                  </a:tr>
                  <a:tr h="575410">
                    <a:tc>
                      <a:txBody>
                        <a:bodyPr/>
                        <a:lstStyle/>
                        <a:p>
                          <a:r>
                            <a:rPr lang="de-DE" sz="1400" dirty="0"/>
                            <a:t>Große Flasche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5,41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0,03</a:t>
                          </a:r>
                        </a:p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8436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elle 21">
                <a:extLst>
                  <a:ext uri="{FF2B5EF4-FFF2-40B4-BE49-F238E27FC236}">
                    <a16:creationId xmlns:a16="http://schemas.microsoft.com/office/drawing/2014/main" id="{C5CB119F-FD59-4572-A8C5-C7C0EFD123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960262"/>
                  </p:ext>
                </p:extLst>
              </p:nvPr>
            </p:nvGraphicFramePr>
            <p:xfrm>
              <a:off x="4531605" y="3262658"/>
              <a:ext cx="3545595" cy="2339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1129">
                      <a:extLst>
                        <a:ext uri="{9D8B030D-6E8A-4147-A177-3AD203B41FA5}">
                          <a16:colId xmlns:a16="http://schemas.microsoft.com/office/drawing/2014/main" val="2993239244"/>
                        </a:ext>
                      </a:extLst>
                    </a:gridCol>
                    <a:gridCol w="1125937">
                      <a:extLst>
                        <a:ext uri="{9D8B030D-6E8A-4147-A177-3AD203B41FA5}">
                          <a16:colId xmlns:a16="http://schemas.microsoft.com/office/drawing/2014/main" val="176382783"/>
                        </a:ext>
                      </a:extLst>
                    </a:gridCol>
                    <a:gridCol w="1488529">
                      <a:extLst>
                        <a:ext uri="{9D8B030D-6E8A-4147-A177-3AD203B41FA5}">
                          <a16:colId xmlns:a16="http://schemas.microsoft.com/office/drawing/2014/main" val="4009066431"/>
                        </a:ext>
                      </a:extLst>
                    </a:gridCol>
                  </a:tblGrid>
                  <a:tr h="663512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Gefäß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83243" t="-4587" r="-134595" b="-255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38934" t="-4587" r="-2049" b="-2550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695256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de-DE" sz="1400" dirty="0"/>
                            <a:t>Kleine Flasche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26,57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0,39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418943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de-DE" sz="1400" dirty="0"/>
                            <a:t>Mittlere Fl.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15,95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0,14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53700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sz="1400" dirty="0"/>
                            <a:t>Große Flasche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5,41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0,03</a:t>
                          </a:r>
                        </a:p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8436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Inhaltsplatzhalter 24">
                <a:extLst>
                  <a:ext uri="{FF2B5EF4-FFF2-40B4-BE49-F238E27FC236}">
                    <a16:creationId xmlns:a16="http://schemas.microsoft.com/office/drawing/2014/main" id="{D1300B77-14E7-4619-99AF-23D33E663145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9985636"/>
                  </p:ext>
                </p:extLst>
              </p:nvPr>
            </p:nvGraphicFramePr>
            <p:xfrm>
              <a:off x="581735" y="3226750"/>
              <a:ext cx="3392660" cy="2339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0966">
                      <a:extLst>
                        <a:ext uri="{9D8B030D-6E8A-4147-A177-3AD203B41FA5}">
                          <a16:colId xmlns:a16="http://schemas.microsoft.com/office/drawing/2014/main" val="937705012"/>
                        </a:ext>
                      </a:extLst>
                    </a:gridCol>
                    <a:gridCol w="1048473">
                      <a:extLst>
                        <a:ext uri="{9D8B030D-6E8A-4147-A177-3AD203B41FA5}">
                          <a16:colId xmlns:a16="http://schemas.microsoft.com/office/drawing/2014/main" val="4266427718"/>
                        </a:ext>
                      </a:extLst>
                    </a:gridCol>
                    <a:gridCol w="1453221">
                      <a:extLst>
                        <a:ext uri="{9D8B030D-6E8A-4147-A177-3AD203B41FA5}">
                          <a16:colId xmlns:a16="http://schemas.microsoft.com/office/drawing/2014/main" val="3331265946"/>
                        </a:ext>
                      </a:extLst>
                    </a:gridCol>
                  </a:tblGrid>
                  <a:tr h="34987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Gefäß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b="1" dirty="0"/>
                            <a:t>ω</a:t>
                          </a:r>
                          <a:r>
                            <a:rPr lang="de-DE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b="1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/>
                              </m:sSup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/>
                                </m:sSup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b="1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/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8288281"/>
                      </a:ext>
                    </a:extLst>
                  </a:tr>
                  <a:tr h="465808">
                    <a:tc>
                      <a:txBody>
                        <a:bodyPr/>
                        <a:lstStyle/>
                        <a:p>
                          <a:r>
                            <a:rPr lang="de-DE" sz="1400" dirty="0"/>
                            <a:t>Kleine Flasche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28,08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1,15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255696"/>
                      </a:ext>
                    </a:extLst>
                  </a:tr>
                  <a:tr h="328806">
                    <a:tc>
                      <a:txBody>
                        <a:bodyPr/>
                        <a:lstStyle/>
                        <a:p>
                          <a:r>
                            <a:rPr lang="de-DE" sz="1400" dirty="0"/>
                            <a:t>Mittlere Fl.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16,14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720609"/>
                      </a:ext>
                    </a:extLst>
                  </a:tr>
                  <a:tr h="575410">
                    <a:tc>
                      <a:txBody>
                        <a:bodyPr/>
                        <a:lstStyle/>
                        <a:p>
                          <a:r>
                            <a:rPr lang="de-DE" sz="1400" dirty="0"/>
                            <a:t>Große Flasche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0,55</a:t>
                          </a:r>
                        </a:p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8009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Inhaltsplatzhalter 24">
                <a:extLst>
                  <a:ext uri="{FF2B5EF4-FFF2-40B4-BE49-F238E27FC236}">
                    <a16:creationId xmlns:a16="http://schemas.microsoft.com/office/drawing/2014/main" id="{D1300B77-14E7-4619-99AF-23D33E663145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9985636"/>
                  </p:ext>
                </p:extLst>
              </p:nvPr>
            </p:nvGraphicFramePr>
            <p:xfrm>
              <a:off x="581735" y="3226750"/>
              <a:ext cx="3392660" cy="2339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0966">
                      <a:extLst>
                        <a:ext uri="{9D8B030D-6E8A-4147-A177-3AD203B41FA5}">
                          <a16:colId xmlns:a16="http://schemas.microsoft.com/office/drawing/2014/main" val="937705012"/>
                        </a:ext>
                      </a:extLst>
                    </a:gridCol>
                    <a:gridCol w="1048473">
                      <a:extLst>
                        <a:ext uri="{9D8B030D-6E8A-4147-A177-3AD203B41FA5}">
                          <a16:colId xmlns:a16="http://schemas.microsoft.com/office/drawing/2014/main" val="4266427718"/>
                        </a:ext>
                      </a:extLst>
                    </a:gridCol>
                    <a:gridCol w="1453221">
                      <a:extLst>
                        <a:ext uri="{9D8B030D-6E8A-4147-A177-3AD203B41FA5}">
                          <a16:colId xmlns:a16="http://schemas.microsoft.com/office/drawing/2014/main" val="3331265946"/>
                        </a:ext>
                      </a:extLst>
                    </a:gridCol>
                  </a:tblGrid>
                  <a:tr h="663512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Gefäß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85465" t="-4587" r="-141860" b="-255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133473" t="-4587" r="-2092" b="-2550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82882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de-DE" sz="1400" dirty="0"/>
                            <a:t>Kleine Flasche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28,08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1,15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255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de-DE" sz="1400" dirty="0"/>
                            <a:t>Mittlere Fl.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16,14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72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sz="1400" dirty="0"/>
                            <a:t>Große Flasche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0,55</a:t>
                          </a:r>
                        </a:p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8009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019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F3133-36A8-4384-AA07-6D051F05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weitere Größen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0ADA4C0-5D81-4665-BE9B-3388A4E45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72" y="1600200"/>
                <a:ext cx="8236366" cy="4800600"/>
              </a:xfrm>
            </p:spPr>
            <p:txBody>
              <a:bodyPr/>
              <a:lstStyle/>
              <a:p>
                <a:r>
                  <a:rPr lang="de-DE" dirty="0"/>
                  <a:t>Bestimmung des Drucks: </a:t>
                </a:r>
              </a:p>
              <a:p>
                <a:pPr lvl="1"/>
                <a:r>
                  <a:rPr lang="de-DE" dirty="0"/>
                  <a:t>Atmosphärischer Druck, Rauschmessung </a:t>
                </a:r>
              </a:p>
              <a:p>
                <a:pPr lvl="1"/>
                <a:r>
                  <a:rPr lang="de-DE" dirty="0"/>
                  <a:t>Alternativ: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Bestimmung der Querschnittfläche</a:t>
                </a:r>
              </a:p>
              <a:p>
                <a:pPr lvl="1"/>
                <a:r>
                  <a:rPr lang="de-DE" dirty="0"/>
                  <a:t>Messung Durchmesser, Fehlerfortpflanzung</a:t>
                </a:r>
              </a:p>
              <a:p>
                <a:r>
                  <a:rPr lang="de-DE" dirty="0"/>
                  <a:t>Bestimmung der Masse:</a:t>
                </a:r>
              </a:p>
              <a:p>
                <a:pPr lvl="1"/>
                <a:r>
                  <a:rPr lang="de-DE" dirty="0"/>
                  <a:t>Analysewage</a:t>
                </a:r>
              </a:p>
              <a:p>
                <a:r>
                  <a:rPr lang="de-DE" dirty="0"/>
                  <a:t>Bestimmung des Volumen:</a:t>
                </a:r>
              </a:p>
              <a:p>
                <a:pPr lvl="1"/>
                <a:r>
                  <a:rPr lang="de-DE" dirty="0"/>
                  <a:t>Flaschen  (Auswiegen mit und ohne Wasser)</a:t>
                </a:r>
              </a:p>
              <a:p>
                <a:pPr lvl="1"/>
                <a:r>
                  <a:rPr lang="de-DE" dirty="0"/>
                  <a:t>Rohr   (Messschieber, Maßstab)</a:t>
                </a:r>
              </a:p>
              <a:p>
                <a:pPr lvl="1"/>
                <a:r>
                  <a:rPr lang="de-DE" dirty="0"/>
                  <a:t>Ggf. Schläuche   (Messschieber, Maßstab)</a:t>
                </a:r>
              </a:p>
              <a:p>
                <a:pPr marL="411480" lvl="1" indent="0">
                  <a:buNone/>
                </a:pPr>
                <a:r>
                  <a:rPr lang="de-DE" dirty="0"/>
                  <a:t>Fehler auf die Volumina: Abschätzung, Fehlerfortpflanzung</a:t>
                </a:r>
              </a:p>
              <a:p>
                <a:pPr lvl="1"/>
                <a:endParaRPr lang="de-DE" dirty="0"/>
              </a:p>
              <a:p>
                <a:pPr marL="41148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0ADA4C0-5D81-4665-BE9B-3388A4E45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72" y="1600200"/>
                <a:ext cx="8236366" cy="4800600"/>
              </a:xfrm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D522F6-4D42-4E71-8D0A-C9A648B2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BCF72-DBBE-4112-B7FC-D5342414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Messwerte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A2229F-A4D5-4E5C-9E90-1D805F53E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B692197-7F1F-4313-A3CF-7B3058FE2B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8" y="2419643"/>
            <a:ext cx="3743722" cy="3229317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D0D2A9-2E8C-42E2-A379-8E5180D4F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535113"/>
            <a:ext cx="3657600" cy="639762"/>
          </a:xfrm>
        </p:spPr>
        <p:txBody>
          <a:bodyPr/>
          <a:lstStyle/>
          <a:p>
            <a:r>
              <a:rPr lang="de-DE" dirty="0"/>
              <a:t>Gruppe 2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6B5A156-3B8F-4D00-9941-63EE286FFE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419643"/>
            <a:ext cx="4330917" cy="3625557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D927D1-6F35-4D9A-97E0-36A497B8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30C0-F9FA-4EF1-9B6C-1ED66740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949" y="274638"/>
            <a:ext cx="8932985" cy="1143000"/>
          </a:xfrm>
        </p:spPr>
        <p:txBody>
          <a:bodyPr/>
          <a:lstStyle/>
          <a:p>
            <a:pPr algn="ctr"/>
            <a:r>
              <a:rPr lang="de-DE" dirty="0"/>
              <a:t>Regression und Residuen, Gruppe1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B33475-8141-4009-A37B-DE0057AD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B996AAB5-DD79-4EA3-840D-AD7A539A7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9"/>
            <a:ext cx="8333252" cy="5440362"/>
          </a:xfrm>
        </p:spPr>
      </p:pic>
    </p:spTree>
    <p:extLst>
      <p:ext uri="{BB962C8B-B14F-4D97-AF65-F5344CB8AC3E}">
        <p14:creationId xmlns:p14="http://schemas.microsoft.com/office/powerpoint/2010/main" val="142632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4B01774-48D9-41C0-839A-E9A402CB9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0"/>
            <a:ext cx="8258836" cy="545611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DFE4DA-DAB5-4AB4-83AF-6B02DE1A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F9E98DA-D6DD-465C-ADC9-B64323C7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540" y="241300"/>
            <a:ext cx="8883480" cy="1143000"/>
          </a:xfrm>
        </p:spPr>
        <p:txBody>
          <a:bodyPr/>
          <a:lstStyle/>
          <a:p>
            <a:pPr algn="ctr"/>
            <a:r>
              <a:rPr lang="de-DE" dirty="0"/>
              <a:t>Regression und Residuen, Gruppe 2</a:t>
            </a:r>
          </a:p>
        </p:txBody>
      </p:sp>
    </p:spTree>
    <p:extLst>
      <p:ext uri="{BB962C8B-B14F-4D97-AF65-F5344CB8AC3E}">
        <p14:creationId xmlns:p14="http://schemas.microsoft.com/office/powerpoint/2010/main" val="315006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93404-5B0A-4D44-BCB6-46282D9F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C08315-3EF9-48FE-9970-2236545B6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BFF472CF-46AC-44F1-905A-40310F29270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665829"/>
                <a:ext cx="3657600" cy="2017297"/>
              </a:xfrm>
            </p:spPr>
            <p:txBody>
              <a:bodyPr>
                <a:normAutofit/>
              </a:bodyPr>
              <a:lstStyle/>
              <a:p>
                <a:r>
                  <a:rPr lang="el-GR" sz="2800" dirty="0"/>
                  <a:t>κ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287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 ±0,0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de-DE" sz="2800" dirty="0"/>
              </a:p>
              <a:p>
                <a:r>
                  <a:rPr lang="de-DE" sz="2800" dirty="0"/>
                  <a:t>2,7</a:t>
                </a:r>
                <a:r>
                  <a:rPr lang="el-GR" sz="2800" dirty="0"/>
                  <a:t>σ</a:t>
                </a:r>
                <a:r>
                  <a:rPr lang="de-DE" sz="2800" dirty="0"/>
                  <a:t> - Umgebung</a:t>
                </a:r>
              </a:p>
              <a:p>
                <a:endParaRPr lang="de-DE" sz="2800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BFF472CF-46AC-44F1-905A-40310F292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665829"/>
                <a:ext cx="3657600" cy="2017297"/>
              </a:xfrm>
              <a:blipFill>
                <a:blip r:embed="rId2"/>
                <a:stretch>
                  <a:fillRect t="-27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F71598-3C44-47D1-8C25-48104356A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Gruppe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A248683-0C8D-45DC-B549-6098314162B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12568" y="2632074"/>
                <a:ext cx="3657600" cy="3951288"/>
              </a:xfrm>
            </p:spPr>
            <p:txBody>
              <a:bodyPr/>
              <a:lstStyle/>
              <a:p>
                <a:r>
                  <a:rPr lang="el-GR" sz="2800" dirty="0"/>
                  <a:t>κ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 ±0,0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de-DE" sz="2800" b="0" dirty="0"/>
              </a:p>
              <a:p>
                <a:r>
                  <a:rPr lang="de-DE" sz="2800" dirty="0"/>
                  <a:t>2,2</a:t>
                </a:r>
                <a:r>
                  <a:rPr lang="el-GR" sz="2800" dirty="0"/>
                  <a:t>σ</a:t>
                </a:r>
                <a:r>
                  <a:rPr lang="de-DE" sz="2800" dirty="0"/>
                  <a:t> - Umgebung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A248683-0C8D-45DC-B549-609831416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12568" y="2632074"/>
                <a:ext cx="3657600" cy="3951288"/>
              </a:xfrm>
              <a:blipFill>
                <a:blip r:embed="rId3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6CC78-EF7E-4518-BFC4-EA4E5A47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9C9F9-2C9B-4D3B-ACED-EA7612FD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232EC-F699-4A20-840B-98ED1D6F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600" dirty="0"/>
              <a:t>Schwierigkeiten:</a:t>
            </a:r>
          </a:p>
          <a:p>
            <a:pPr lvl="1"/>
            <a:r>
              <a:rPr lang="de-DE" sz="2800" dirty="0"/>
              <a:t>Große Flasche: Kugelposition, richtiger Druck</a:t>
            </a:r>
          </a:p>
          <a:p>
            <a:pPr lvl="1"/>
            <a:r>
              <a:rPr lang="de-DE" sz="2800" dirty="0"/>
              <a:t>Abschätzung des Fehlers von V </a:t>
            </a:r>
          </a:p>
          <a:p>
            <a:pPr lvl="1"/>
            <a:endParaRPr lang="de-DE" sz="2800" dirty="0"/>
          </a:p>
          <a:p>
            <a:pPr lvl="1"/>
            <a:endParaRPr lang="de-DE" sz="2800" dirty="0"/>
          </a:p>
          <a:p>
            <a:pPr marL="411480" lvl="1" indent="0" algn="ctr">
              <a:buNone/>
            </a:pPr>
            <a:r>
              <a:rPr lang="de-DE" sz="2800" dirty="0"/>
              <a:t>Dennoch relativ gute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AB6D8F-CC49-4D95-A832-CB038EB7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4C6F5-A11D-47BA-9920-071C278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42DE0-8075-444D-BC76-5EB261A8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" y="1881871"/>
            <a:ext cx="8362976" cy="6404512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de-DE" sz="6600" dirty="0"/>
              <a:t>Vielen Dank für eure Aufmerksamkeit!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0FA36A-DDAD-4B9B-B9CC-EDCA31D5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034C-FB99-454C-977C-7BC2B3BC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dirty="0"/>
              <a:t>Gliederung</a:t>
            </a:r>
            <a:endParaRPr lang="de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EC398B-14E8-4AFF-A6F1-402A44BF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800" dirty="0"/>
              <a:t>Grundlagen und Ziel des Versuchs</a:t>
            </a:r>
          </a:p>
          <a:p>
            <a:r>
              <a:rPr lang="de-DE" sz="2800" dirty="0"/>
              <a:t>Aufbau</a:t>
            </a:r>
          </a:p>
          <a:p>
            <a:r>
              <a:rPr lang="de-DE" sz="2800" dirty="0"/>
              <a:t>Durchführung</a:t>
            </a:r>
          </a:p>
          <a:p>
            <a:r>
              <a:rPr lang="de-DE" sz="2800" dirty="0"/>
              <a:t>Auswertung:</a:t>
            </a:r>
          </a:p>
          <a:p>
            <a:pPr lvl="1"/>
            <a:r>
              <a:rPr lang="de-DE" sz="2400" dirty="0"/>
              <a:t>Rohdaten</a:t>
            </a:r>
          </a:p>
          <a:p>
            <a:pPr lvl="1">
              <a:buFont typeface="Arial"/>
            </a:pPr>
            <a:r>
              <a:rPr lang="de-DE" sz="2400" dirty="0"/>
              <a:t>Bestimmung der Frequenzen</a:t>
            </a:r>
          </a:p>
          <a:p>
            <a:pPr lvl="1">
              <a:buFont typeface="Arial"/>
              <a:buChar char="•"/>
            </a:pPr>
            <a:r>
              <a:rPr lang="de-DE" sz="2400" dirty="0"/>
              <a:t>Vernachlässigung der Dämpfung</a:t>
            </a:r>
          </a:p>
          <a:p>
            <a:pPr lvl="1">
              <a:buFont typeface="Arial"/>
              <a:buChar char="•"/>
            </a:pPr>
            <a:r>
              <a:rPr lang="de-DE" sz="2400" dirty="0"/>
              <a:t>Bestimmung der weiteren relevanten Größen</a:t>
            </a:r>
          </a:p>
          <a:p>
            <a:pPr>
              <a:buClr>
                <a:srgbClr val="A9A57C"/>
              </a:buClr>
            </a:pPr>
            <a:r>
              <a:rPr lang="de-DE" sz="2800" dirty="0"/>
              <a:t>Vergleich der Ergebnisse</a:t>
            </a:r>
          </a:p>
          <a:p>
            <a:pPr>
              <a:buClr>
                <a:srgbClr val="A9A57C"/>
              </a:buClr>
            </a:pPr>
            <a:r>
              <a:rPr lang="de-DE" sz="2800" dirty="0"/>
              <a:t>Fazit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F30F8-ACBD-4E09-88DD-56BE6AEA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164BF-5F78-4185-B283-05A4C63A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68" y="105826"/>
            <a:ext cx="7620000" cy="1143000"/>
          </a:xfrm>
        </p:spPr>
        <p:txBody>
          <a:bodyPr/>
          <a:lstStyle/>
          <a:p>
            <a:pPr algn="ctr"/>
            <a:r>
              <a:rPr lang="de-DE" dirty="0"/>
              <a:t>Grundlagen und Ziel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506D0C6-A3FE-4A39-BFA1-FDC3682BF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2" y="2046790"/>
            <a:ext cx="6005214" cy="470538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BCE0F9-20A3-4569-99BF-60A66CC8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CBE9B72-0AE2-471F-A655-7233ED85B888}"/>
                  </a:ext>
                </a:extLst>
              </p:cNvPr>
              <p:cNvSpPr txBox="1"/>
              <p:nvPr/>
            </p:nvSpPr>
            <p:spPr>
              <a:xfrm>
                <a:off x="535644" y="1248826"/>
                <a:ext cx="8270464" cy="58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κ</a:t>
                </a:r>
                <a14:m>
                  <m:oMath xmlns:m="http://schemas.openxmlformats.org/officeDocument/2006/math">
                    <m:r>
                      <a:rPr lang="el-GR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l-G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l-GR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𝑏𝑒𝑠𝑡𝑖𝑚𝑚𝑒𝑛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𝑚𝑖𝑡𝑡𝑒𝑙𝑠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ü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𝑐h𝑎𝑟𝑑𝑡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𝑀𝑒𝑡h𝑜𝑑𝑒</m:t>
                    </m:r>
                  </m:oMath>
                </a14:m>
                <a:endParaRPr lang="de-DE" sz="240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CBE9B72-0AE2-471F-A655-7233ED85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44" y="1248826"/>
                <a:ext cx="8270464" cy="584584"/>
              </a:xfrm>
              <a:prstGeom prst="rect">
                <a:avLst/>
              </a:prstGeom>
              <a:blipFill>
                <a:blip r:embed="rId3"/>
                <a:stretch>
                  <a:fillRect l="-1179" b="-10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1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6D2A6-176E-4DCF-BBF4-AD37CD21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22"/>
            <a:ext cx="7620000" cy="1143000"/>
          </a:xfrm>
        </p:spPr>
        <p:txBody>
          <a:bodyPr/>
          <a:lstStyle/>
          <a:p>
            <a:pPr algn="ctr"/>
            <a:r>
              <a:rPr lang="de-DE" dirty="0"/>
              <a:t>Aufbau des Versuchs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7D41793-E02B-4193-B582-9F5D768E9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55" y="2060721"/>
            <a:ext cx="3852046" cy="380843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B7EF23-E273-4D0D-BB62-FF2BD31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257">
            <a:extLst>
              <a:ext uri="{FF2B5EF4-FFF2-40B4-BE49-F238E27FC236}">
                <a16:creationId xmlns:a16="http://schemas.microsoft.com/office/drawing/2014/main" id="{88C94F55-CE5A-47B1-9E9F-F5514BF55C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280920"/>
            <a:ext cx="4542155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2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8FC6F-B899-4CC1-A76B-A551A27C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BBDAE-7401-4D1D-B276-A382AED4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88" y="1417638"/>
            <a:ext cx="7620000" cy="4800600"/>
          </a:xfrm>
        </p:spPr>
        <p:txBody>
          <a:bodyPr/>
          <a:lstStyle/>
          <a:p>
            <a:r>
              <a:rPr lang="de-DE" sz="2800" dirty="0"/>
              <a:t>Messung von:</a:t>
            </a:r>
          </a:p>
          <a:p>
            <a:pPr lvl="1"/>
            <a:r>
              <a:rPr lang="de-DE" sz="2400" dirty="0"/>
              <a:t>Durchmesser Rohr, ggf. vermessen der Schläuche</a:t>
            </a:r>
          </a:p>
          <a:p>
            <a:pPr lvl="1"/>
            <a:r>
              <a:rPr lang="de-DE" sz="2400" dirty="0"/>
              <a:t>Masse der Kugel</a:t>
            </a:r>
          </a:p>
          <a:p>
            <a:pPr lvl="1"/>
            <a:r>
              <a:rPr lang="de-DE" sz="2400" dirty="0"/>
              <a:t>Druck (atmosphärischer und Differenz dessen zum Innendruck der Flasche) </a:t>
            </a:r>
          </a:p>
          <a:p>
            <a:pPr lvl="1"/>
            <a:r>
              <a:rPr lang="de-DE" sz="2400" dirty="0"/>
              <a:t>Messungen Frequenz</a:t>
            </a:r>
          </a:p>
          <a:p>
            <a:pPr lvl="2"/>
            <a:r>
              <a:rPr lang="de-DE" sz="2400" dirty="0"/>
              <a:t>Druckaufbau in Flasche, vermessen der Gleichgewichtsposition</a:t>
            </a:r>
          </a:p>
          <a:p>
            <a:pPr lvl="2"/>
            <a:r>
              <a:rPr lang="de-DE" sz="2400" dirty="0"/>
              <a:t>Auslenken der Kugel</a:t>
            </a:r>
          </a:p>
          <a:p>
            <a:pPr lvl="2"/>
            <a:r>
              <a:rPr lang="de-DE" sz="2400" dirty="0"/>
              <a:t>Aufnahme des Druckverlaufs in der Flasche</a:t>
            </a:r>
          </a:p>
          <a:p>
            <a:pPr lvl="1"/>
            <a:r>
              <a:rPr lang="de-DE" sz="2400" dirty="0"/>
              <a:t>Messung des Volumens der Flaschen</a:t>
            </a:r>
          </a:p>
          <a:p>
            <a:pPr lvl="2"/>
            <a:endParaRPr lang="de-DE" sz="2400" dirty="0"/>
          </a:p>
          <a:p>
            <a:pPr lvl="2"/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B8F460-5362-4D04-B617-51F6A4CF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C22FB-B1A8-439A-ACEB-07A01464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219"/>
            <a:ext cx="7620000" cy="1143000"/>
          </a:xfrm>
        </p:spPr>
        <p:txBody>
          <a:bodyPr/>
          <a:lstStyle/>
          <a:p>
            <a:pPr algn="ctr"/>
            <a:r>
              <a:rPr lang="de-DE" dirty="0"/>
              <a:t>Rohdatenplots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50AABC-2D2F-48F4-9E33-0FFF6EA0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12342457-2E09-4D24-9916-FB724AE6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dirty="0"/>
              <a:t>Gruppe 1, große Flasche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78C8FFA-3E80-42C2-AF8A-C2AE6DCD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59" y="2335237"/>
            <a:ext cx="6337002" cy="43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4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427C3-8B1E-4EBE-A211-2852D73F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Rohdatenplots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9F880-6E25-4772-869F-F27BFF0A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dirty="0"/>
              <a:t>Gruppe 2, kleine Flasche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19EC-4970-407A-9609-55796297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5E5E63C-F4E6-4217-8092-44B80FB2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4" y="2001756"/>
            <a:ext cx="6782691" cy="45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2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F8C0A-6C46-4F1D-A395-0E39553E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- Frequenzen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7FBE18-440B-4FF0-A255-E88185B92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/>
              <a:t>Gruppe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615A84-BCA0-4265-9FDB-67DD21EC8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707482"/>
            <a:ext cx="3657600" cy="3951288"/>
          </a:xfrm>
        </p:spPr>
        <p:txBody>
          <a:bodyPr/>
          <a:lstStyle/>
          <a:p>
            <a:r>
              <a:rPr lang="de-DE" sz="2800" dirty="0"/>
              <a:t>Bestimmung der Periodendauer T durch Nulldurchgänge</a:t>
            </a:r>
          </a:p>
          <a:p>
            <a:r>
              <a:rPr lang="de-DE" sz="2800" dirty="0"/>
              <a:t>Gewichtetes Mittel pro Position, da unterschiedliche Fehler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C02C65-C09C-4472-BE07-F1C1D5F75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2800" dirty="0"/>
              <a:t>Gruppe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294117-3193-41B8-AA3A-6BF80B28A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3733" y="2730000"/>
            <a:ext cx="3657600" cy="3951288"/>
          </a:xfrm>
        </p:spPr>
        <p:txBody>
          <a:bodyPr>
            <a:normAutofit/>
          </a:bodyPr>
          <a:lstStyle/>
          <a:p>
            <a:r>
              <a:rPr lang="de-DE" sz="2800" dirty="0"/>
              <a:t>FFT zur Bestimmung der Frequenz</a:t>
            </a:r>
          </a:p>
          <a:p>
            <a:r>
              <a:rPr lang="de-DE" sz="2800" dirty="0"/>
              <a:t>Schwerpunkt des Peaks</a:t>
            </a:r>
          </a:p>
          <a:p>
            <a:r>
              <a:rPr lang="de-DE" sz="2800" dirty="0"/>
              <a:t>Pro Position gewichtet gemittelt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16AD33-AF00-4F41-BA8A-70A624A3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AB978-A103-477A-B8AE-6E718574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Fourier-Transformation Beispiel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E06A04-D960-4D2C-A2B7-289B50AD6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56" y="1795325"/>
            <a:ext cx="7239513" cy="478803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7BCADA-1B62-4323-B74A-9B1FFF66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4BFC7F-1C3C-4497-A4F3-8CB72BF738A0}"/>
              </a:ext>
            </a:extLst>
          </p:cNvPr>
          <p:cNvSpPr txBox="1"/>
          <p:nvPr/>
        </p:nvSpPr>
        <p:spPr>
          <a:xfrm>
            <a:off x="512628" y="1333660"/>
            <a:ext cx="750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Gruppe 2, große Flasche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5CE9631-A7F5-4806-91DB-7864207F6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48" y="2854347"/>
            <a:ext cx="1472018" cy="1116702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86C0C74-EFA8-46EB-AF10-0106E4AC45A9}"/>
              </a:ext>
            </a:extLst>
          </p:cNvPr>
          <p:cNvSpPr/>
          <p:nvPr/>
        </p:nvSpPr>
        <p:spPr>
          <a:xfrm rot="11599910">
            <a:off x="4242769" y="2734713"/>
            <a:ext cx="1336431" cy="59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2283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Bildschirmpräsentation (4:3)</PresentationFormat>
  <Paragraphs>121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Adjacency</vt:lpstr>
      <vt:lpstr>Thermodynamik- Adiabatenkoeffizient von Luft</vt:lpstr>
      <vt:lpstr>Gliederung</vt:lpstr>
      <vt:lpstr>Grundlagen und Ziel</vt:lpstr>
      <vt:lpstr>Aufbau des Versuchs</vt:lpstr>
      <vt:lpstr>Durchführung</vt:lpstr>
      <vt:lpstr>Rohdatenplots</vt:lpstr>
      <vt:lpstr>Rohdatenplots</vt:lpstr>
      <vt:lpstr>Auswertung - Frequenzen</vt:lpstr>
      <vt:lpstr>Fourier-Transformation Beispiel</vt:lpstr>
      <vt:lpstr>Dämpfung</vt:lpstr>
      <vt:lpstr>Auswertung – weitere Größen </vt:lpstr>
      <vt:lpstr>Messwerte</vt:lpstr>
      <vt:lpstr>Regression und Residuen, Gruppe1</vt:lpstr>
      <vt:lpstr>Regression und Residuen, Gruppe 2</vt:lpstr>
      <vt:lpstr>Ergebnisse</vt:lpstr>
      <vt:lpstr>Fazit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Thermodynamik- Adiabatenkoeffizient von Luft</dc:title>
  <dc:creator>Bilal</dc:creator>
  <cp:lastModifiedBy>Bilal</cp:lastModifiedBy>
  <cp:revision>32</cp:revision>
  <dcterms:modified xsi:type="dcterms:W3CDTF">2017-12-06T00:29:46Z</dcterms:modified>
</cp:coreProperties>
</file>