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6"/>
  </p:notesMasterIdLst>
  <p:handoutMasterIdLst>
    <p:handoutMasterId r:id="rId27"/>
  </p:handoutMasterIdLst>
  <p:sldIdLst>
    <p:sldId id="265" r:id="rId3"/>
    <p:sldId id="310" r:id="rId4"/>
    <p:sldId id="320" r:id="rId5"/>
    <p:sldId id="314" r:id="rId6"/>
    <p:sldId id="315" r:id="rId7"/>
    <p:sldId id="316" r:id="rId8"/>
    <p:sldId id="322" r:id="rId9"/>
    <p:sldId id="323" r:id="rId10"/>
    <p:sldId id="324" r:id="rId11"/>
    <p:sldId id="321" r:id="rId12"/>
    <p:sldId id="325" r:id="rId13"/>
    <p:sldId id="312" r:id="rId14"/>
    <p:sldId id="326" r:id="rId15"/>
    <p:sldId id="327" r:id="rId16"/>
    <p:sldId id="330" r:id="rId17"/>
    <p:sldId id="311" r:id="rId18"/>
    <p:sldId id="317" r:id="rId19"/>
    <p:sldId id="331" r:id="rId20"/>
    <p:sldId id="332" r:id="rId21"/>
    <p:sldId id="333" r:id="rId22"/>
    <p:sldId id="334" r:id="rId23"/>
    <p:sldId id="335" r:id="rId24"/>
    <p:sldId id="336" r:id="rId25"/>
  </p:sldIdLst>
  <p:sldSz cx="12188825"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29" autoAdjust="0"/>
  </p:normalViewPr>
  <p:slideViewPr>
    <p:cSldViewPr showGuides="1">
      <p:cViewPr varScale="1">
        <p:scale>
          <a:sx n="84" d="100"/>
          <a:sy n="84" d="100"/>
        </p:scale>
        <p:origin x="658" y="7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Midland\EDU%20698\charts%20and%20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Midland\EDU%20698\charts%20and%20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Midland\EDU%20698\charts%20and%20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Graphs!$A$26</c:f>
              <c:strCache>
                <c:ptCount val="1"/>
                <c:pt idx="0">
                  <c:v>Test Before Programming</c:v>
                </c:pt>
              </c:strCache>
            </c:strRef>
          </c:tx>
          <c:spPr>
            <a:solidFill>
              <a:srgbClr val="379940"/>
            </a:solidFill>
            <a:ln>
              <a:solidFill>
                <a:srgbClr val="EBEB19"/>
              </a:solidFill>
            </a:ln>
            <a:effectLst>
              <a:outerShdw blurRad="50800" dist="38100" dir="2700000" algn="tl" rotWithShape="0">
                <a:prstClr val="black">
                  <a:alpha val="40000"/>
                </a:prstClr>
              </a:outerShdw>
            </a:effectLst>
          </c:spPr>
          <c:invertIfNegative val="0"/>
          <c:dLbls>
            <c:dLbl>
              <c:idx val="0"/>
              <c:layout>
                <c:manualLayout>
                  <c:x val="-3.35771456914813E-17"/>
                  <c:y val="-3.7037037037037035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3.663003663003663E-3"/>
                  <c:y val="-1.3227513227513227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effectLst>
                      <a:outerShdw blurRad="50800" dist="12700" dir="2700000" algn="tl" rotWithShape="0">
                        <a:prstClr val="black">
                          <a:alpha val="40000"/>
                        </a:prstClr>
                      </a:outerShdw>
                    </a:effectLst>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Graphs!$B$25:$C$25</c:f>
              <c:strCache>
                <c:ptCount val="2"/>
                <c:pt idx="0">
                  <c:v>Number of Students</c:v>
                </c:pt>
                <c:pt idx="1">
                  <c:v>Number of Problems</c:v>
                </c:pt>
              </c:strCache>
            </c:strRef>
          </c:cat>
          <c:val>
            <c:numRef>
              <c:f>Graphs!$B$26:$C$26</c:f>
              <c:numCache>
                <c:formatCode>General</c:formatCode>
                <c:ptCount val="2"/>
                <c:pt idx="0">
                  <c:v>3</c:v>
                </c:pt>
                <c:pt idx="1">
                  <c:v>4</c:v>
                </c:pt>
              </c:numCache>
            </c:numRef>
          </c:val>
        </c:ser>
        <c:ser>
          <c:idx val="1"/>
          <c:order val="1"/>
          <c:tx>
            <c:strRef>
              <c:f>Graphs!$A$27</c:f>
              <c:strCache>
                <c:ptCount val="1"/>
                <c:pt idx="0">
                  <c:v>Test After Programming</c:v>
                </c:pt>
              </c:strCache>
            </c:strRef>
          </c:tx>
          <c:spPr>
            <a:solidFill>
              <a:srgbClr val="EBEB19"/>
            </a:solidFill>
            <a:ln>
              <a:solidFill>
                <a:srgbClr val="379940"/>
              </a:solidFill>
            </a:ln>
            <a:effectLst>
              <a:outerShdw blurRad="50800" dist="38100" dir="2700000" algn="tl"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effectLst>
                      <a:outerShdw blurRad="50800" dist="12700" dir="2700000" algn="tl" rotWithShape="0">
                        <a:prstClr val="black">
                          <a:alpha val="40000"/>
                        </a:prstClr>
                      </a:outerShdw>
                    </a:effectLst>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Graphs!$B$25:$C$25</c:f>
              <c:strCache>
                <c:ptCount val="2"/>
                <c:pt idx="0">
                  <c:v>Number of Students</c:v>
                </c:pt>
                <c:pt idx="1">
                  <c:v>Number of Problems</c:v>
                </c:pt>
              </c:strCache>
            </c:strRef>
          </c:cat>
          <c:val>
            <c:numRef>
              <c:f>Graphs!$B$27:$C$27</c:f>
              <c:numCache>
                <c:formatCode>General</c:formatCode>
                <c:ptCount val="2"/>
                <c:pt idx="0">
                  <c:v>12</c:v>
                </c:pt>
                <c:pt idx="1">
                  <c:v>21</c:v>
                </c:pt>
              </c:numCache>
            </c:numRef>
          </c:val>
        </c:ser>
        <c:dLbls>
          <c:dLblPos val="outEnd"/>
          <c:showLegendKey val="0"/>
          <c:showVal val="1"/>
          <c:showCatName val="0"/>
          <c:showSerName val="0"/>
          <c:showPercent val="0"/>
          <c:showBubbleSize val="0"/>
        </c:dLbls>
        <c:gapWidth val="219"/>
        <c:overlap val="-27"/>
        <c:axId val="197797120"/>
        <c:axId val="197794768"/>
      </c:barChart>
      <c:catAx>
        <c:axId val="197797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crossAx val="197794768"/>
        <c:crosses val="autoZero"/>
        <c:auto val="1"/>
        <c:lblAlgn val="ctr"/>
        <c:lblOffset val="100"/>
        <c:noMultiLvlLbl val="0"/>
      </c:catAx>
      <c:valAx>
        <c:axId val="197794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r>
                  <a:rPr lang="en-US" sz="2400" b="1" dirty="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Attempted to Solve</a:t>
                </a:r>
                <a:r>
                  <a:rPr lang="en-US" sz="2400" b="1" baseline="0" dirty="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 </a:t>
                </a:r>
              </a:p>
            </c:rich>
          </c:tx>
          <c:layout>
            <c:manualLayout>
              <c:xMode val="edge"/>
              <c:yMode val="edge"/>
              <c:x val="0"/>
              <c:y val="0.14318554411467796"/>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crossAx val="1977971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solidFill>
              <a:srgbClr val="379940"/>
            </a:solidFill>
            <a:effectLst>
              <a:outerShdw blurRad="50800" dist="38100" dir="2700000" algn="tl" rotWithShape="0">
                <a:prstClr val="black">
                  <a:alpha val="40000"/>
                </a:prstClr>
              </a:outerShdw>
            </a:effectLst>
          </c:spPr>
          <c:dPt>
            <c:idx val="0"/>
            <c:bubble3D val="0"/>
            <c:spPr>
              <a:solidFill>
                <a:srgbClr val="379940"/>
              </a:solidFill>
              <a:ln>
                <a:solidFill>
                  <a:schemeClr val="tx1"/>
                </a:solidFill>
              </a:ln>
              <a:effectLst>
                <a:outerShdw blurRad="50800" dist="38100" dir="2700000" algn="tl" rotWithShape="0">
                  <a:prstClr val="black">
                    <a:alpha val="40000"/>
                  </a:prstClr>
                </a:outerShdw>
              </a:effectLst>
            </c:spPr>
          </c:dPt>
          <c:dPt>
            <c:idx val="1"/>
            <c:bubble3D val="0"/>
            <c:spPr>
              <a:solidFill>
                <a:srgbClr val="EBEB19"/>
              </a:solidFill>
              <a:ln>
                <a:solidFill>
                  <a:schemeClr val="tx1"/>
                </a:solidFill>
              </a:ln>
              <a:effectLst>
                <a:outerShdw blurRad="50800" dist="38100" dir="2700000" algn="tl" rotWithShape="0">
                  <a:prstClr val="black">
                    <a:alpha val="40000"/>
                  </a:prstClr>
                </a:outerShdw>
              </a:effectLst>
            </c:spPr>
          </c:dPt>
          <c:dPt>
            <c:idx val="2"/>
            <c:bubble3D val="0"/>
            <c:spPr>
              <a:solidFill>
                <a:schemeClr val="tx1">
                  <a:lumMod val="85000"/>
                </a:schemeClr>
              </a:solidFill>
              <a:ln>
                <a:solidFill>
                  <a:schemeClr val="tx1"/>
                </a:solidFill>
              </a:ln>
              <a:effectLst>
                <a:outerShdw blurRad="50800" dist="38100" dir="2700000" algn="tl" rotWithShape="0">
                  <a:prstClr val="black">
                    <a:alpha val="40000"/>
                  </a:prstClr>
                </a:outerShdw>
              </a:effectLst>
            </c:spPr>
          </c:dPt>
          <c:dPt>
            <c:idx val="3"/>
            <c:bubble3D val="0"/>
            <c:spPr>
              <a:solidFill>
                <a:schemeClr val="bg1">
                  <a:lumMod val="95000"/>
                </a:schemeClr>
              </a:solidFill>
              <a:ln>
                <a:solidFill>
                  <a:schemeClr val="tx1"/>
                </a:solidFill>
              </a:ln>
              <a:effectLst>
                <a:outerShdw blurRad="50800" dist="38100" dir="2700000" algn="tl" rotWithShape="0">
                  <a:prstClr val="black">
                    <a:alpha val="40000"/>
                  </a:prstClr>
                </a:outerShdw>
              </a:effectLst>
            </c:spPr>
          </c:dPt>
          <c:dLbls>
            <c:dLbl>
              <c:idx val="0"/>
              <c:layout>
                <c:manualLayout>
                  <c:x val="-8.992963470807025E-2"/>
                  <c:y val="-3.6412948381452322E-2"/>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6.7967890874954556E-2"/>
                  <c:y val="-8.2057694177116863E-2"/>
                </c:manualLayout>
              </c:layout>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5.0252587039758663E-2"/>
                  <c:y val="9.788470885583743E-2"/>
                </c:manualLayout>
              </c:layout>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2.1222347206599174E-2"/>
                  <c:y val="9.2592592592592587E-2"/>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1"/>
                  </a:solidFill>
                </a:ln>
                <a:effectLst/>
              </c:spPr>
            </c:leaderLines>
            <c:extLst>
              <c:ext xmlns:c15="http://schemas.microsoft.com/office/drawing/2012/chart" uri="{CE6537A1-D6FC-4f65-9D91-7224C49458BB}"/>
            </c:extLst>
          </c:dLbls>
          <c:cat>
            <c:strRef>
              <c:f>Graphs!$L$83:$O$83</c:f>
              <c:strCache>
                <c:ptCount val="4"/>
                <c:pt idx="0">
                  <c:v>Highest</c:v>
                </c:pt>
                <c:pt idx="1">
                  <c:v>Tied for Highest</c:v>
                </c:pt>
                <c:pt idx="2">
                  <c:v>Lowest Score</c:v>
                </c:pt>
                <c:pt idx="3">
                  <c:v>Did not Take final</c:v>
                </c:pt>
              </c:strCache>
            </c:strRef>
          </c:cat>
          <c:val>
            <c:numRef>
              <c:f>Graphs!$L$84:$O$84</c:f>
              <c:numCache>
                <c:formatCode>General</c:formatCode>
                <c:ptCount val="4"/>
                <c:pt idx="0">
                  <c:v>31</c:v>
                </c:pt>
                <c:pt idx="1">
                  <c:v>12</c:v>
                </c:pt>
                <c:pt idx="2">
                  <c:v>7</c:v>
                </c:pt>
                <c:pt idx="3">
                  <c:v>5</c:v>
                </c:pt>
              </c:numCache>
            </c:numRef>
          </c:val>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effectLst>
                  <a:outerShdw blurRad="50800" dist="12700" dir="2700000" algn="tl" rotWithShape="0">
                    <a:prstClr val="black">
                      <a:alpha val="40000"/>
                    </a:prstClr>
                  </a:outerShdw>
                </a:effectLst>
                <a:latin typeface="+mn-lt"/>
                <a:ea typeface="+mn-ea"/>
                <a:cs typeface="+mn-cs"/>
              </a:defRPr>
            </a:pPr>
            <a:endParaRPr lang="en-US"/>
          </a:p>
        </c:txPr>
      </c:legendEntry>
      <c:legendEntry>
        <c:idx val="1"/>
        <c:txPr>
          <a:bodyPr rot="0" spcFirstLastPara="1" vertOverflow="ellipsis" vert="horz" wrap="square" anchor="ctr" anchorCtr="1"/>
          <a:lstStyle/>
          <a:p>
            <a:pPr>
              <a:defRPr sz="2400" b="0" i="0" u="none" strike="noStrike" kern="1200" baseline="0">
                <a:solidFill>
                  <a:schemeClr val="tx1"/>
                </a:solidFill>
                <a:effectLst>
                  <a:outerShdw blurRad="50800" dist="12700" dir="2700000" algn="tl" rotWithShape="0">
                    <a:prstClr val="black">
                      <a:alpha val="40000"/>
                    </a:prstClr>
                  </a:outerShdw>
                </a:effectLst>
                <a:latin typeface="+mn-lt"/>
                <a:ea typeface="+mn-ea"/>
                <a:cs typeface="+mn-cs"/>
              </a:defRPr>
            </a:pPr>
            <a:endParaRPr lang="en-US"/>
          </a:p>
        </c:txPr>
      </c:legendEntry>
      <c:legendEntry>
        <c:idx val="2"/>
        <c:txPr>
          <a:bodyPr rot="0" spcFirstLastPara="1" vertOverflow="ellipsis" vert="horz" wrap="square" anchor="ctr" anchorCtr="1"/>
          <a:lstStyle/>
          <a:p>
            <a:pPr>
              <a:defRPr sz="2400" b="0" i="0" u="none" strike="noStrike" kern="1200" baseline="0">
                <a:solidFill>
                  <a:schemeClr val="tx1"/>
                </a:solidFill>
                <a:effectLst>
                  <a:outerShdw blurRad="50800" dist="12700" dir="2700000" algn="tl" rotWithShape="0">
                    <a:prstClr val="black">
                      <a:alpha val="40000"/>
                    </a:prstClr>
                  </a:outerShdw>
                </a:effectLst>
                <a:latin typeface="+mn-lt"/>
                <a:ea typeface="+mn-ea"/>
                <a:cs typeface="+mn-cs"/>
              </a:defRPr>
            </a:pPr>
            <a:endParaRPr lang="en-US"/>
          </a:p>
        </c:txPr>
      </c:legendEntry>
      <c:legendEntry>
        <c:idx val="3"/>
        <c:txPr>
          <a:bodyPr rot="0" spcFirstLastPara="1" vertOverflow="ellipsis" vert="horz" wrap="square" anchor="ctr" anchorCtr="1"/>
          <a:lstStyle/>
          <a:p>
            <a:pPr>
              <a:defRPr sz="2400" b="0" i="0" u="none" strike="noStrike" kern="1200" baseline="0">
                <a:solidFill>
                  <a:schemeClr val="tx1"/>
                </a:solidFill>
                <a:effectLst>
                  <a:outerShdw blurRad="50800" dist="12700" dir="2700000" algn="tl" rotWithShape="0">
                    <a:prstClr val="black">
                      <a:alpha val="40000"/>
                    </a:prstClr>
                  </a:outerShdw>
                </a:effectLst>
                <a:latin typeface="+mn-lt"/>
                <a:ea typeface="+mn-ea"/>
                <a:cs typeface="+mn-cs"/>
              </a:defRPr>
            </a:pPr>
            <a:endParaRPr lang="en-US"/>
          </a:p>
        </c:txPr>
      </c:legendEntry>
      <c:layout>
        <c:manualLayout>
          <c:xMode val="edge"/>
          <c:yMode val="edge"/>
          <c:x val="1.0891375804301835E-2"/>
          <c:y val="0.75832507047730147"/>
          <c:w val="0.97937626409837453"/>
          <c:h val="0.23904053659959171"/>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2"/>
              </a:solidFill>
              <a:effectLst>
                <a:outerShdw blurRad="50800" dist="12700" dir="2700000" algn="tl" rotWithShape="0">
                  <a:prstClr val="black">
                    <a:alpha val="40000"/>
                  </a:prstClr>
                </a:outerShdw>
              </a:effectLst>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392825896762905"/>
          <c:y val="0.15113444152814232"/>
          <c:w val="0.84551618547681551"/>
          <c:h val="0.38593285214348205"/>
        </c:manualLayout>
      </c:layout>
      <c:areaChart>
        <c:grouping val="stacked"/>
        <c:varyColors val="0"/>
        <c:ser>
          <c:idx val="0"/>
          <c:order val="0"/>
          <c:tx>
            <c:strRef>
              <c:f>Survey!$L$5</c:f>
              <c:strCache>
                <c:ptCount val="1"/>
                <c:pt idx="0">
                  <c:v>Pre-Survey</c:v>
                </c:pt>
              </c:strCache>
            </c:strRef>
          </c:tx>
          <c:spPr>
            <a:solidFill>
              <a:srgbClr val="379940"/>
            </a:solidFill>
            <a:ln>
              <a:solidFill>
                <a:schemeClr val="tx1"/>
              </a:solidFill>
            </a:ln>
            <a:effectLst>
              <a:outerShdw blurRad="50800" dist="12700" dir="2700000" algn="tl" rotWithShape="0">
                <a:prstClr val="black">
                  <a:alpha val="40000"/>
                </a:prstClr>
              </a:outerShdw>
            </a:effectLst>
          </c:spPr>
          <c:dLbls>
            <c:dLbl>
              <c:idx val="0"/>
              <c:layout>
                <c:manualLayout>
                  <c:x val="5.5555555555555297E-3"/>
                  <c:y val="-7.407407407407407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3.2827785731329036E-3"/>
                  <c:y val="-0.11358896159106872"/>
                </c:manualLayout>
              </c:layout>
              <c:showLegendKey val="0"/>
              <c:showVal val="1"/>
              <c:showCatName val="0"/>
              <c:showSerName val="0"/>
              <c:showPercent val="0"/>
              <c:showBubbleSize val="0"/>
              <c:extLst>
                <c:ext xmlns:c15="http://schemas.microsoft.com/office/drawing/2012/chart" uri="{CE6537A1-D6FC-4f65-9D91-7224C49458BB}">
                  <c15:layout>
                    <c:manualLayout>
                      <c:w val="2.3169191919191916E-2"/>
                      <c:h val="7.5809951572954795E-2"/>
                    </c:manualLayout>
                  </c15:layout>
                </c:ext>
              </c:extLst>
            </c:dLbl>
            <c:dLbl>
              <c:idx val="2"/>
              <c:layout>
                <c:manualLayout>
                  <c:x val="-2.6010101010101011E-2"/>
                  <c:y val="-0.14997393811689033"/>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5.3030303030303032E-2"/>
                  <c:y val="-0.10889412591031755"/>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4.7474747474747475E-2"/>
                  <c:y val="4.4340320136038473E-3"/>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effectLst>
                      <a:outerShdw blurRad="50800" dist="12700" dir="2700000" algn="tl" rotWithShape="0">
                        <a:prstClr val="black">
                          <a:alpha val="40000"/>
                        </a:prstClr>
                      </a:outerShdw>
                    </a:effectLst>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Survey!$M$4:$Q$4</c:f>
              <c:strCache>
                <c:ptCount val="5"/>
                <c:pt idx="0">
                  <c:v>Strongly Disagree</c:v>
                </c:pt>
                <c:pt idx="1">
                  <c:v>Disagree</c:v>
                </c:pt>
                <c:pt idx="2">
                  <c:v>Neither Agree/Disagree</c:v>
                </c:pt>
                <c:pt idx="3">
                  <c:v>Agree</c:v>
                </c:pt>
                <c:pt idx="4">
                  <c:v>Strongly Agree</c:v>
                </c:pt>
              </c:strCache>
            </c:strRef>
          </c:cat>
          <c:val>
            <c:numRef>
              <c:f>Survey!$M$5:$Q$5</c:f>
              <c:numCache>
                <c:formatCode>General</c:formatCode>
                <c:ptCount val="5"/>
                <c:pt idx="0">
                  <c:v>4</c:v>
                </c:pt>
                <c:pt idx="1">
                  <c:v>8</c:v>
                </c:pt>
                <c:pt idx="2">
                  <c:v>18</c:v>
                </c:pt>
                <c:pt idx="3">
                  <c:v>14</c:v>
                </c:pt>
                <c:pt idx="4">
                  <c:v>5</c:v>
                </c:pt>
              </c:numCache>
            </c:numRef>
          </c:val>
        </c:ser>
        <c:dLbls>
          <c:showLegendKey val="0"/>
          <c:showVal val="0"/>
          <c:showCatName val="0"/>
          <c:showSerName val="0"/>
          <c:showPercent val="0"/>
          <c:showBubbleSize val="0"/>
        </c:dLbls>
        <c:axId val="197792024"/>
        <c:axId val="197793200"/>
      </c:areaChart>
      <c:barChart>
        <c:barDir val="col"/>
        <c:grouping val="clustered"/>
        <c:varyColors val="0"/>
        <c:ser>
          <c:idx val="1"/>
          <c:order val="1"/>
          <c:tx>
            <c:strRef>
              <c:f>Survey!$L$6</c:f>
              <c:strCache>
                <c:ptCount val="1"/>
                <c:pt idx="0">
                  <c:v>Post-Survey</c:v>
                </c:pt>
              </c:strCache>
            </c:strRef>
          </c:tx>
          <c:spPr>
            <a:solidFill>
              <a:srgbClr val="EBEB19"/>
            </a:solidFill>
            <a:ln>
              <a:solidFill>
                <a:schemeClr val="tx1"/>
              </a:solidFill>
            </a:ln>
            <a:effectLst>
              <a:outerShdw blurRad="50800" dist="12700" dir="2700000" algn="tl" rotWithShape="0">
                <a:prstClr val="black">
                  <a:alpha val="40000"/>
                </a:prstClr>
              </a:outerShdw>
            </a:effectLst>
          </c:spPr>
          <c:invertIfNegative val="0"/>
          <c:dLbls>
            <c:dLbl>
              <c:idx val="0"/>
              <c:layout>
                <c:manualLayout>
                  <c:x val="-2.5252525252527567E-4"/>
                  <c:y val="5.4812206572769952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2626262626262627E-3"/>
                  <c:y val="5.8632767735019041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
                  <c:y val="6.8767698051827988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9.2591522967418133E-17"/>
                  <c:y val="6.8767698051827988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1.2626262626262627E-3"/>
                  <c:y val="7.5809951572954795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effectLst>
                      <a:outerShdw blurRad="50800" dist="12700" dir="2700000" algn="tl" rotWithShape="0">
                        <a:prstClr val="black">
                          <a:alpha val="40000"/>
                        </a:prstClr>
                      </a:outerShdw>
                    </a:effectLst>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Survey!$M$4:$Q$4</c:f>
              <c:strCache>
                <c:ptCount val="5"/>
                <c:pt idx="0">
                  <c:v>Strongly Disagree</c:v>
                </c:pt>
                <c:pt idx="1">
                  <c:v>Disagree</c:v>
                </c:pt>
                <c:pt idx="2">
                  <c:v>Neither Agree/Disagree</c:v>
                </c:pt>
                <c:pt idx="3">
                  <c:v>Agree</c:v>
                </c:pt>
                <c:pt idx="4">
                  <c:v>Strongly Agree</c:v>
                </c:pt>
              </c:strCache>
            </c:strRef>
          </c:cat>
          <c:val>
            <c:numRef>
              <c:f>Survey!$M$6:$Q$6</c:f>
              <c:numCache>
                <c:formatCode>General</c:formatCode>
                <c:ptCount val="5"/>
                <c:pt idx="0">
                  <c:v>2</c:v>
                </c:pt>
                <c:pt idx="1">
                  <c:v>4</c:v>
                </c:pt>
                <c:pt idx="2">
                  <c:v>11</c:v>
                </c:pt>
                <c:pt idx="3">
                  <c:v>22</c:v>
                </c:pt>
                <c:pt idx="4">
                  <c:v>8</c:v>
                </c:pt>
              </c:numCache>
            </c:numRef>
          </c:val>
        </c:ser>
        <c:dLbls>
          <c:showLegendKey val="0"/>
          <c:showVal val="0"/>
          <c:showCatName val="0"/>
          <c:showSerName val="0"/>
          <c:showPercent val="0"/>
          <c:showBubbleSize val="0"/>
        </c:dLbls>
        <c:gapWidth val="150"/>
        <c:axId val="197792024"/>
        <c:axId val="197793200"/>
      </c:barChart>
      <c:catAx>
        <c:axId val="197792024"/>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r>
                  <a:rPr lang="en-US" sz="2400" b="1" i="0" baseline="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Response Choices</a:t>
                </a:r>
                <a:r>
                  <a:rPr lang="en-US" sz="2400" b="0" i="0" baseline="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
                </a:r>
                <a:br>
                  <a:rPr lang="en-US" sz="2400" b="0" i="0" baseline="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br>
                <a:r>
                  <a:rPr lang="en-US" sz="2400" b="0" i="0" baseline="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Pre-Survey (N=49)</a:t>
                </a:r>
              </a:p>
              <a:p>
                <a:pPr>
                  <a:defRPr sz="2400">
                    <a:effectLst>
                      <a:outerShdw blurRad="50800" dist="12700" dir="2700000" algn="tl" rotWithShape="0">
                        <a:prstClr val="black">
                          <a:alpha val="40000"/>
                        </a:prstClr>
                      </a:outerShdw>
                    </a:effectLst>
                  </a:defRPr>
                </a:pPr>
                <a:r>
                  <a:rPr lang="en-US" sz="2400" b="0" i="0" baseline="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Post-Survey (N=47)</a:t>
                </a:r>
                <a:endParaRPr lang="en-US" sz="240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endParaRPr>
              </a:p>
            </c:rich>
          </c:tx>
          <c:layout>
            <c:manualLayout>
              <c:xMode val="edge"/>
              <c:yMode val="edge"/>
              <c:x val="0.35095830350751611"/>
              <c:y val="0.77278806698458469"/>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crossAx val="197793200"/>
        <c:crosses val="autoZero"/>
        <c:auto val="1"/>
        <c:lblAlgn val="ctr"/>
        <c:lblOffset val="100"/>
        <c:noMultiLvlLbl val="0"/>
      </c:catAx>
      <c:valAx>
        <c:axId val="197793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r>
                  <a:rPr lang="en-US" sz="2400" b="1" i="0" baseline="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Number of Responses</a:t>
                </a:r>
                <a:endParaRPr lang="en-US" sz="240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endParaRPr>
              </a:p>
            </c:rich>
          </c:tx>
          <c:layout>
            <c:manualLayout>
              <c:xMode val="edge"/>
              <c:yMode val="edge"/>
              <c:x val="1.9194504096078903E-2"/>
              <c:y val="7.8364570625854862E-2"/>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crossAx val="197792024"/>
        <c:crosses val="autoZero"/>
        <c:crossBetween val="between"/>
      </c:valAx>
      <c:spPr>
        <a:noFill/>
        <a:ln>
          <a:noFill/>
        </a:ln>
        <a:effectLst/>
      </c:spPr>
    </c:plotArea>
    <c:legend>
      <c:legendPos val="b"/>
      <c:layout>
        <c:manualLayout>
          <c:xMode val="edge"/>
          <c:yMode val="edge"/>
          <c:x val="0.26261274158911957"/>
          <c:y val="0.90809526450038813"/>
          <c:w val="0.42931997136721545"/>
          <c:h val="8.7069769263916644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bar"/>
        <c:grouping val="clustered"/>
        <c:varyColors val="0"/>
        <c:ser>
          <c:idx val="0"/>
          <c:order val="0"/>
          <c:tx>
            <c:strRef>
              <c:f>Graphs!$M$36</c:f>
              <c:strCache>
                <c:ptCount val="1"/>
                <c:pt idx="0">
                  <c:v>Percent of Required</c:v>
                </c:pt>
              </c:strCache>
            </c:strRef>
          </c:tx>
          <c:spPr>
            <a:solidFill>
              <a:srgbClr val="3AA044"/>
            </a:solidFill>
            <a:ln>
              <a:solidFill>
                <a:schemeClr val="tx1"/>
              </a:solidFill>
            </a:ln>
            <a:effectLst/>
          </c:spPr>
          <c:invertIfNegative val="0"/>
          <c:dPt>
            <c:idx val="0"/>
            <c:invertIfNegative val="0"/>
            <c:bubble3D val="0"/>
            <c:spPr>
              <a:solidFill>
                <a:srgbClr val="EBEB19"/>
              </a:solidFill>
              <a:ln>
                <a:solidFill>
                  <a:schemeClr val="tx1"/>
                </a:solidFill>
              </a:ln>
              <a:effectLst>
                <a:outerShdw blurRad="50800" dist="38100" dir="2700000" algn="tl" rotWithShape="0">
                  <a:prstClr val="black">
                    <a:alpha val="40000"/>
                  </a:prstClr>
                </a:outerShdw>
              </a:effectLst>
            </c:spPr>
          </c:dPt>
          <c:dPt>
            <c:idx val="1"/>
            <c:invertIfNegative val="0"/>
            <c:bubble3D val="0"/>
            <c:spPr>
              <a:solidFill>
                <a:srgbClr val="3AA044"/>
              </a:solidFill>
              <a:ln>
                <a:solidFill>
                  <a:schemeClr val="tx1"/>
                </a:solidFill>
              </a:ln>
              <a:effectLst>
                <a:outerShdw blurRad="50800" dist="38100" dir="2700000" algn="tl" rotWithShape="0">
                  <a:prstClr val="black">
                    <a:alpha val="40000"/>
                  </a:prstClr>
                </a:outerShdw>
              </a:effectLst>
            </c:spPr>
          </c:dPt>
          <c:dLbls>
            <c:dLbl>
              <c:idx val="0"/>
              <c:layout>
                <c:manualLayout>
                  <c:x val="7.5187969924812026E-3"/>
                  <c:y val="0"/>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2600" b="0" i="0" u="none" strike="noStrike" kern="1200" baseline="0">
                      <a:solidFill>
                        <a:schemeClr val="tx1">
                          <a:lumMod val="75000"/>
                          <a:lumOff val="25000"/>
                        </a:schemeClr>
                      </a:solidFill>
                      <a:effectLst>
                        <a:outerShdw blurRad="50800" dist="38100" dir="2700000" algn="tl" rotWithShape="0">
                          <a:prstClr val="black">
                            <a:alpha val="40000"/>
                          </a:prst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2.1834555163362146E-3"/>
                  <c:y val="-7.1067180432233465E-3"/>
                </c:manualLayout>
              </c:layout>
              <c:tx>
                <c:rich>
                  <a:bodyPr/>
                  <a:lstStyle/>
                  <a:p>
                    <a:fld id="{02EA879C-7EF2-4AB7-BA5E-B84256B0F1E1}" type="VALUE">
                      <a:rPr lang="en-US" sz="2600">
                        <a:effectLst>
                          <a:outerShdw blurRad="50800" dist="38100" dir="2700000" algn="tl" rotWithShape="0">
                            <a:prstClr val="black">
                              <a:alpha val="40000"/>
                            </a:prstClr>
                          </a:outerShdw>
                        </a:effectLst>
                      </a:rPr>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2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Graphs!$L$37:$L$38</c:f>
              <c:strCache>
                <c:ptCount val="2"/>
                <c:pt idx="0">
                  <c:v>Unit Before Coding</c:v>
                </c:pt>
                <c:pt idx="1">
                  <c:v>Coding Unit</c:v>
                </c:pt>
              </c:strCache>
            </c:strRef>
          </c:cat>
          <c:val>
            <c:numRef>
              <c:f>Graphs!$M$37:$M$38</c:f>
              <c:numCache>
                <c:formatCode>0.00%</c:formatCode>
                <c:ptCount val="2"/>
                <c:pt idx="0">
                  <c:v>0.22</c:v>
                </c:pt>
                <c:pt idx="1">
                  <c:v>1.1399999999999999</c:v>
                </c:pt>
              </c:numCache>
            </c:numRef>
          </c:val>
        </c:ser>
        <c:dLbls>
          <c:dLblPos val="outEnd"/>
          <c:showLegendKey val="0"/>
          <c:showVal val="1"/>
          <c:showCatName val="0"/>
          <c:showSerName val="0"/>
          <c:showPercent val="0"/>
          <c:showBubbleSize val="0"/>
        </c:dLbls>
        <c:gapWidth val="182"/>
        <c:axId val="197792416"/>
        <c:axId val="197797512"/>
      </c:barChart>
      <c:catAx>
        <c:axId val="197792416"/>
        <c:scaling>
          <c:orientation val="minMax"/>
        </c:scaling>
        <c:delete val="1"/>
        <c:axPos val="l"/>
        <c:title>
          <c:tx>
            <c:rich>
              <a:bodyPr rot="-5400000" spcFirstLastPara="1" vertOverflow="ellipsis" vert="horz" wrap="square" anchor="ctr" anchorCtr="1"/>
              <a:lstStyle/>
              <a:p>
                <a:pPr>
                  <a:defRPr sz="26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r>
                  <a:rPr lang="en-US" sz="2600" b="1">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Algebra 4 Units</a:t>
                </a:r>
              </a:p>
            </c:rich>
          </c:tx>
          <c:layout>
            <c:manualLayout>
              <c:xMode val="edge"/>
              <c:yMode val="edge"/>
              <c:x val="4.1082732305520635E-3"/>
              <c:y val="2.4509744792539232E-2"/>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title>
        <c:numFmt formatCode="General" sourceLinked="1"/>
        <c:majorTickMark val="out"/>
        <c:minorTickMark val="none"/>
        <c:tickLblPos val="nextTo"/>
        <c:crossAx val="197797512"/>
        <c:crosses val="autoZero"/>
        <c:auto val="1"/>
        <c:lblAlgn val="ctr"/>
        <c:lblOffset val="100"/>
        <c:noMultiLvlLbl val="0"/>
      </c:catAx>
      <c:valAx>
        <c:axId val="1977975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6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r>
                  <a:rPr lang="en-US" sz="2600" b="1">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Percent</a:t>
                </a:r>
                <a:r>
                  <a:rPr lang="en-US" sz="2600" b="1" baseline="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 of Required Homework Turned In</a:t>
                </a:r>
                <a:r>
                  <a:rPr lang="en-US" sz="2600" baseline="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
                </a:r>
                <a:br>
                  <a:rPr lang="en-US" sz="2600" baseline="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br>
                <a:r>
                  <a:rPr lang="en-US" sz="2600" baseline="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(N = 55)</a:t>
                </a:r>
                <a:endParaRPr lang="en-US" sz="260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endParaRPr>
              </a:p>
            </c:rich>
          </c:tx>
          <c:layout>
            <c:manualLayout>
              <c:xMode val="edge"/>
              <c:yMode val="edge"/>
              <c:x val="0.19551125962195903"/>
              <c:y val="0.71002088568716148"/>
            </c:manualLayout>
          </c:layout>
          <c:overlay val="0"/>
          <c:spPr>
            <a:noFill/>
            <a:ln>
              <a:noFill/>
            </a:ln>
            <a:effectLst/>
          </c:spPr>
          <c:txPr>
            <a:bodyPr rot="0" spcFirstLastPara="1" vertOverflow="ellipsis" vert="horz" wrap="square" anchor="ctr" anchorCtr="1"/>
            <a:lstStyle/>
            <a:p>
              <a:pPr>
                <a:defRPr sz="26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title>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26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crossAx val="197792416"/>
        <c:crosses val="autoZero"/>
        <c:crossBetween val="between"/>
      </c:valAx>
      <c:spPr>
        <a:noFill/>
        <a:ln>
          <a:noFill/>
        </a:ln>
        <a:effectLst/>
      </c:spPr>
    </c:plotArea>
    <c:legend>
      <c:legendPos val="b"/>
      <c:layout>
        <c:manualLayout>
          <c:xMode val="edge"/>
          <c:yMode val="edge"/>
          <c:x val="0.20117338273892235"/>
          <c:y val="0.89385067292120401"/>
          <c:w val="0.65647676393392007"/>
          <c:h val="0.106149327078796"/>
        </c:manualLayout>
      </c:layout>
      <c:overlay val="0"/>
      <c:spPr>
        <a:noFill/>
        <a:ln>
          <a:noFill/>
        </a:ln>
        <a:effectLst/>
      </c:spPr>
      <c:txPr>
        <a:bodyPr rot="0" spcFirstLastPara="1" vertOverflow="ellipsis" vert="horz" wrap="square" anchor="ctr" anchorCtr="1"/>
        <a:lstStyle/>
        <a:p>
          <a:pPr>
            <a:defRPr sz="26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73340832395951"/>
          <c:y val="7.5347475222313651E-2"/>
          <c:w val="0.82088575135004671"/>
          <c:h val="0.39812649089105151"/>
        </c:manualLayout>
      </c:layout>
      <c:areaChart>
        <c:grouping val="stacked"/>
        <c:varyColors val="0"/>
        <c:ser>
          <c:idx val="0"/>
          <c:order val="0"/>
          <c:tx>
            <c:strRef>
              <c:f>Survey!$A$5</c:f>
              <c:strCache>
                <c:ptCount val="1"/>
                <c:pt idx="0">
                  <c:v>Pre-Survey</c:v>
                </c:pt>
              </c:strCache>
            </c:strRef>
          </c:tx>
          <c:spPr>
            <a:solidFill>
              <a:schemeClr val="accent2">
                <a:lumMod val="75000"/>
              </a:schemeClr>
            </a:solidFill>
            <a:ln>
              <a:solidFill>
                <a:schemeClr val="bg1"/>
              </a:solidFill>
            </a:ln>
            <a:effectLst>
              <a:outerShdw blurRad="57150" dist="19050" dir="5400000" algn="ctr" rotWithShape="0">
                <a:srgbClr val="000000">
                  <a:alpha val="63000"/>
                </a:srgbClr>
              </a:outerShdw>
            </a:effectLst>
          </c:spPr>
          <c:dLbls>
            <c:dLbl>
              <c:idx val="0"/>
              <c:layout>
                <c:manualLayout>
                  <c:x val="3.1746031746031746E-3"/>
                  <c:y val="-0.1563709013985192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1111111111111112E-2"/>
                  <c:y val="-0.1267965291651976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
                  <c:y val="-0.11574074074074074"/>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4.4444444444444342E-2"/>
                  <c:y val="-6.4814814814814811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3.7698412698412467E-2"/>
                  <c:y val="-4.6296078661809065E-3"/>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Survey!$B$4:$F$4</c:f>
              <c:strCache>
                <c:ptCount val="5"/>
                <c:pt idx="0">
                  <c:v>Strongly Disagree</c:v>
                </c:pt>
                <c:pt idx="1">
                  <c:v>Disagree</c:v>
                </c:pt>
                <c:pt idx="2">
                  <c:v>Neither Agree/Disagree</c:v>
                </c:pt>
                <c:pt idx="3">
                  <c:v>Agree</c:v>
                </c:pt>
                <c:pt idx="4">
                  <c:v>Strongly Agree</c:v>
                </c:pt>
              </c:strCache>
            </c:strRef>
          </c:cat>
          <c:val>
            <c:numRef>
              <c:f>Survey!$B$5:$F$5</c:f>
              <c:numCache>
                <c:formatCode>General</c:formatCode>
                <c:ptCount val="5"/>
                <c:pt idx="0">
                  <c:v>17</c:v>
                </c:pt>
                <c:pt idx="1">
                  <c:v>13</c:v>
                </c:pt>
                <c:pt idx="2">
                  <c:v>10</c:v>
                </c:pt>
                <c:pt idx="3">
                  <c:v>7</c:v>
                </c:pt>
                <c:pt idx="4">
                  <c:v>2</c:v>
                </c:pt>
              </c:numCache>
            </c:numRef>
          </c:val>
        </c:ser>
        <c:dLbls>
          <c:showLegendKey val="0"/>
          <c:showVal val="0"/>
          <c:showCatName val="0"/>
          <c:showSerName val="0"/>
          <c:showPercent val="0"/>
          <c:showBubbleSize val="0"/>
        </c:dLbls>
        <c:axId val="302181096"/>
        <c:axId val="302179136"/>
      </c:areaChart>
      <c:barChart>
        <c:barDir val="col"/>
        <c:grouping val="clustered"/>
        <c:varyColors val="0"/>
        <c:ser>
          <c:idx val="1"/>
          <c:order val="1"/>
          <c:tx>
            <c:strRef>
              <c:f>Survey!$A$6</c:f>
              <c:strCache>
                <c:ptCount val="1"/>
                <c:pt idx="0">
                  <c:v>Post-Survey</c:v>
                </c:pt>
              </c:strCache>
            </c:strRef>
          </c:tx>
          <c:spPr>
            <a:solidFill>
              <a:srgbClr val="DFDF0F"/>
            </a:solidFill>
            <a:ln>
              <a:noFill/>
            </a:ln>
            <a:effectLst>
              <a:outerShdw blurRad="57150" dist="19050" dir="5400000" algn="ctr" rotWithShape="0">
                <a:srgbClr val="000000">
                  <a:alpha val="63000"/>
                </a:srgbClr>
              </a:outerShdw>
            </a:effectLst>
          </c:spPr>
          <c:invertIfNegative val="0"/>
          <c:dLbls>
            <c:dLbl>
              <c:idx val="0"/>
              <c:layout>
                <c:manualLayout>
                  <c:x val="-1.5873015873015873E-3"/>
                  <c:y val="5.4916950679672505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1.0185067526415994E-16"/>
                  <c:y val="9.2523330417031202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
                  <c:y val="5.8246366592235671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1.1640077173046852E-16"/>
                  <c:y val="7.068417753750926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Survey!$B$4:$F$4</c:f>
              <c:strCache>
                <c:ptCount val="5"/>
                <c:pt idx="0">
                  <c:v>Strongly Disagree</c:v>
                </c:pt>
                <c:pt idx="1">
                  <c:v>Disagree</c:v>
                </c:pt>
                <c:pt idx="2">
                  <c:v>Neither Agree/Disagree</c:v>
                </c:pt>
                <c:pt idx="3">
                  <c:v>Agree</c:v>
                </c:pt>
                <c:pt idx="4">
                  <c:v>Strongly Agree</c:v>
                </c:pt>
              </c:strCache>
            </c:strRef>
          </c:cat>
          <c:val>
            <c:numRef>
              <c:f>Survey!$B$6:$F$6</c:f>
              <c:numCache>
                <c:formatCode>General</c:formatCode>
                <c:ptCount val="5"/>
                <c:pt idx="0">
                  <c:v>4</c:v>
                </c:pt>
                <c:pt idx="1">
                  <c:v>7</c:v>
                </c:pt>
                <c:pt idx="2">
                  <c:v>8</c:v>
                </c:pt>
                <c:pt idx="3">
                  <c:v>22</c:v>
                </c:pt>
                <c:pt idx="4">
                  <c:v>6</c:v>
                </c:pt>
              </c:numCache>
            </c:numRef>
          </c:val>
        </c:ser>
        <c:dLbls>
          <c:showLegendKey val="0"/>
          <c:showVal val="0"/>
          <c:showCatName val="0"/>
          <c:showSerName val="0"/>
          <c:showPercent val="0"/>
          <c:showBubbleSize val="0"/>
        </c:dLbls>
        <c:gapWidth val="269"/>
        <c:axId val="302181096"/>
        <c:axId val="302179136"/>
      </c:barChart>
      <c:catAx>
        <c:axId val="302181096"/>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Response Choices</a:t>
                </a:r>
                <a:br>
                  <a:rPr lang="en-US" sz="2000"/>
                </a:br>
                <a:r>
                  <a:rPr lang="en-US" sz="2000"/>
                  <a:t>Pre-Survey (N=49)</a:t>
                </a:r>
              </a:p>
              <a:p>
                <a:pPr>
                  <a:defRPr sz="2000"/>
                </a:pPr>
                <a:r>
                  <a:rPr lang="en-US" sz="2000"/>
                  <a:t>Post-Survey (N=47)</a:t>
                </a:r>
              </a:p>
            </c:rich>
          </c:tx>
          <c:layout>
            <c:manualLayout>
              <c:xMode val="edge"/>
              <c:yMode val="edge"/>
              <c:x val="0.38202424696912879"/>
              <c:y val="0.68895698671994354"/>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650" b="0" i="0" u="none" strike="noStrike" kern="1200" baseline="0">
                <a:solidFill>
                  <a:schemeClr val="tx1">
                    <a:lumMod val="65000"/>
                    <a:lumOff val="35000"/>
                  </a:schemeClr>
                </a:solidFill>
                <a:latin typeface="+mn-lt"/>
                <a:ea typeface="+mn-ea"/>
                <a:cs typeface="+mn-cs"/>
              </a:defRPr>
            </a:pPr>
            <a:endParaRPr lang="en-US"/>
          </a:p>
        </c:txPr>
        <c:crossAx val="302179136"/>
        <c:crosses val="autoZero"/>
        <c:auto val="1"/>
        <c:lblAlgn val="ctr"/>
        <c:lblOffset val="100"/>
        <c:noMultiLvlLbl val="0"/>
      </c:catAx>
      <c:valAx>
        <c:axId val="302179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Number of Responses</a:t>
                </a:r>
              </a:p>
            </c:rich>
          </c:tx>
          <c:layout>
            <c:manualLayout>
              <c:xMode val="edge"/>
              <c:yMode val="edge"/>
              <c:x val="2.9573178352705915E-2"/>
              <c:y val="4.052160457554746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021810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53121151118247"/>
          <c:y val="0.19657118055555556"/>
          <c:w val="0.8608032005708024"/>
          <c:h val="0.4041516294838145"/>
        </c:manualLayout>
      </c:layout>
      <c:areaChart>
        <c:grouping val="stacked"/>
        <c:varyColors val="0"/>
        <c:ser>
          <c:idx val="0"/>
          <c:order val="0"/>
          <c:tx>
            <c:strRef>
              <c:f>Survey!$A$48</c:f>
              <c:strCache>
                <c:ptCount val="1"/>
                <c:pt idx="0">
                  <c:v>Pre-Survey</c:v>
                </c:pt>
              </c:strCache>
            </c:strRef>
          </c:tx>
          <c:spPr>
            <a:solidFill>
              <a:srgbClr val="379940"/>
            </a:solidFill>
            <a:ln>
              <a:solidFill>
                <a:schemeClr val="tx1"/>
              </a:solidFill>
            </a:ln>
            <a:effectLst/>
          </c:spPr>
          <c:dLbls>
            <c:dLbl>
              <c:idx val="0"/>
              <c:layout>
                <c:manualLayout>
                  <c:x val="-2.6968716289104888E-3"/>
                  <c:y val="-8.6805555555555552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4.944207537095143E-17"/>
                  <c:y val="-0.16927083333333334"/>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8.0906148867313909E-3"/>
                  <c:y val="-0.10850694444444445"/>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3.7422810785015512E-2"/>
                  <c:y val="-9.3105174353205852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3.7756202804746293E-2"/>
                  <c:y val="3.0381944444444364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effectLst>
                      <a:outerShdw blurRad="50800" dist="12700" dir="2700000" algn="tl" rotWithShape="0">
                        <a:prstClr val="black">
                          <a:alpha val="40000"/>
                        </a:prstClr>
                      </a:outerShdw>
                    </a:effectLst>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Survey!$B$47:$F$47</c:f>
              <c:strCache>
                <c:ptCount val="5"/>
                <c:pt idx="0">
                  <c:v>Strongly Disagree</c:v>
                </c:pt>
                <c:pt idx="1">
                  <c:v>Disagree</c:v>
                </c:pt>
                <c:pt idx="2">
                  <c:v>Neither Agree/Disagree</c:v>
                </c:pt>
                <c:pt idx="3">
                  <c:v>Agree</c:v>
                </c:pt>
                <c:pt idx="4">
                  <c:v>Strongly Agree</c:v>
                </c:pt>
              </c:strCache>
            </c:strRef>
          </c:cat>
          <c:val>
            <c:numRef>
              <c:f>Survey!$B$48:$F$48</c:f>
              <c:numCache>
                <c:formatCode>General</c:formatCode>
                <c:ptCount val="5"/>
                <c:pt idx="0">
                  <c:v>7</c:v>
                </c:pt>
                <c:pt idx="1">
                  <c:v>17</c:v>
                </c:pt>
                <c:pt idx="2">
                  <c:v>10</c:v>
                </c:pt>
                <c:pt idx="3">
                  <c:v>9</c:v>
                </c:pt>
                <c:pt idx="4">
                  <c:v>6</c:v>
                </c:pt>
              </c:numCache>
            </c:numRef>
          </c:val>
        </c:ser>
        <c:dLbls>
          <c:showLegendKey val="0"/>
          <c:showVal val="0"/>
          <c:showCatName val="0"/>
          <c:showSerName val="0"/>
          <c:showPercent val="0"/>
          <c:showBubbleSize val="0"/>
        </c:dLbls>
        <c:axId val="302180312"/>
        <c:axId val="197796728"/>
      </c:areaChart>
      <c:barChart>
        <c:barDir val="col"/>
        <c:grouping val="clustered"/>
        <c:varyColors val="0"/>
        <c:ser>
          <c:idx val="1"/>
          <c:order val="1"/>
          <c:tx>
            <c:strRef>
              <c:f>Survey!$A$49</c:f>
              <c:strCache>
                <c:ptCount val="1"/>
                <c:pt idx="0">
                  <c:v>Post-Survey</c:v>
                </c:pt>
              </c:strCache>
            </c:strRef>
          </c:tx>
          <c:spPr>
            <a:solidFill>
              <a:srgbClr val="EBEB19"/>
            </a:solidFill>
            <a:ln>
              <a:solidFill>
                <a:schemeClr val="tx1"/>
              </a:solidFill>
            </a:ln>
            <a:effectLst/>
          </c:spPr>
          <c:invertIfNegative val="0"/>
          <c:dLbls>
            <c:dLbl>
              <c:idx val="0"/>
              <c:layout>
                <c:manualLayout>
                  <c:x val="-2.6968503937008152E-3"/>
                  <c:y val="5.2364266966629172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5151515151515707E-3"/>
                  <c:y val="5.8131046119235009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
                  <c:y val="6.0511998500187479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1.1110982756090176E-16"/>
                  <c:y val="6.7654855643044617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effectLst>
                      <a:outerShdw blurRad="50800" dist="12700" dir="2700000" algn="tl" rotWithShape="0">
                        <a:prstClr val="black">
                          <a:alpha val="40000"/>
                        </a:prstClr>
                      </a:outerShdw>
                    </a:effectLst>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Survey!$B$47:$F$47</c:f>
              <c:strCache>
                <c:ptCount val="5"/>
                <c:pt idx="0">
                  <c:v>Strongly Disagree</c:v>
                </c:pt>
                <c:pt idx="1">
                  <c:v>Disagree</c:v>
                </c:pt>
                <c:pt idx="2">
                  <c:v>Neither Agree/Disagree</c:v>
                </c:pt>
                <c:pt idx="3">
                  <c:v>Agree</c:v>
                </c:pt>
                <c:pt idx="4">
                  <c:v>Strongly Agree</c:v>
                </c:pt>
              </c:strCache>
            </c:strRef>
          </c:cat>
          <c:val>
            <c:numRef>
              <c:f>Survey!$B$49:$F$49</c:f>
              <c:numCache>
                <c:formatCode>General</c:formatCode>
                <c:ptCount val="5"/>
                <c:pt idx="0">
                  <c:v>4</c:v>
                </c:pt>
                <c:pt idx="1">
                  <c:v>7</c:v>
                </c:pt>
                <c:pt idx="2">
                  <c:v>8</c:v>
                </c:pt>
                <c:pt idx="3">
                  <c:v>20</c:v>
                </c:pt>
                <c:pt idx="4">
                  <c:v>8</c:v>
                </c:pt>
              </c:numCache>
            </c:numRef>
          </c:val>
        </c:ser>
        <c:dLbls>
          <c:showLegendKey val="0"/>
          <c:showVal val="0"/>
          <c:showCatName val="0"/>
          <c:showSerName val="0"/>
          <c:showPercent val="0"/>
          <c:showBubbleSize val="0"/>
        </c:dLbls>
        <c:gapWidth val="219"/>
        <c:axId val="302180312"/>
        <c:axId val="197796728"/>
      </c:barChart>
      <c:catAx>
        <c:axId val="302180312"/>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r>
                  <a:rPr lang="en-US" sz="2000" b="1" i="0" baseline="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Response Choices</a:t>
                </a:r>
                <a:r>
                  <a:rPr lang="en-US" sz="2000" b="0" i="0" baseline="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
                </a:r>
                <a:br>
                  <a:rPr lang="en-US" sz="2000" b="0" i="0" baseline="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br>
                <a:r>
                  <a:rPr lang="en-US" sz="2000" b="0" i="0" baseline="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Pre-Survey (N=49)</a:t>
                </a:r>
              </a:p>
              <a:p>
                <a:pPr>
                  <a:defRPr sz="2000">
                    <a:effectLst>
                      <a:outerShdw blurRad="50800" dist="12700" dir="2700000" algn="tl" rotWithShape="0">
                        <a:prstClr val="black">
                          <a:alpha val="40000"/>
                        </a:prstClr>
                      </a:outerShdw>
                    </a:effectLst>
                  </a:defRPr>
                </a:pPr>
                <a:r>
                  <a:rPr lang="en-US" sz="2000" b="0" i="0" baseline="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Post-Survey (N=47)</a:t>
                </a:r>
                <a:endParaRPr lang="en-US" sz="200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endParaRPr>
              </a:p>
            </c:rich>
          </c:tx>
          <c:layout>
            <c:manualLayout>
              <c:xMode val="edge"/>
              <c:yMode val="edge"/>
              <c:x val="0.37372142686709614"/>
              <c:y val="0.74125046869141353"/>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crossAx val="197796728"/>
        <c:crosses val="autoZero"/>
        <c:auto val="1"/>
        <c:lblAlgn val="ctr"/>
        <c:lblOffset val="100"/>
        <c:noMultiLvlLbl val="0"/>
      </c:catAx>
      <c:valAx>
        <c:axId val="197796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r>
                  <a:rPr lang="en-US" sz="2000" b="1" i="0" baseline="0" dirty="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Number of Responses</a:t>
                </a:r>
                <a:endParaRPr lang="en-US" sz="2000" dirty="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endParaRPr>
              </a:p>
            </c:rich>
          </c:tx>
          <c:layout>
            <c:manualLayout>
              <c:xMode val="edge"/>
              <c:yMode val="edge"/>
              <c:x val="6.4724409448818901E-3"/>
              <c:y val="0.17401124859392578"/>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crossAx val="302180312"/>
        <c:crosses val="autoZero"/>
        <c:crossBetween val="between"/>
      </c:valAx>
      <c:spPr>
        <a:noFill/>
        <a:ln>
          <a:noFill/>
        </a:ln>
        <a:effectLst/>
      </c:spPr>
    </c:plotArea>
    <c:legend>
      <c:legendPos val="b"/>
      <c:layout>
        <c:manualLayout>
          <c:xMode val="edge"/>
          <c:yMode val="edge"/>
          <c:x val="0.28533440706275354"/>
          <c:y val="0.92816479190101242"/>
          <c:w val="0.42933118587449298"/>
          <c:h val="7.1835208098987621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Graphs!$A$56</c:f>
              <c:strCache>
                <c:ptCount val="1"/>
                <c:pt idx="0">
                  <c:v>First Semester</c:v>
                </c:pt>
              </c:strCache>
            </c:strRef>
          </c:tx>
          <c:spPr>
            <a:solidFill>
              <a:srgbClr val="379940"/>
            </a:solidFill>
            <a:ln>
              <a:solidFill>
                <a:schemeClr val="tx1"/>
              </a:solidFill>
            </a:ln>
            <a:effectLst>
              <a:outerShdw blurRad="50800" dist="38100" dir="2700000" algn="tl"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effectLst>
                      <a:outerShdw blurRad="50800" dist="12700" dir="2700000" algn="tl" rotWithShape="0">
                        <a:prstClr val="black">
                          <a:alpha val="40000"/>
                        </a:prstClr>
                      </a:outerShdw>
                    </a:effectLst>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Graphs!$B$55:$D$55</c:f>
              <c:strCache>
                <c:ptCount val="3"/>
                <c:pt idx="0">
                  <c:v>0 to 5</c:v>
                </c:pt>
                <c:pt idx="1">
                  <c:v>6 to 15</c:v>
                </c:pt>
                <c:pt idx="2">
                  <c:v>16 or more</c:v>
                </c:pt>
              </c:strCache>
            </c:strRef>
          </c:cat>
          <c:val>
            <c:numRef>
              <c:f>Graphs!$B$56:$D$56</c:f>
              <c:numCache>
                <c:formatCode>General</c:formatCode>
                <c:ptCount val="3"/>
                <c:pt idx="0">
                  <c:v>14</c:v>
                </c:pt>
                <c:pt idx="1">
                  <c:v>14</c:v>
                </c:pt>
                <c:pt idx="2">
                  <c:v>29</c:v>
                </c:pt>
              </c:numCache>
            </c:numRef>
          </c:val>
        </c:ser>
        <c:ser>
          <c:idx val="1"/>
          <c:order val="1"/>
          <c:tx>
            <c:strRef>
              <c:f>Graphs!$A$57</c:f>
              <c:strCache>
                <c:ptCount val="1"/>
                <c:pt idx="0">
                  <c:v>Second Semester</c:v>
                </c:pt>
              </c:strCache>
            </c:strRef>
          </c:tx>
          <c:spPr>
            <a:solidFill>
              <a:srgbClr val="EBEB19"/>
            </a:solidFill>
            <a:ln>
              <a:solidFill>
                <a:schemeClr val="tx1"/>
              </a:solidFill>
            </a:ln>
            <a:effectLst>
              <a:outerShdw blurRad="50800" dist="38100" dir="2700000" algn="tl"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effectLst>
                      <a:outerShdw blurRad="50800" dist="12700" dir="2700000" algn="tl" rotWithShape="0">
                        <a:prstClr val="black">
                          <a:alpha val="40000"/>
                        </a:prstClr>
                      </a:outerShdw>
                    </a:effectLst>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Graphs!$B$55:$D$55</c:f>
              <c:strCache>
                <c:ptCount val="3"/>
                <c:pt idx="0">
                  <c:v>0 to 5</c:v>
                </c:pt>
                <c:pt idx="1">
                  <c:v>6 to 15</c:v>
                </c:pt>
                <c:pt idx="2">
                  <c:v>16 or more</c:v>
                </c:pt>
              </c:strCache>
            </c:strRef>
          </c:cat>
          <c:val>
            <c:numRef>
              <c:f>Graphs!$B$57:$D$57</c:f>
              <c:numCache>
                <c:formatCode>General</c:formatCode>
                <c:ptCount val="3"/>
                <c:pt idx="0">
                  <c:v>12</c:v>
                </c:pt>
                <c:pt idx="1">
                  <c:v>12</c:v>
                </c:pt>
                <c:pt idx="2">
                  <c:v>31</c:v>
                </c:pt>
              </c:numCache>
            </c:numRef>
          </c:val>
        </c:ser>
        <c:dLbls>
          <c:dLblPos val="outEnd"/>
          <c:showLegendKey val="0"/>
          <c:showVal val="1"/>
          <c:showCatName val="0"/>
          <c:showSerName val="0"/>
          <c:showPercent val="0"/>
          <c:showBubbleSize val="0"/>
        </c:dLbls>
        <c:gapWidth val="219"/>
        <c:overlap val="-27"/>
        <c:axId val="300331832"/>
        <c:axId val="299679800"/>
      </c:barChart>
      <c:catAx>
        <c:axId val="300331832"/>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r>
                  <a:rPr lang="en-US" sz="2000" b="1">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Absences per Semester</a:t>
                </a:r>
              </a:p>
              <a:p>
                <a:pPr>
                  <a:defRPr sz="2000">
                    <a:effectLst>
                      <a:outerShdw blurRad="50800" dist="12700" dir="2700000" algn="tl" rotWithShape="0">
                        <a:prstClr val="black">
                          <a:alpha val="40000"/>
                        </a:prstClr>
                      </a:outerShdw>
                    </a:effectLst>
                  </a:defRPr>
                </a:pPr>
                <a:r>
                  <a:rPr lang="en-US" sz="200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First Semster (N=</a:t>
                </a:r>
                <a:r>
                  <a:rPr lang="en-US" sz="2000" baseline="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 57)</a:t>
                </a:r>
              </a:p>
              <a:p>
                <a:pPr>
                  <a:defRPr sz="2000">
                    <a:effectLst>
                      <a:outerShdw blurRad="50800" dist="12700" dir="2700000" algn="tl" rotWithShape="0">
                        <a:prstClr val="black">
                          <a:alpha val="40000"/>
                        </a:prstClr>
                      </a:outerShdw>
                    </a:effectLst>
                  </a:defRPr>
                </a:pPr>
                <a:r>
                  <a:rPr lang="en-US" sz="2000" baseline="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Second Semester (N = 55)</a:t>
                </a:r>
                <a:endParaRPr lang="en-US" sz="2000">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endParaRPr>
              </a:p>
            </c:rich>
          </c:tx>
          <c:layout>
            <c:manualLayout>
              <c:xMode val="edge"/>
              <c:yMode val="edge"/>
              <c:x val="0.3418041827218406"/>
              <c:y val="0.6932595965891984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crossAx val="299679800"/>
        <c:crosses val="autoZero"/>
        <c:auto val="1"/>
        <c:lblAlgn val="ctr"/>
        <c:lblOffset val="100"/>
        <c:noMultiLvlLbl val="0"/>
      </c:catAx>
      <c:valAx>
        <c:axId val="299679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r>
                  <a:rPr lang="en-US" sz="2000" b="1">
                    <a:effectLst>
                      <a:outerShdw blurRad="50800" dist="12700" dir="2700000" algn="tl" rotWithShape="0">
                        <a:prstClr val="black">
                          <a:alpha val="40000"/>
                        </a:prstClr>
                      </a:outerShdw>
                    </a:effectLst>
                    <a:latin typeface="Times New Roman" panose="02020603050405020304" pitchFamily="18" charset="0"/>
                    <a:cs typeface="Times New Roman" panose="02020603050405020304" pitchFamily="18" charset="0"/>
                  </a:rPr>
                  <a:t>Number of Students</a:t>
                </a:r>
              </a:p>
            </c:rich>
          </c:tx>
          <c:layout>
            <c:manualLayout>
              <c:xMode val="edge"/>
              <c:yMode val="edge"/>
              <c:x val="0"/>
              <c:y val="7.1291007848574658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crossAx val="300331832"/>
        <c:crosses val="autoZero"/>
        <c:crossBetween val="between"/>
      </c:valAx>
      <c:spPr>
        <a:noFill/>
        <a:ln>
          <a:noFill/>
        </a:ln>
        <a:effectLst/>
      </c:spPr>
    </c:plotArea>
    <c:legend>
      <c:legendPos val="b"/>
      <c:layout>
        <c:manualLayout>
          <c:xMode val="edge"/>
          <c:yMode val="edge"/>
          <c:x val="0.17184313396995587"/>
          <c:y val="0.91068716370066016"/>
          <c:w val="0.65631373206008825"/>
          <c:h val="8.1235291872845464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effectLst>
                <a:outerShdw blurRad="50800" dist="12700" dir="2700000" algn="tl" rotWithShape="0">
                  <a:prstClr val="black">
                    <a:alpha val="40000"/>
                  </a:prstClr>
                </a:outerShdw>
              </a:effectLst>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7">
  <a:schemeClr val="accent4"/>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5" qsCatId="simple" csTypeId="urn:microsoft.com/office/officeart/2005/8/colors/accent1_5" csCatId="accent1" phldr="1"/>
      <dgm:spPr/>
      <dgm:t>
        <a:bodyPr/>
        <a:lstStyle/>
        <a:p>
          <a:endParaRPr lang="en-US"/>
        </a:p>
      </dgm:t>
    </dgm:pt>
    <dgm:pt modelId="{FB986F71-3126-4196-BD30-74AEDC39A1CA}">
      <dgm:prSet phldrT="[Text]"/>
      <dgm:spPr/>
      <dgm:t>
        <a:bodyPr/>
        <a:lstStyle/>
        <a:p>
          <a:r>
            <a:rPr lang="en-US" dirty="0" smtClean="0"/>
            <a:t>Preparation</a:t>
          </a:r>
          <a:endParaRPr lang="en-US" dirty="0"/>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custT="1"/>
      <dgm:spPr/>
      <dgm:t>
        <a:bodyPr/>
        <a:lstStyle/>
        <a:p>
          <a:r>
            <a:rPr lang="en-US" sz="2400" dirty="0" smtClean="0"/>
            <a:t>Designed Curriculum</a:t>
          </a:r>
          <a:endParaRPr lang="en-US" sz="2400" dirty="0"/>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BF381BD4-48DC-48BF-8C18-C307CDD4D490}">
      <dgm:prSet phldrT="[Text]" custT="1"/>
      <dgm:spPr/>
      <dgm:t>
        <a:bodyPr/>
        <a:lstStyle/>
        <a:p>
          <a:r>
            <a:rPr lang="en-US" sz="2400" dirty="0" smtClean="0"/>
            <a:t>Tested Technology</a:t>
          </a:r>
          <a:endParaRPr lang="en-US" sz="2400" dirty="0"/>
        </a:p>
      </dgm:t>
    </dgm:pt>
    <dgm:pt modelId="{5D881325-883F-44A1-A5FB-E01856D07A5B}" type="parTrans" cxnId="{5F9EDECD-FB20-4615-B5EC-47255B2B532F}">
      <dgm:prSet/>
      <dgm:spPr/>
      <dgm:t>
        <a:bodyPr/>
        <a:lstStyle/>
        <a:p>
          <a:endParaRPr lang="en-US"/>
        </a:p>
      </dgm:t>
    </dgm:pt>
    <dgm:pt modelId="{2C645F98-BC4B-4797-BC42-0872EA7B0575}" type="sibTrans" cxnId="{5F9EDECD-FB20-4615-B5EC-47255B2B532F}">
      <dgm:prSet/>
      <dgm:spPr/>
      <dgm:t>
        <a:bodyPr/>
        <a:lstStyle/>
        <a:p>
          <a:endParaRPr lang="en-US"/>
        </a:p>
      </dgm:t>
    </dgm:pt>
    <dgm:pt modelId="{0B00F5A8-A0EF-4111-9D86-004317B4F49E}">
      <dgm:prSet phldrT="[Text]" custT="1"/>
      <dgm:spPr/>
      <dgm:t>
        <a:bodyPr/>
        <a:lstStyle/>
        <a:p>
          <a:r>
            <a:rPr lang="en-US" sz="2400" dirty="0" smtClean="0"/>
            <a:t>Vocab Notes</a:t>
          </a:r>
          <a:endParaRPr lang="en-US" sz="2400" dirty="0"/>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smtClean="0"/>
            <a:t>Pre-Data Collection</a:t>
          </a:r>
          <a:endParaRPr lang="en-US" dirty="0"/>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custT="1"/>
      <dgm:spPr/>
      <dgm:t>
        <a:bodyPr/>
        <a:lstStyle/>
        <a:p>
          <a:r>
            <a:rPr lang="en-US" sz="2400" dirty="0" smtClean="0"/>
            <a:t>Pre-Survey </a:t>
          </a:r>
          <a:endParaRPr lang="en-US" sz="2400" dirty="0"/>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65B6D8B9-E558-4264-B37F-7B4B2A8896DF}">
      <dgm:prSet phldrT="[Text]" custT="1"/>
      <dgm:spPr/>
      <dgm:t>
        <a:bodyPr/>
        <a:lstStyle/>
        <a:p>
          <a:r>
            <a:rPr lang="en-US" sz="2400" dirty="0" smtClean="0"/>
            <a:t>Learn to log in and save on Codecademy</a:t>
          </a:r>
          <a:endParaRPr lang="en-US" sz="2400" dirty="0"/>
        </a:p>
      </dgm:t>
    </dgm:pt>
    <dgm:pt modelId="{04F5A724-3AA7-4E78-B992-BCB3E916993F}" type="parTrans" cxnId="{CA96E113-7151-48C8-B4D5-7AA211772CC8}">
      <dgm:prSet/>
      <dgm:spPr/>
      <dgm:t>
        <a:bodyPr/>
        <a:lstStyle/>
        <a:p>
          <a:endParaRPr lang="en-US"/>
        </a:p>
      </dgm:t>
    </dgm:pt>
    <dgm:pt modelId="{370A79FF-9957-49E1-811F-78AB198DD9E0}" type="sibTrans" cxnId="{CA96E113-7151-48C8-B4D5-7AA211772CC8}">
      <dgm:prSet/>
      <dgm:spPr/>
      <dgm:t>
        <a:bodyPr/>
        <a:lstStyle/>
        <a:p>
          <a:endParaRPr lang="en-US"/>
        </a:p>
      </dgm:t>
    </dgm:pt>
    <dgm:pt modelId="{6E7DBE00-7E5B-46F8-BBA0-CF0079A58E82}">
      <dgm:prSet phldrT="[Text]" custT="1"/>
      <dgm:spPr/>
      <dgm:t>
        <a:bodyPr/>
        <a:lstStyle/>
        <a:p>
          <a:r>
            <a:rPr lang="en-US" sz="2400" dirty="0" smtClean="0"/>
            <a:t>Discuss uses of math in daily life</a:t>
          </a:r>
          <a:endParaRPr lang="en-US" sz="2400" dirty="0"/>
        </a:p>
      </dgm:t>
    </dgm:pt>
    <dgm:pt modelId="{6FAC7821-43C2-4A12-9638-E9B1BDE7C8D8}" type="parTrans" cxnId="{3D080EE7-BDF0-495B-A4FB-103A296CD73B}">
      <dgm:prSet/>
      <dgm:spPr/>
      <dgm:t>
        <a:bodyPr/>
        <a:lstStyle/>
        <a:p>
          <a:endParaRPr lang="en-US"/>
        </a:p>
      </dgm:t>
    </dgm:pt>
    <dgm:pt modelId="{65147ED7-18A4-49A5-9AEE-066FB0363316}" type="sibTrans" cxnId="{3D080EE7-BDF0-495B-A4FB-103A296CD73B}">
      <dgm:prSet/>
      <dgm:spPr/>
      <dgm:t>
        <a:bodyPr/>
        <a:lstStyle/>
        <a:p>
          <a:endParaRPr lang="en-US"/>
        </a:p>
      </dgm:t>
    </dgm:pt>
    <dgm:pt modelId="{F6D27D1B-CDCB-481F-B8FA-AB31B2A119DE}">
      <dgm:prSet phldrT="[Text]"/>
      <dgm:spPr/>
      <dgm:t>
        <a:bodyPr/>
        <a:lstStyle/>
        <a:p>
          <a:r>
            <a:rPr lang="en-US" dirty="0" smtClean="0"/>
            <a:t>Introduction</a:t>
          </a:r>
          <a:endParaRPr lang="en-US" dirty="0"/>
        </a:p>
      </dgm:t>
    </dgm:pt>
    <dgm:pt modelId="{7AEB6639-3258-49E8-8B1F-B4A9C61922BE}" type="sibTrans" cxnId="{A63D53AC-541A-4D09-9620-8B1C8D7B91DE}">
      <dgm:prSet/>
      <dgm:spPr/>
      <dgm:t>
        <a:bodyPr/>
        <a:lstStyle/>
        <a:p>
          <a:endParaRPr lang="en-US"/>
        </a:p>
      </dgm:t>
    </dgm:pt>
    <dgm:pt modelId="{8A7BF306-8E53-4B16-9E7E-A79AE3DF6BE2}" type="parTrans" cxnId="{A63D53AC-541A-4D09-9620-8B1C8D7B91DE}">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t>
        <a:bodyPr/>
        <a:lstStyle/>
        <a:p>
          <a:endParaRPr lang="en-US"/>
        </a:p>
      </dgm:t>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t>
        <a:bodyPr/>
        <a:lstStyle/>
        <a:p>
          <a:endParaRPr lang="en-US"/>
        </a:p>
      </dgm:t>
    </dgm:pt>
    <dgm:pt modelId="{BFE859F2-A9E8-4F95-9161-8EC68F2D30C4}" type="pres">
      <dgm:prSet presAssocID="{FB986F71-3126-4196-BD30-74AEDC39A1CA}" presName="childNode1tx" presStyleLbl="bgAcc1" presStyleIdx="0" presStyleCnt="3">
        <dgm:presLayoutVars>
          <dgm:bulletEnabled val="1"/>
        </dgm:presLayoutVars>
      </dgm:prSet>
      <dgm:spPr/>
      <dgm:t>
        <a:bodyPr/>
        <a:lstStyle/>
        <a:p>
          <a:endParaRPr lang="en-US"/>
        </a:p>
      </dgm:t>
    </dgm:pt>
    <dgm:pt modelId="{E18C6CF4-EDEB-4539-A36D-E0355B626199}" type="pres">
      <dgm:prSet presAssocID="{FB986F71-3126-4196-BD30-74AEDC39A1CA}" presName="parentNode1" presStyleLbl="node1" presStyleIdx="0" presStyleCnt="3">
        <dgm:presLayoutVars>
          <dgm:chMax val="1"/>
          <dgm:bulletEnabled val="1"/>
        </dgm:presLayoutVars>
      </dgm:prSet>
      <dgm:spPr/>
      <dgm:t>
        <a:bodyPr/>
        <a:lstStyle/>
        <a:p>
          <a:endParaRPr lang="en-US"/>
        </a:p>
      </dgm:t>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t>
        <a:bodyPr/>
        <a:lstStyle/>
        <a:p>
          <a:endParaRPr lang="en-US"/>
        </a:p>
      </dgm:t>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t>
        <a:bodyPr/>
        <a:lstStyle/>
        <a:p>
          <a:endParaRPr lang="en-US"/>
        </a:p>
      </dgm:t>
    </dgm:pt>
    <dgm:pt modelId="{67FFE978-6FBE-4424-80BE-B9E4B4DD0695}" type="pres">
      <dgm:prSet presAssocID="{F6D27D1B-CDCB-481F-B8FA-AB31B2A119DE}" presName="childNode2tx" presStyleLbl="bgAcc1" presStyleIdx="1" presStyleCnt="3">
        <dgm:presLayoutVars>
          <dgm:bulletEnabled val="1"/>
        </dgm:presLayoutVars>
      </dgm:prSet>
      <dgm:spPr/>
      <dgm:t>
        <a:bodyPr/>
        <a:lstStyle/>
        <a:p>
          <a:endParaRPr lang="en-US"/>
        </a:p>
      </dgm:t>
    </dgm:pt>
    <dgm:pt modelId="{029D1FDE-4DD7-4FA5-8C70-0C747477B66C}" type="pres">
      <dgm:prSet presAssocID="{F6D27D1B-CDCB-481F-B8FA-AB31B2A119DE}" presName="parentNode2" presStyleLbl="node1" presStyleIdx="1" presStyleCnt="3" custLinFactNeighborX="-8685" custLinFactNeighborY="-11439">
        <dgm:presLayoutVars>
          <dgm:chMax val="0"/>
          <dgm:bulletEnabled val="1"/>
        </dgm:presLayoutVars>
      </dgm:prSet>
      <dgm:spPr/>
      <dgm:t>
        <a:bodyPr/>
        <a:lstStyle/>
        <a:p>
          <a:endParaRPr lang="en-US"/>
        </a:p>
      </dgm:t>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t>
        <a:bodyPr/>
        <a:lstStyle/>
        <a:p>
          <a:endParaRPr lang="en-US"/>
        </a:p>
      </dgm:t>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t>
        <a:bodyPr/>
        <a:lstStyle/>
        <a:p>
          <a:endParaRPr lang="en-US"/>
        </a:p>
      </dgm:t>
    </dgm:pt>
    <dgm:pt modelId="{843715D2-C2C2-41EB-BDA3-21230FBA46DB}" type="pres">
      <dgm:prSet presAssocID="{58828492-5CEF-4AFE-95CB-5D7E6A18158B}" presName="childNode1tx" presStyleLbl="bgAcc1" presStyleIdx="2" presStyleCnt="3">
        <dgm:presLayoutVars>
          <dgm:bulletEnabled val="1"/>
        </dgm:presLayoutVars>
      </dgm:prSet>
      <dgm:spPr/>
      <dgm:t>
        <a:bodyPr/>
        <a:lstStyle/>
        <a:p>
          <a:endParaRPr lang="en-US"/>
        </a:p>
      </dgm:t>
    </dgm:pt>
    <dgm:pt modelId="{047F5837-10E2-4FFC-A492-DB8A19EF48CA}" type="pres">
      <dgm:prSet presAssocID="{58828492-5CEF-4AFE-95CB-5D7E6A18158B}" presName="parentNode1" presStyleLbl="node1" presStyleIdx="2" presStyleCnt="3" custScaleX="114374" custScaleY="131998" custLinFactNeighborX="-5040" custLinFactNeighborY="19669">
        <dgm:presLayoutVars>
          <dgm:chMax val="1"/>
          <dgm:bulletEnabled val="1"/>
        </dgm:presLayoutVars>
      </dgm:prSet>
      <dgm:spPr/>
      <dgm:t>
        <a:bodyPr/>
        <a:lstStyle/>
        <a:p>
          <a:endParaRPr lang="en-US"/>
        </a:p>
      </dgm:t>
    </dgm:pt>
    <dgm:pt modelId="{7D6A154D-27BB-4CCE-9250-BCDD2CD5C383}" type="pres">
      <dgm:prSet presAssocID="{58828492-5CEF-4AFE-95CB-5D7E6A18158B}" presName="connSite1" presStyleCnt="0"/>
      <dgm:spPr/>
    </dgm:pt>
  </dgm:ptLst>
  <dgm:cxnLst>
    <dgm:cxn modelId="{0C68F2E9-D20E-4DD0-B6CB-F7DB9484C868}" type="presOf" srcId="{BF381BD4-48DC-48BF-8C18-C307CDD4D490}" destId="{BFE859F2-A9E8-4F95-9161-8EC68F2D30C4}" srcOrd="1" destOrd="1"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3B2CD89C-CF67-43E3-9293-C53C72995678}" type="presOf" srcId="{BF381BD4-48DC-48BF-8C18-C307CDD4D490}" destId="{96015622-8A46-45CF-A72A-2856B699B374}" srcOrd="0" destOrd="1" presId="urn:microsoft.com/office/officeart/2005/8/layout/hProcess4"/>
    <dgm:cxn modelId="{A106624A-0005-41D4-B64A-901644325FEA}" type="presOf" srcId="{6E7DBE00-7E5B-46F8-BBA0-CF0079A58E82}" destId="{843715D2-C2C2-41EB-BDA3-21230FBA46DB}" srcOrd="1" destOrd="1" presId="urn:microsoft.com/office/officeart/2005/8/layout/hProcess4"/>
    <dgm:cxn modelId="{4143D757-8617-4C89-8322-E3B29A1874AF}" srcId="{58828492-5CEF-4AFE-95CB-5D7E6A18158B}" destId="{68838C34-4D02-49F8-ADD7-BFA90D87B7EA}" srcOrd="0" destOrd="0" parTransId="{F2AD00AD-6A23-4C89-A107-68EF5D1F0B94}" sibTransId="{FFC4FCE7-6F2F-4F91-A74A-7C4C32A81657}"/>
    <dgm:cxn modelId="{0C99A0E7-7B5A-462A-BC31-41CB3B1D1005}" type="presOf" srcId="{0E9DE493-19D7-4EC9-97C9-5F26233F1106}" destId="{3960CFF8-4383-4382-8D6D-F2A00F508E8D}" srcOrd="0" destOrd="0" presId="urn:microsoft.com/office/officeart/2005/8/layout/hProcess4"/>
    <dgm:cxn modelId="{300E722A-937B-4681-BF9C-7933B3C6956A}" type="presOf" srcId="{F6D27D1B-CDCB-481F-B8FA-AB31B2A119DE}" destId="{029D1FDE-4DD7-4FA5-8C70-0C747477B66C}" srcOrd="0" destOrd="0" presId="urn:microsoft.com/office/officeart/2005/8/layout/hProcess4"/>
    <dgm:cxn modelId="{0DE04CA7-8D0A-42E1-B07A-0D64581626CA}" type="presOf" srcId="{7AEB6639-3258-49E8-8B1F-B4A9C61922BE}" destId="{DC2A0ADB-DCE3-4BF4-9952-0394865777AC}" srcOrd="0" destOrd="0" presId="urn:microsoft.com/office/officeart/2005/8/layout/hProcess4"/>
    <dgm:cxn modelId="{878AE697-35FC-403D-92A3-0B92F7B7EB7A}" type="presOf" srcId="{0B00F5A8-A0EF-4111-9D86-004317B4F49E}" destId="{E83793B4-2C5C-4D90-82FA-E5EE4745664D}" srcOrd="0" destOrd="0" presId="urn:microsoft.com/office/officeart/2005/8/layout/hProcess4"/>
    <dgm:cxn modelId="{E9730C94-0A42-4F8E-B45A-02CE25449719}" type="presOf" srcId="{AB2E8498-CC81-452F-A895-08F3845AA347}" destId="{BFE859F2-A9E8-4F95-9161-8EC68F2D30C4}" srcOrd="1" destOrd="0" presId="urn:microsoft.com/office/officeart/2005/8/layout/hProcess4"/>
    <dgm:cxn modelId="{0731A115-58A3-481B-8A1D-4C0F1D56F785}" type="presOf" srcId="{FB986F71-3126-4196-BD30-74AEDC39A1CA}" destId="{E18C6CF4-EDEB-4539-A36D-E0355B626199}" srcOrd="0" destOrd="0" presId="urn:microsoft.com/office/officeart/2005/8/layout/hProcess4"/>
    <dgm:cxn modelId="{C875BEE4-598B-4FE7-9AAC-474318887EB0}" type="presOf" srcId="{D0B150DF-3AA4-454C-8652-25880449C422}" destId="{6A63D16E-EEE6-4267-97EA-5AD7D2BC4E84}" srcOrd="0" destOrd="0"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8593019D-C207-4E1B-B1C1-18E0CC95AA04}" type="presOf" srcId="{65B6D8B9-E558-4264-B37F-7B4B2A8896DF}" destId="{67FFE978-6FBE-4424-80BE-B9E4B4DD0695}" srcOrd="1" destOrd="1" presId="urn:microsoft.com/office/officeart/2005/8/layout/hProcess4"/>
    <dgm:cxn modelId="{F3D001C7-FD84-41F5-B497-6421DAD4965E}" type="presOf" srcId="{65B6D8B9-E558-4264-B37F-7B4B2A8896DF}" destId="{E83793B4-2C5C-4D90-82FA-E5EE4745664D}" srcOrd="0" destOrd="1" presId="urn:microsoft.com/office/officeart/2005/8/layout/hProcess4"/>
    <dgm:cxn modelId="{DC0556BF-DB8E-4C8C-A27B-FEA575AE48F1}" type="presOf" srcId="{68838C34-4D02-49F8-ADD7-BFA90D87B7EA}" destId="{843715D2-C2C2-41EB-BDA3-21230FBA46DB}" srcOrd="1" destOrd="0" presId="urn:microsoft.com/office/officeart/2005/8/layout/hProcess4"/>
    <dgm:cxn modelId="{004946A5-CBD1-4C7F-A823-A85DAC245DF7}" type="presOf" srcId="{6E7DBE00-7E5B-46F8-BBA0-CF0079A58E82}" destId="{69C28D3B-E083-42DF-9EA0-916CA12125A9}" srcOrd="0" destOrd="1" presId="urn:microsoft.com/office/officeart/2005/8/layout/hProcess4"/>
    <dgm:cxn modelId="{56878CDA-253E-4C45-8745-6F7C37074EAE}" type="presOf" srcId="{58828492-5CEF-4AFE-95CB-5D7E6A18158B}" destId="{047F5837-10E2-4FFC-A492-DB8A19EF48CA}" srcOrd="0" destOrd="0" presId="urn:microsoft.com/office/officeart/2005/8/layout/hProcess4"/>
    <dgm:cxn modelId="{E113FEAA-1F7F-443C-BD88-38A807CEBD28}" type="presOf" srcId="{0B00F5A8-A0EF-4111-9D86-004317B4F49E}" destId="{67FFE978-6FBE-4424-80BE-B9E4B4DD0695}"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CA96E113-7151-48C8-B4D5-7AA211772CC8}" srcId="{F6D27D1B-CDCB-481F-B8FA-AB31B2A119DE}" destId="{65B6D8B9-E558-4264-B37F-7B4B2A8896DF}" srcOrd="1" destOrd="0" parTransId="{04F5A724-3AA7-4E78-B992-BCB3E916993F}" sibTransId="{370A79FF-9957-49E1-811F-78AB198DD9E0}"/>
    <dgm:cxn modelId="{3D080EE7-BDF0-495B-A4FB-103A296CD73B}" srcId="{58828492-5CEF-4AFE-95CB-5D7E6A18158B}" destId="{6E7DBE00-7E5B-46F8-BBA0-CF0079A58E82}" srcOrd="1" destOrd="0" parTransId="{6FAC7821-43C2-4A12-9638-E9B1BDE7C8D8}" sibTransId="{65147ED7-18A4-49A5-9AEE-066FB0363316}"/>
    <dgm:cxn modelId="{1BE66046-E00C-4ECF-A4C7-64A3E9346530}" type="presOf" srcId="{68838C34-4D02-49F8-ADD7-BFA90D87B7EA}" destId="{69C28D3B-E083-42DF-9EA0-916CA12125A9}"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ECE9152A-59A8-4A3A-9D34-DB38A074F636}" srcId="{0E9DE493-19D7-4EC9-97C9-5F26233F1106}" destId="{58828492-5CEF-4AFE-95CB-5D7E6A18158B}" srcOrd="2" destOrd="0" parTransId="{F664BA43-1B81-496F-A04E-CE4B4A525697}" sibTransId="{2D386477-EC66-449A-8D41-5F8A212C3D8E}"/>
    <dgm:cxn modelId="{792CF8D9-766B-49FE-B851-31297691E0C7}" type="presOf" srcId="{AB2E8498-CC81-452F-A895-08F3845AA347}" destId="{96015622-8A46-45CF-A72A-2856B699B374}" srcOrd="0" destOrd="0" presId="urn:microsoft.com/office/officeart/2005/8/layout/hProcess4"/>
    <dgm:cxn modelId="{2D5B3E3B-3EE5-4072-933E-27DF5400591C}" srcId="{FB986F71-3126-4196-BD30-74AEDC39A1CA}" destId="{AB2E8498-CC81-452F-A895-08F3845AA347}" srcOrd="0" destOrd="0" parTransId="{4C65E2C8-0CBB-4D8C-AD60-6B0105C62B84}" sibTransId="{9A1F3304-AA9E-4FBC-89BA-9095C80E47C9}"/>
    <dgm:cxn modelId="{7BE7AED0-385C-460E-A868-06962FF7BF4D}" type="presParOf" srcId="{3960CFF8-4383-4382-8D6D-F2A00F508E8D}" destId="{366CFF54-5C8F-47F9-BFD8-D9AF3EADDA3E}" srcOrd="0" destOrd="0" presId="urn:microsoft.com/office/officeart/2005/8/layout/hProcess4"/>
    <dgm:cxn modelId="{7C708C67-6B57-4F62-BFC8-44484A4BB8C4}" type="presParOf" srcId="{3960CFF8-4383-4382-8D6D-F2A00F508E8D}" destId="{13688FBD-4079-41FE-A6A2-B5B0F293E6BF}" srcOrd="1" destOrd="0" presId="urn:microsoft.com/office/officeart/2005/8/layout/hProcess4"/>
    <dgm:cxn modelId="{697CCE2B-9683-4DC0-A208-89C15D73093F}" type="presParOf" srcId="{3960CFF8-4383-4382-8D6D-F2A00F508E8D}" destId="{224851B6-C14D-49DE-883B-A13003DA4601}" srcOrd="2" destOrd="0" presId="urn:microsoft.com/office/officeart/2005/8/layout/hProcess4"/>
    <dgm:cxn modelId="{FB980B6C-7B77-4691-82C5-788FE8D96E48}" type="presParOf" srcId="{224851B6-C14D-49DE-883B-A13003DA4601}" destId="{1439717B-283C-48FF-AF62-1990F52B6512}" srcOrd="0" destOrd="0" presId="urn:microsoft.com/office/officeart/2005/8/layout/hProcess4"/>
    <dgm:cxn modelId="{77B1C0E7-D435-456C-A00F-39975DCDAA0B}" type="presParOf" srcId="{1439717B-283C-48FF-AF62-1990F52B6512}" destId="{BCCE6711-D1D8-4B2C-917E-41AB5A6114A8}" srcOrd="0" destOrd="0" presId="urn:microsoft.com/office/officeart/2005/8/layout/hProcess4"/>
    <dgm:cxn modelId="{983A13E1-DBFA-4048-8932-72A07B33F957}" type="presParOf" srcId="{1439717B-283C-48FF-AF62-1990F52B6512}" destId="{96015622-8A46-45CF-A72A-2856B699B374}" srcOrd="1" destOrd="0" presId="urn:microsoft.com/office/officeart/2005/8/layout/hProcess4"/>
    <dgm:cxn modelId="{9E4D9DC2-5878-4DF4-8197-C19BA06D0937}" type="presParOf" srcId="{1439717B-283C-48FF-AF62-1990F52B6512}" destId="{BFE859F2-A9E8-4F95-9161-8EC68F2D30C4}" srcOrd="2" destOrd="0" presId="urn:microsoft.com/office/officeart/2005/8/layout/hProcess4"/>
    <dgm:cxn modelId="{5175F6D1-9CB0-4593-BAC3-692D80EF050C}" type="presParOf" srcId="{1439717B-283C-48FF-AF62-1990F52B6512}" destId="{E18C6CF4-EDEB-4539-A36D-E0355B626199}" srcOrd="3" destOrd="0" presId="urn:microsoft.com/office/officeart/2005/8/layout/hProcess4"/>
    <dgm:cxn modelId="{43BDCF09-31AC-43B0-805E-DD1025F260DD}" type="presParOf" srcId="{1439717B-283C-48FF-AF62-1990F52B6512}" destId="{D9FCD5E9-9E94-4534-BAB4-3DB8EB44E7D0}" srcOrd="4" destOrd="0" presId="urn:microsoft.com/office/officeart/2005/8/layout/hProcess4"/>
    <dgm:cxn modelId="{6A5928FD-0A79-4F7E-879C-5F088F4602E9}" type="presParOf" srcId="{224851B6-C14D-49DE-883B-A13003DA4601}" destId="{6A63D16E-EEE6-4267-97EA-5AD7D2BC4E84}" srcOrd="1" destOrd="0" presId="urn:microsoft.com/office/officeart/2005/8/layout/hProcess4"/>
    <dgm:cxn modelId="{1C0B2966-A4D5-49CC-B7F2-A121C5C9817C}" type="presParOf" srcId="{224851B6-C14D-49DE-883B-A13003DA4601}" destId="{59BAED1E-A4FE-4FA3-8716-57917AF47F38}" srcOrd="2" destOrd="0" presId="urn:microsoft.com/office/officeart/2005/8/layout/hProcess4"/>
    <dgm:cxn modelId="{FE2DC098-A539-4BB8-8D74-C108718A6D23}" type="presParOf" srcId="{59BAED1E-A4FE-4FA3-8716-57917AF47F38}" destId="{5C833856-7FAF-4B27-932C-67C7D08339F2}" srcOrd="0" destOrd="0" presId="urn:microsoft.com/office/officeart/2005/8/layout/hProcess4"/>
    <dgm:cxn modelId="{16AAA183-E1A3-4ECF-997A-81333DC4EFCA}" type="presParOf" srcId="{59BAED1E-A4FE-4FA3-8716-57917AF47F38}" destId="{E83793B4-2C5C-4D90-82FA-E5EE4745664D}" srcOrd="1" destOrd="0" presId="urn:microsoft.com/office/officeart/2005/8/layout/hProcess4"/>
    <dgm:cxn modelId="{A310F834-0A95-4F4E-9CFF-8ED098D6F853}" type="presParOf" srcId="{59BAED1E-A4FE-4FA3-8716-57917AF47F38}" destId="{67FFE978-6FBE-4424-80BE-B9E4B4DD0695}" srcOrd="2" destOrd="0" presId="urn:microsoft.com/office/officeart/2005/8/layout/hProcess4"/>
    <dgm:cxn modelId="{FC3C9877-F1AB-4630-B09D-E2422D71C1B2}" type="presParOf" srcId="{59BAED1E-A4FE-4FA3-8716-57917AF47F38}" destId="{029D1FDE-4DD7-4FA5-8C70-0C747477B66C}" srcOrd="3" destOrd="0" presId="urn:microsoft.com/office/officeart/2005/8/layout/hProcess4"/>
    <dgm:cxn modelId="{0C23CC14-2827-4D42-B3F2-24A9658D4CA9}" type="presParOf" srcId="{59BAED1E-A4FE-4FA3-8716-57917AF47F38}" destId="{C2556EF6-41FF-46C6-8829-911BFA533FFE}" srcOrd="4" destOrd="0" presId="urn:microsoft.com/office/officeart/2005/8/layout/hProcess4"/>
    <dgm:cxn modelId="{03B78875-546F-4B9E-B138-1C0FF132346D}" type="presParOf" srcId="{224851B6-C14D-49DE-883B-A13003DA4601}" destId="{DC2A0ADB-DCE3-4BF4-9952-0394865777AC}" srcOrd="3" destOrd="0" presId="urn:microsoft.com/office/officeart/2005/8/layout/hProcess4"/>
    <dgm:cxn modelId="{470A6CA6-A9CE-464F-84DB-5DC13565A2C8}" type="presParOf" srcId="{224851B6-C14D-49DE-883B-A13003DA4601}" destId="{A874A3A3-A340-4ABC-99B5-7529D4415335}" srcOrd="4" destOrd="0" presId="urn:microsoft.com/office/officeart/2005/8/layout/hProcess4"/>
    <dgm:cxn modelId="{F6B1C4DA-988E-4055-9765-306F5A98CD06}" type="presParOf" srcId="{A874A3A3-A340-4ABC-99B5-7529D4415335}" destId="{14032C0B-60AE-432B-A713-F993D1C4BA8F}" srcOrd="0" destOrd="0" presId="urn:microsoft.com/office/officeart/2005/8/layout/hProcess4"/>
    <dgm:cxn modelId="{F9FB30AF-82A1-4872-8383-99625B6C2D69}" type="presParOf" srcId="{A874A3A3-A340-4ABC-99B5-7529D4415335}" destId="{69C28D3B-E083-42DF-9EA0-916CA12125A9}" srcOrd="1" destOrd="0" presId="urn:microsoft.com/office/officeart/2005/8/layout/hProcess4"/>
    <dgm:cxn modelId="{16665CFF-3E48-4ABD-A683-4C6BF569EDAE}" type="presParOf" srcId="{A874A3A3-A340-4ABC-99B5-7529D4415335}" destId="{843715D2-C2C2-41EB-BDA3-21230FBA46DB}" srcOrd="2" destOrd="0" presId="urn:microsoft.com/office/officeart/2005/8/layout/hProcess4"/>
    <dgm:cxn modelId="{A27E2538-F421-4EB9-A2F6-3C451A831951}" type="presParOf" srcId="{A874A3A3-A340-4ABC-99B5-7529D4415335}" destId="{047F5837-10E2-4FFC-A492-DB8A19EF48CA}" srcOrd="3" destOrd="0" presId="urn:microsoft.com/office/officeart/2005/8/layout/hProcess4"/>
    <dgm:cxn modelId="{043CCFDB-C988-4DED-8C9A-2A3B586895E5}"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5" qsCatId="simple" csTypeId="urn:microsoft.com/office/officeart/2005/8/colors/accent1_5" csCatId="accent1" phldr="1"/>
      <dgm:spPr/>
      <dgm:t>
        <a:bodyPr/>
        <a:lstStyle/>
        <a:p>
          <a:endParaRPr lang="en-US"/>
        </a:p>
      </dgm:t>
    </dgm:pt>
    <dgm:pt modelId="{FB986F71-3126-4196-BD30-74AEDC39A1CA}">
      <dgm:prSet phldrT="[Text]"/>
      <dgm:spPr/>
      <dgm:t>
        <a:bodyPr/>
        <a:lstStyle/>
        <a:p>
          <a:r>
            <a:rPr lang="en-US" dirty="0" smtClean="0"/>
            <a:t>Tracking</a:t>
          </a:r>
          <a:endParaRPr lang="en-US" dirty="0"/>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custT="1"/>
      <dgm:spPr/>
      <dgm:t>
        <a:bodyPr/>
        <a:lstStyle/>
        <a:p>
          <a:r>
            <a:rPr lang="en-US" sz="2400" dirty="0" smtClean="0"/>
            <a:t>Track Codecademy Completion</a:t>
          </a:r>
          <a:endParaRPr lang="en-US" sz="2400" dirty="0"/>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BF381BD4-48DC-48BF-8C18-C307CDD4D490}">
      <dgm:prSet phldrT="[Text]" custT="1"/>
      <dgm:spPr/>
      <dgm:t>
        <a:bodyPr/>
        <a:lstStyle/>
        <a:p>
          <a:r>
            <a:rPr lang="en-US" sz="2400" dirty="0" smtClean="0"/>
            <a:t>Attendance</a:t>
          </a:r>
          <a:endParaRPr lang="en-US" sz="2400" dirty="0"/>
        </a:p>
      </dgm:t>
    </dgm:pt>
    <dgm:pt modelId="{5D881325-883F-44A1-A5FB-E01856D07A5B}" type="parTrans" cxnId="{5F9EDECD-FB20-4615-B5EC-47255B2B532F}">
      <dgm:prSet/>
      <dgm:spPr/>
      <dgm:t>
        <a:bodyPr/>
        <a:lstStyle/>
        <a:p>
          <a:endParaRPr lang="en-US"/>
        </a:p>
      </dgm:t>
    </dgm:pt>
    <dgm:pt modelId="{2C645F98-BC4B-4797-BC42-0872EA7B0575}" type="sibTrans" cxnId="{5F9EDECD-FB20-4615-B5EC-47255B2B532F}">
      <dgm:prSet/>
      <dgm:spPr/>
      <dgm:t>
        <a:bodyPr/>
        <a:lstStyle/>
        <a:p>
          <a:endParaRPr lang="en-US"/>
        </a:p>
      </dgm:t>
    </dgm:pt>
    <dgm:pt modelId="{0B00F5A8-A0EF-4111-9D86-004317B4F49E}">
      <dgm:prSet phldrT="[Text]" custT="1"/>
      <dgm:spPr/>
      <dgm:t>
        <a:bodyPr/>
        <a:lstStyle/>
        <a:p>
          <a:r>
            <a:rPr lang="en-US" sz="2400" dirty="0" smtClean="0"/>
            <a:t>Post Survey</a:t>
          </a:r>
          <a:endParaRPr lang="en-US" sz="2400" dirty="0"/>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smtClean="0"/>
            <a:t>Begin Data Analysis</a:t>
          </a:r>
          <a:endParaRPr lang="en-US" dirty="0"/>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custT="1"/>
      <dgm:spPr/>
      <dgm:t>
        <a:bodyPr/>
        <a:lstStyle/>
        <a:p>
          <a:r>
            <a:rPr lang="en-US" sz="2400" dirty="0" smtClean="0"/>
            <a:t>Analyze Data </a:t>
          </a:r>
          <a:endParaRPr lang="en-US" sz="2400" dirty="0"/>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65B6D8B9-E558-4264-B37F-7B4B2A8896DF}">
      <dgm:prSet phldrT="[Text]" custT="1"/>
      <dgm:spPr/>
      <dgm:t>
        <a:bodyPr/>
        <a:lstStyle/>
        <a:p>
          <a:r>
            <a:rPr lang="en-US" sz="2400" dirty="0" smtClean="0"/>
            <a:t>Discuss best and worst of the unit</a:t>
          </a:r>
          <a:endParaRPr lang="en-US" sz="2400" dirty="0"/>
        </a:p>
      </dgm:t>
    </dgm:pt>
    <dgm:pt modelId="{04F5A724-3AA7-4E78-B992-BCB3E916993F}" type="parTrans" cxnId="{CA96E113-7151-48C8-B4D5-7AA211772CC8}">
      <dgm:prSet/>
      <dgm:spPr/>
      <dgm:t>
        <a:bodyPr/>
        <a:lstStyle/>
        <a:p>
          <a:endParaRPr lang="en-US"/>
        </a:p>
      </dgm:t>
    </dgm:pt>
    <dgm:pt modelId="{370A79FF-9957-49E1-811F-78AB198DD9E0}" type="sibTrans" cxnId="{CA96E113-7151-48C8-B4D5-7AA211772CC8}">
      <dgm:prSet/>
      <dgm:spPr/>
      <dgm:t>
        <a:bodyPr/>
        <a:lstStyle/>
        <a:p>
          <a:endParaRPr lang="en-US"/>
        </a:p>
      </dgm:t>
    </dgm:pt>
    <dgm:pt modelId="{F6D27D1B-CDCB-481F-B8FA-AB31B2A119DE}">
      <dgm:prSet phldrT="[Text]"/>
      <dgm:spPr/>
      <dgm:t>
        <a:bodyPr/>
        <a:lstStyle/>
        <a:p>
          <a:r>
            <a:rPr lang="en-US" dirty="0" smtClean="0"/>
            <a:t>Post-Data Collection</a:t>
          </a:r>
          <a:endParaRPr lang="en-US" dirty="0"/>
        </a:p>
      </dgm:t>
    </dgm:pt>
    <dgm:pt modelId="{7AEB6639-3258-49E8-8B1F-B4A9C61922BE}" type="sibTrans" cxnId="{A63D53AC-541A-4D09-9620-8B1C8D7B91DE}">
      <dgm:prSet/>
      <dgm:spPr/>
      <dgm:t>
        <a:bodyPr/>
        <a:lstStyle/>
        <a:p>
          <a:endParaRPr lang="en-US"/>
        </a:p>
      </dgm:t>
    </dgm:pt>
    <dgm:pt modelId="{8A7BF306-8E53-4B16-9E7E-A79AE3DF6BE2}" type="parTrans" cxnId="{A63D53AC-541A-4D09-9620-8B1C8D7B91DE}">
      <dgm:prSet/>
      <dgm:spPr/>
      <dgm:t>
        <a:bodyPr/>
        <a:lstStyle/>
        <a:p>
          <a:endParaRPr lang="en-US"/>
        </a:p>
      </dgm:t>
    </dgm:pt>
    <dgm:pt modelId="{9CA2F1D0-5BEB-44F0-B93D-43ECB434B822}">
      <dgm:prSet phldrT="[Text]"/>
      <dgm:spPr/>
      <dgm:t>
        <a:bodyPr/>
        <a:lstStyle/>
        <a:p>
          <a:endParaRPr lang="en-US" sz="2900" dirty="0"/>
        </a:p>
      </dgm:t>
    </dgm:pt>
    <dgm:pt modelId="{4F595581-E473-4905-AF16-4390115EE606}" type="parTrans" cxnId="{9A356FAA-9649-40FC-8D6A-447B3978A9E3}">
      <dgm:prSet/>
      <dgm:spPr/>
      <dgm:t>
        <a:bodyPr/>
        <a:lstStyle/>
        <a:p>
          <a:endParaRPr lang="en-US"/>
        </a:p>
      </dgm:t>
    </dgm:pt>
    <dgm:pt modelId="{1B478E41-7DA2-41DE-AFD9-7C2DD0D2FF21}" type="sibTrans" cxnId="{9A356FAA-9649-40FC-8D6A-447B3978A9E3}">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t>
        <a:bodyPr/>
        <a:lstStyle/>
        <a:p>
          <a:endParaRPr lang="en-US"/>
        </a:p>
      </dgm:t>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custScaleX="132607">
        <dgm:presLayoutVars>
          <dgm:bulletEnabled val="1"/>
        </dgm:presLayoutVars>
      </dgm:prSet>
      <dgm:spPr/>
      <dgm:t>
        <a:bodyPr/>
        <a:lstStyle/>
        <a:p>
          <a:endParaRPr lang="en-US"/>
        </a:p>
      </dgm:t>
    </dgm:pt>
    <dgm:pt modelId="{BFE859F2-A9E8-4F95-9161-8EC68F2D30C4}" type="pres">
      <dgm:prSet presAssocID="{FB986F71-3126-4196-BD30-74AEDC39A1CA}" presName="childNode1tx" presStyleLbl="bgAcc1" presStyleIdx="0" presStyleCnt="3">
        <dgm:presLayoutVars>
          <dgm:bulletEnabled val="1"/>
        </dgm:presLayoutVars>
      </dgm:prSet>
      <dgm:spPr/>
      <dgm:t>
        <a:bodyPr/>
        <a:lstStyle/>
        <a:p>
          <a:endParaRPr lang="en-US"/>
        </a:p>
      </dgm:t>
    </dgm:pt>
    <dgm:pt modelId="{E18C6CF4-EDEB-4539-A36D-E0355B626199}" type="pres">
      <dgm:prSet presAssocID="{FB986F71-3126-4196-BD30-74AEDC39A1CA}" presName="parentNode1" presStyleLbl="node1" presStyleIdx="0" presStyleCnt="3">
        <dgm:presLayoutVars>
          <dgm:chMax val="1"/>
          <dgm:bulletEnabled val="1"/>
        </dgm:presLayoutVars>
      </dgm:prSet>
      <dgm:spPr/>
      <dgm:t>
        <a:bodyPr/>
        <a:lstStyle/>
        <a:p>
          <a:endParaRPr lang="en-US"/>
        </a:p>
      </dgm:t>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t>
        <a:bodyPr/>
        <a:lstStyle/>
        <a:p>
          <a:endParaRPr lang="en-US"/>
        </a:p>
      </dgm:t>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t>
        <a:bodyPr/>
        <a:lstStyle/>
        <a:p>
          <a:endParaRPr lang="en-US"/>
        </a:p>
      </dgm:t>
    </dgm:pt>
    <dgm:pt modelId="{67FFE978-6FBE-4424-80BE-B9E4B4DD0695}" type="pres">
      <dgm:prSet presAssocID="{F6D27D1B-CDCB-481F-B8FA-AB31B2A119DE}" presName="childNode2tx" presStyleLbl="bgAcc1" presStyleIdx="1" presStyleCnt="3">
        <dgm:presLayoutVars>
          <dgm:bulletEnabled val="1"/>
        </dgm:presLayoutVars>
      </dgm:prSet>
      <dgm:spPr/>
      <dgm:t>
        <a:bodyPr/>
        <a:lstStyle/>
        <a:p>
          <a:endParaRPr lang="en-US"/>
        </a:p>
      </dgm:t>
    </dgm:pt>
    <dgm:pt modelId="{029D1FDE-4DD7-4FA5-8C70-0C747477B66C}" type="pres">
      <dgm:prSet presAssocID="{F6D27D1B-CDCB-481F-B8FA-AB31B2A119DE}" presName="parentNode2" presStyleLbl="node1" presStyleIdx="1" presStyleCnt="3">
        <dgm:presLayoutVars>
          <dgm:chMax val="0"/>
          <dgm:bulletEnabled val="1"/>
        </dgm:presLayoutVars>
      </dgm:prSet>
      <dgm:spPr/>
      <dgm:t>
        <a:bodyPr/>
        <a:lstStyle/>
        <a:p>
          <a:endParaRPr lang="en-US"/>
        </a:p>
      </dgm:t>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t>
        <a:bodyPr/>
        <a:lstStyle/>
        <a:p>
          <a:endParaRPr lang="en-US"/>
        </a:p>
      </dgm:t>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t>
        <a:bodyPr/>
        <a:lstStyle/>
        <a:p>
          <a:endParaRPr lang="en-US"/>
        </a:p>
      </dgm:t>
    </dgm:pt>
    <dgm:pt modelId="{843715D2-C2C2-41EB-BDA3-21230FBA46DB}" type="pres">
      <dgm:prSet presAssocID="{58828492-5CEF-4AFE-95CB-5D7E6A18158B}" presName="childNode1tx" presStyleLbl="bgAcc1" presStyleIdx="2" presStyleCnt="3">
        <dgm:presLayoutVars>
          <dgm:bulletEnabled val="1"/>
        </dgm:presLayoutVars>
      </dgm:prSet>
      <dgm:spPr/>
      <dgm:t>
        <a:bodyPr/>
        <a:lstStyle/>
        <a:p>
          <a:endParaRPr lang="en-US"/>
        </a:p>
      </dgm:t>
    </dgm:pt>
    <dgm:pt modelId="{047F5837-10E2-4FFC-A492-DB8A19EF48CA}" type="pres">
      <dgm:prSet presAssocID="{58828492-5CEF-4AFE-95CB-5D7E6A18158B}" presName="parentNode1" presStyleLbl="node1" presStyleIdx="2" presStyleCnt="3" custScaleX="114374" custScaleY="131998" custLinFactNeighborX="5182" custLinFactNeighborY="-7047">
        <dgm:presLayoutVars>
          <dgm:chMax val="1"/>
          <dgm:bulletEnabled val="1"/>
        </dgm:presLayoutVars>
      </dgm:prSet>
      <dgm:spPr/>
      <dgm:t>
        <a:bodyPr/>
        <a:lstStyle/>
        <a:p>
          <a:endParaRPr lang="en-US"/>
        </a:p>
      </dgm:t>
    </dgm:pt>
    <dgm:pt modelId="{7D6A154D-27BB-4CCE-9250-BCDD2CD5C383}" type="pres">
      <dgm:prSet presAssocID="{58828492-5CEF-4AFE-95CB-5D7E6A18158B}" presName="connSite1" presStyleCnt="0"/>
      <dgm:spPr/>
    </dgm:pt>
  </dgm:ptLst>
  <dgm:cxnLst>
    <dgm:cxn modelId="{440864B5-44C4-4551-BB55-B1D3859FF923}" type="presOf" srcId="{65B6D8B9-E558-4264-B37F-7B4B2A8896DF}" destId="{E83793B4-2C5C-4D90-82FA-E5EE4745664D}" srcOrd="0" destOrd="1" presId="urn:microsoft.com/office/officeart/2005/8/layout/hProcess4"/>
    <dgm:cxn modelId="{D91AF513-11B2-48CE-AF9A-4ADF4DF3CC3F}" type="presOf" srcId="{7AEB6639-3258-49E8-8B1F-B4A9C61922BE}" destId="{DC2A0ADB-DCE3-4BF4-9952-0394865777AC}" srcOrd="0" destOrd="0" presId="urn:microsoft.com/office/officeart/2005/8/layout/hProcess4"/>
    <dgm:cxn modelId="{5F28D2FD-D3E4-4077-AB1D-8C404801FCB6}" type="presOf" srcId="{0B00F5A8-A0EF-4111-9D86-004317B4F49E}" destId="{67FFE978-6FBE-4424-80BE-B9E4B4DD0695}" srcOrd="1"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2D201064-CEFF-4198-9236-D20E61AB91D0}" type="presOf" srcId="{D0B150DF-3AA4-454C-8652-25880449C422}" destId="{6A63D16E-EEE6-4267-97EA-5AD7D2BC4E84}" srcOrd="0" destOrd="0" presId="urn:microsoft.com/office/officeart/2005/8/layout/hProcess4"/>
    <dgm:cxn modelId="{0F7361B0-17E5-4AC6-987F-2C085761988D}" type="presOf" srcId="{BF381BD4-48DC-48BF-8C18-C307CDD4D490}" destId="{96015622-8A46-45CF-A72A-2856B699B374}" srcOrd="0" destOrd="1" presId="urn:microsoft.com/office/officeart/2005/8/layout/hProcess4"/>
    <dgm:cxn modelId="{B50D3F7E-FED9-40CF-881A-B8AE934484D9}" type="presOf" srcId="{0E9DE493-19D7-4EC9-97C9-5F26233F1106}" destId="{3960CFF8-4383-4382-8D6D-F2A00F508E8D}" srcOrd="0" destOrd="0" presId="urn:microsoft.com/office/officeart/2005/8/layout/hProcess4"/>
    <dgm:cxn modelId="{4143D757-8617-4C89-8322-E3B29A1874AF}" srcId="{58828492-5CEF-4AFE-95CB-5D7E6A18158B}" destId="{68838C34-4D02-49F8-ADD7-BFA90D87B7EA}" srcOrd="1" destOrd="0" parTransId="{F2AD00AD-6A23-4C89-A107-68EF5D1F0B94}" sibTransId="{FFC4FCE7-6F2F-4F91-A74A-7C4C32A81657}"/>
    <dgm:cxn modelId="{DC7534A6-F955-431D-8763-9E83D1E8FA4B}" type="presOf" srcId="{F6D27D1B-CDCB-481F-B8FA-AB31B2A119DE}" destId="{029D1FDE-4DD7-4FA5-8C70-0C747477B66C}" srcOrd="0" destOrd="0" presId="urn:microsoft.com/office/officeart/2005/8/layout/hProcess4"/>
    <dgm:cxn modelId="{E9AE8518-981F-4E54-A2CC-1E045599ED27}" type="presOf" srcId="{58828492-5CEF-4AFE-95CB-5D7E6A18158B}" destId="{047F5837-10E2-4FFC-A492-DB8A19EF48CA}" srcOrd="0" destOrd="0" presId="urn:microsoft.com/office/officeart/2005/8/layout/hProcess4"/>
    <dgm:cxn modelId="{932F476E-EDD3-4CEA-A673-DC9FD75FADCC}" type="presOf" srcId="{FB986F71-3126-4196-BD30-74AEDC39A1CA}" destId="{E18C6CF4-EDEB-4539-A36D-E0355B626199}" srcOrd="0" destOrd="0" presId="urn:microsoft.com/office/officeart/2005/8/layout/hProcess4"/>
    <dgm:cxn modelId="{006C5BD1-E8E6-4392-AF26-94B343153075}" type="presOf" srcId="{9CA2F1D0-5BEB-44F0-B93D-43ECB434B822}" destId="{843715D2-C2C2-41EB-BDA3-21230FBA46DB}" srcOrd="1" destOrd="0"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421E9F0C-1C17-4B2E-8EBA-1EEDB48219AE}" type="presOf" srcId="{68838C34-4D02-49F8-ADD7-BFA90D87B7EA}" destId="{843715D2-C2C2-41EB-BDA3-21230FBA46DB}" srcOrd="1" destOrd="1" presId="urn:microsoft.com/office/officeart/2005/8/layout/hProcess4"/>
    <dgm:cxn modelId="{9A356FAA-9649-40FC-8D6A-447B3978A9E3}" srcId="{58828492-5CEF-4AFE-95CB-5D7E6A18158B}" destId="{9CA2F1D0-5BEB-44F0-B93D-43ECB434B822}" srcOrd="0" destOrd="0" parTransId="{4F595581-E473-4905-AF16-4390115EE606}" sibTransId="{1B478E41-7DA2-41DE-AFD9-7C2DD0D2FF21}"/>
    <dgm:cxn modelId="{4911A210-14AB-4D68-93B1-C61788AFDDD6}" type="presOf" srcId="{65B6D8B9-E558-4264-B37F-7B4B2A8896DF}" destId="{67FFE978-6FBE-4424-80BE-B9E4B4DD0695}" srcOrd="1" destOrd="1" presId="urn:microsoft.com/office/officeart/2005/8/layout/hProcess4"/>
    <dgm:cxn modelId="{924B4719-C3F4-4736-97A9-E22F3B072105}" type="presOf" srcId="{0B00F5A8-A0EF-4111-9D86-004317B4F49E}" destId="{E83793B4-2C5C-4D90-82FA-E5EE4745664D}" srcOrd="0" destOrd="0" presId="urn:microsoft.com/office/officeart/2005/8/layout/hProcess4"/>
    <dgm:cxn modelId="{0CCCC505-1EEF-41D5-AB2F-E1973565B099}" type="presOf" srcId="{9CA2F1D0-5BEB-44F0-B93D-43ECB434B822}" destId="{69C28D3B-E083-42DF-9EA0-916CA12125A9}" srcOrd="0" destOrd="0" presId="urn:microsoft.com/office/officeart/2005/8/layout/hProcess4"/>
    <dgm:cxn modelId="{B284D6E9-E728-4457-AA6A-6D2A8CB7BEB8}" type="presOf" srcId="{AB2E8498-CC81-452F-A895-08F3845AA347}" destId="{96015622-8A46-45CF-A72A-2856B699B374}" srcOrd="0"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CA96E113-7151-48C8-B4D5-7AA211772CC8}" srcId="{F6D27D1B-CDCB-481F-B8FA-AB31B2A119DE}" destId="{65B6D8B9-E558-4264-B37F-7B4B2A8896DF}" srcOrd="1" destOrd="0" parTransId="{04F5A724-3AA7-4E78-B992-BCB3E916993F}" sibTransId="{370A79FF-9957-49E1-811F-78AB198DD9E0}"/>
    <dgm:cxn modelId="{25D683EA-DF75-4BCB-8878-C921CC53F3A2}" type="presOf" srcId="{68838C34-4D02-49F8-ADD7-BFA90D87B7EA}" destId="{69C28D3B-E083-42DF-9EA0-916CA12125A9}" srcOrd="0" destOrd="1"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308CCCE7-68BA-4A78-8492-F31C30B0F3AD}" type="presOf" srcId="{BF381BD4-48DC-48BF-8C18-C307CDD4D490}" destId="{BFE859F2-A9E8-4F95-9161-8EC68F2D30C4}" srcOrd="1" destOrd="1"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6A368CEC-D6B9-44A0-A57E-D7F077671101}" type="presOf" srcId="{AB2E8498-CC81-452F-A895-08F3845AA347}" destId="{BFE859F2-A9E8-4F95-9161-8EC68F2D30C4}" srcOrd="1" destOrd="0" presId="urn:microsoft.com/office/officeart/2005/8/layout/hProcess4"/>
    <dgm:cxn modelId="{2D5B3E3B-3EE5-4072-933E-27DF5400591C}" srcId="{FB986F71-3126-4196-BD30-74AEDC39A1CA}" destId="{AB2E8498-CC81-452F-A895-08F3845AA347}" srcOrd="0" destOrd="0" parTransId="{4C65E2C8-0CBB-4D8C-AD60-6B0105C62B84}" sibTransId="{9A1F3304-AA9E-4FBC-89BA-9095C80E47C9}"/>
    <dgm:cxn modelId="{21CC902E-53B8-4DFC-B351-7F703D73F2B5}" type="presParOf" srcId="{3960CFF8-4383-4382-8D6D-F2A00F508E8D}" destId="{366CFF54-5C8F-47F9-BFD8-D9AF3EADDA3E}" srcOrd="0" destOrd="0" presId="urn:microsoft.com/office/officeart/2005/8/layout/hProcess4"/>
    <dgm:cxn modelId="{5CBD6FBF-33AF-4EF7-B2D6-91A3A5DB2B06}" type="presParOf" srcId="{3960CFF8-4383-4382-8D6D-F2A00F508E8D}" destId="{13688FBD-4079-41FE-A6A2-B5B0F293E6BF}" srcOrd="1" destOrd="0" presId="urn:microsoft.com/office/officeart/2005/8/layout/hProcess4"/>
    <dgm:cxn modelId="{CC132A37-A338-446B-8368-50D31213C843}" type="presParOf" srcId="{3960CFF8-4383-4382-8D6D-F2A00F508E8D}" destId="{224851B6-C14D-49DE-883B-A13003DA4601}" srcOrd="2" destOrd="0" presId="urn:microsoft.com/office/officeart/2005/8/layout/hProcess4"/>
    <dgm:cxn modelId="{7D44C8B6-7E59-415C-9794-EE90E6E11231}" type="presParOf" srcId="{224851B6-C14D-49DE-883B-A13003DA4601}" destId="{1439717B-283C-48FF-AF62-1990F52B6512}" srcOrd="0" destOrd="0" presId="urn:microsoft.com/office/officeart/2005/8/layout/hProcess4"/>
    <dgm:cxn modelId="{B1E8F806-071F-49C4-956B-47E9B7E4F97A}" type="presParOf" srcId="{1439717B-283C-48FF-AF62-1990F52B6512}" destId="{BCCE6711-D1D8-4B2C-917E-41AB5A6114A8}" srcOrd="0" destOrd="0" presId="urn:microsoft.com/office/officeart/2005/8/layout/hProcess4"/>
    <dgm:cxn modelId="{1B481EBB-4CD0-47AD-9DCB-4844456C97A1}" type="presParOf" srcId="{1439717B-283C-48FF-AF62-1990F52B6512}" destId="{96015622-8A46-45CF-A72A-2856B699B374}" srcOrd="1" destOrd="0" presId="urn:microsoft.com/office/officeart/2005/8/layout/hProcess4"/>
    <dgm:cxn modelId="{BF7F2CA8-D9D1-4155-B98F-880B9678FD75}" type="presParOf" srcId="{1439717B-283C-48FF-AF62-1990F52B6512}" destId="{BFE859F2-A9E8-4F95-9161-8EC68F2D30C4}" srcOrd="2" destOrd="0" presId="urn:microsoft.com/office/officeart/2005/8/layout/hProcess4"/>
    <dgm:cxn modelId="{3E797902-06B6-4215-8FC8-C942DB573A2E}" type="presParOf" srcId="{1439717B-283C-48FF-AF62-1990F52B6512}" destId="{E18C6CF4-EDEB-4539-A36D-E0355B626199}" srcOrd="3" destOrd="0" presId="urn:microsoft.com/office/officeart/2005/8/layout/hProcess4"/>
    <dgm:cxn modelId="{51538DBE-880C-4806-99E7-C66FEEFB1A42}" type="presParOf" srcId="{1439717B-283C-48FF-AF62-1990F52B6512}" destId="{D9FCD5E9-9E94-4534-BAB4-3DB8EB44E7D0}" srcOrd="4" destOrd="0" presId="urn:microsoft.com/office/officeart/2005/8/layout/hProcess4"/>
    <dgm:cxn modelId="{52EC0CBB-55F5-4C9C-BA8F-F4390A0BCAD3}" type="presParOf" srcId="{224851B6-C14D-49DE-883B-A13003DA4601}" destId="{6A63D16E-EEE6-4267-97EA-5AD7D2BC4E84}" srcOrd="1" destOrd="0" presId="urn:microsoft.com/office/officeart/2005/8/layout/hProcess4"/>
    <dgm:cxn modelId="{CC0FD331-F32E-4FEB-A518-4B1BBD73B2FF}" type="presParOf" srcId="{224851B6-C14D-49DE-883B-A13003DA4601}" destId="{59BAED1E-A4FE-4FA3-8716-57917AF47F38}" srcOrd="2" destOrd="0" presId="urn:microsoft.com/office/officeart/2005/8/layout/hProcess4"/>
    <dgm:cxn modelId="{8F4E62EE-A04B-479C-8652-5776017227DE}" type="presParOf" srcId="{59BAED1E-A4FE-4FA3-8716-57917AF47F38}" destId="{5C833856-7FAF-4B27-932C-67C7D08339F2}" srcOrd="0" destOrd="0" presId="urn:microsoft.com/office/officeart/2005/8/layout/hProcess4"/>
    <dgm:cxn modelId="{C6F5E260-A8DE-4179-B75B-2BAE0CDCFD1C}" type="presParOf" srcId="{59BAED1E-A4FE-4FA3-8716-57917AF47F38}" destId="{E83793B4-2C5C-4D90-82FA-E5EE4745664D}" srcOrd="1" destOrd="0" presId="urn:microsoft.com/office/officeart/2005/8/layout/hProcess4"/>
    <dgm:cxn modelId="{78DF448F-55B1-4B86-946C-2E2127A87027}" type="presParOf" srcId="{59BAED1E-A4FE-4FA3-8716-57917AF47F38}" destId="{67FFE978-6FBE-4424-80BE-B9E4B4DD0695}" srcOrd="2" destOrd="0" presId="urn:microsoft.com/office/officeart/2005/8/layout/hProcess4"/>
    <dgm:cxn modelId="{8095FE56-D878-4A55-BACF-F7EB36544098}" type="presParOf" srcId="{59BAED1E-A4FE-4FA3-8716-57917AF47F38}" destId="{029D1FDE-4DD7-4FA5-8C70-0C747477B66C}" srcOrd="3" destOrd="0" presId="urn:microsoft.com/office/officeart/2005/8/layout/hProcess4"/>
    <dgm:cxn modelId="{88805C4C-2869-4FBF-AD1E-77E0A0A56E0F}" type="presParOf" srcId="{59BAED1E-A4FE-4FA3-8716-57917AF47F38}" destId="{C2556EF6-41FF-46C6-8829-911BFA533FFE}" srcOrd="4" destOrd="0" presId="urn:microsoft.com/office/officeart/2005/8/layout/hProcess4"/>
    <dgm:cxn modelId="{15BCE7DD-3E0D-4CEC-A379-564F6FE6014F}" type="presParOf" srcId="{224851B6-C14D-49DE-883B-A13003DA4601}" destId="{DC2A0ADB-DCE3-4BF4-9952-0394865777AC}" srcOrd="3" destOrd="0" presId="urn:microsoft.com/office/officeart/2005/8/layout/hProcess4"/>
    <dgm:cxn modelId="{15FAE719-BD3B-452A-9855-B61533EEBF3B}" type="presParOf" srcId="{224851B6-C14D-49DE-883B-A13003DA4601}" destId="{A874A3A3-A340-4ABC-99B5-7529D4415335}" srcOrd="4" destOrd="0" presId="urn:microsoft.com/office/officeart/2005/8/layout/hProcess4"/>
    <dgm:cxn modelId="{9BB3D357-CB95-42F8-A8F0-5B5D544B3E87}" type="presParOf" srcId="{A874A3A3-A340-4ABC-99B5-7529D4415335}" destId="{14032C0B-60AE-432B-A713-F993D1C4BA8F}" srcOrd="0" destOrd="0" presId="urn:microsoft.com/office/officeart/2005/8/layout/hProcess4"/>
    <dgm:cxn modelId="{DE751840-9C84-4C8D-81CD-5CF4F1C4825F}" type="presParOf" srcId="{A874A3A3-A340-4ABC-99B5-7529D4415335}" destId="{69C28D3B-E083-42DF-9EA0-916CA12125A9}" srcOrd="1" destOrd="0" presId="urn:microsoft.com/office/officeart/2005/8/layout/hProcess4"/>
    <dgm:cxn modelId="{5413803E-978F-42F0-A5A6-07BF47A766CD}" type="presParOf" srcId="{A874A3A3-A340-4ABC-99B5-7529D4415335}" destId="{843715D2-C2C2-41EB-BDA3-21230FBA46DB}" srcOrd="2" destOrd="0" presId="urn:microsoft.com/office/officeart/2005/8/layout/hProcess4"/>
    <dgm:cxn modelId="{CE577A3F-625A-47CA-97EF-4B843B8D5077}" type="presParOf" srcId="{A874A3A3-A340-4ABC-99B5-7529D4415335}" destId="{047F5837-10E2-4FFC-A492-DB8A19EF48CA}" srcOrd="3" destOrd="0" presId="urn:microsoft.com/office/officeart/2005/8/layout/hProcess4"/>
    <dgm:cxn modelId="{1305D321-AB42-41ED-99C6-08F5246E6095}"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170" y="1059118"/>
          <a:ext cx="2420688" cy="1996562"/>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Designed Curriculum</a:t>
          </a:r>
          <a:endParaRPr lang="en-US" sz="2400" kern="1200" dirty="0"/>
        </a:p>
        <a:p>
          <a:pPr marL="228600" lvl="1" indent="-228600" algn="l" defTabSz="1066800">
            <a:lnSpc>
              <a:spcPct val="90000"/>
            </a:lnSpc>
            <a:spcBef>
              <a:spcPct val="0"/>
            </a:spcBef>
            <a:spcAft>
              <a:spcPct val="15000"/>
            </a:spcAft>
            <a:buChar char="••"/>
          </a:pPr>
          <a:r>
            <a:rPr lang="en-US" sz="2400" kern="1200" dirty="0" smtClean="0"/>
            <a:t>Tested Technology</a:t>
          </a:r>
          <a:endParaRPr lang="en-US" sz="2400" kern="1200" dirty="0"/>
        </a:p>
      </dsp:txBody>
      <dsp:txXfrm>
        <a:off x="49116" y="1105064"/>
        <a:ext cx="2328796" cy="1476835"/>
      </dsp:txXfrm>
    </dsp:sp>
    <dsp:sp modelId="{6A63D16E-EEE6-4267-97EA-5AD7D2BC4E84}">
      <dsp:nvSpPr>
        <dsp:cNvPr id="0" name=""/>
        <dsp:cNvSpPr/>
      </dsp:nvSpPr>
      <dsp:spPr>
        <a:xfrm>
          <a:off x="1348023" y="1478931"/>
          <a:ext cx="2751865" cy="2751865"/>
        </a:xfrm>
        <a:prstGeom prst="leftCircularArrow">
          <a:avLst>
            <a:gd name="adj1" fmla="val 3451"/>
            <a:gd name="adj2" fmla="val 427731"/>
            <a:gd name="adj3" fmla="val 2203242"/>
            <a:gd name="adj4" fmla="val 9024489"/>
            <a:gd name="adj5" fmla="val 4027"/>
          </a:avLst>
        </a:prstGeom>
        <a:gradFill rotWithShape="0">
          <a:gsLst>
            <a:gs pos="0">
              <a:schemeClr val="accent1">
                <a:shade val="90000"/>
                <a:hueOff val="0"/>
                <a:satOff val="0"/>
                <a:lumOff val="0"/>
                <a:alphaOff val="0"/>
                <a:satMod val="103000"/>
                <a:lumMod val="102000"/>
                <a:tint val="94000"/>
              </a:schemeClr>
            </a:gs>
            <a:gs pos="50000">
              <a:schemeClr val="accent1">
                <a:shade val="90000"/>
                <a:hueOff val="0"/>
                <a:satOff val="0"/>
                <a:lumOff val="0"/>
                <a:alphaOff val="0"/>
                <a:satMod val="110000"/>
                <a:lumMod val="100000"/>
                <a:shade val="100000"/>
              </a:schemeClr>
            </a:gs>
            <a:gs pos="100000">
              <a:schemeClr val="accent1">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18C6CF4-EDEB-4539-A36D-E0355B626199}">
      <dsp:nvSpPr>
        <dsp:cNvPr id="0" name=""/>
        <dsp:cNvSpPr/>
      </dsp:nvSpPr>
      <dsp:spPr>
        <a:xfrm>
          <a:off x="541101" y="2627846"/>
          <a:ext cx="2151723" cy="855669"/>
        </a:xfrm>
        <a:prstGeom prst="roundRect">
          <a:avLst>
            <a:gd name="adj" fmla="val 10000"/>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en-US" sz="3000" kern="1200" dirty="0" smtClean="0"/>
            <a:t>Preparation</a:t>
          </a:r>
          <a:endParaRPr lang="en-US" sz="3000" kern="1200" dirty="0"/>
        </a:p>
      </dsp:txBody>
      <dsp:txXfrm>
        <a:off x="566163" y="2652908"/>
        <a:ext cx="2101599" cy="805545"/>
      </dsp:txXfrm>
    </dsp:sp>
    <dsp:sp modelId="{E83793B4-2C5C-4D90-82FA-E5EE4745664D}">
      <dsp:nvSpPr>
        <dsp:cNvPr id="0" name=""/>
        <dsp:cNvSpPr/>
      </dsp:nvSpPr>
      <dsp:spPr>
        <a:xfrm>
          <a:off x="3145088" y="1059118"/>
          <a:ext cx="2420688" cy="1996562"/>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2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Vocab Notes</a:t>
          </a:r>
          <a:endParaRPr lang="en-US" sz="2400" kern="1200" dirty="0"/>
        </a:p>
        <a:p>
          <a:pPr marL="228600" lvl="1" indent="-228600" algn="l" defTabSz="1066800">
            <a:lnSpc>
              <a:spcPct val="90000"/>
            </a:lnSpc>
            <a:spcBef>
              <a:spcPct val="0"/>
            </a:spcBef>
            <a:spcAft>
              <a:spcPct val="15000"/>
            </a:spcAft>
            <a:buChar char="••"/>
          </a:pPr>
          <a:r>
            <a:rPr lang="en-US" sz="2400" kern="1200" dirty="0" smtClean="0"/>
            <a:t>Learn to log in and save on Codecademy</a:t>
          </a:r>
          <a:endParaRPr lang="en-US" sz="2400" kern="1200" dirty="0"/>
        </a:p>
      </dsp:txBody>
      <dsp:txXfrm>
        <a:off x="3191034" y="1532899"/>
        <a:ext cx="2328796" cy="1476835"/>
      </dsp:txXfrm>
    </dsp:sp>
    <dsp:sp modelId="{DC2A0ADB-DCE3-4BF4-9952-0394865777AC}">
      <dsp:nvSpPr>
        <dsp:cNvPr id="0" name=""/>
        <dsp:cNvSpPr/>
      </dsp:nvSpPr>
      <dsp:spPr>
        <a:xfrm>
          <a:off x="4260426" y="-331929"/>
          <a:ext cx="3276270" cy="3276270"/>
        </a:xfrm>
        <a:prstGeom prst="circularArrow">
          <a:avLst>
            <a:gd name="adj1" fmla="val 2899"/>
            <a:gd name="adj2" fmla="val 354608"/>
            <a:gd name="adj3" fmla="val 19507776"/>
            <a:gd name="adj4" fmla="val 12613405"/>
            <a:gd name="adj5" fmla="val 3382"/>
          </a:avLst>
        </a:prstGeom>
        <a:gradFill rotWithShape="0">
          <a:gsLst>
            <a:gs pos="0">
              <a:schemeClr val="accent1">
                <a:shade val="90000"/>
                <a:hueOff val="361868"/>
                <a:satOff val="12502"/>
                <a:lumOff val="24506"/>
                <a:alphaOff val="0"/>
                <a:satMod val="103000"/>
                <a:lumMod val="102000"/>
                <a:tint val="94000"/>
              </a:schemeClr>
            </a:gs>
            <a:gs pos="50000">
              <a:schemeClr val="accent1">
                <a:shade val="90000"/>
                <a:hueOff val="361868"/>
                <a:satOff val="12502"/>
                <a:lumOff val="24506"/>
                <a:alphaOff val="0"/>
                <a:satMod val="110000"/>
                <a:lumMod val="100000"/>
                <a:shade val="100000"/>
              </a:schemeClr>
            </a:gs>
            <a:gs pos="100000">
              <a:schemeClr val="accent1">
                <a:shade val="90000"/>
                <a:hueOff val="361868"/>
                <a:satOff val="12502"/>
                <a:lumOff val="245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29D1FDE-4DD7-4FA5-8C70-0C747477B66C}">
      <dsp:nvSpPr>
        <dsp:cNvPr id="0" name=""/>
        <dsp:cNvSpPr/>
      </dsp:nvSpPr>
      <dsp:spPr>
        <a:xfrm>
          <a:off x="3496141" y="533404"/>
          <a:ext cx="2151723" cy="855669"/>
        </a:xfrm>
        <a:prstGeom prst="roundRect">
          <a:avLst>
            <a:gd name="adj" fmla="val 10000"/>
          </a:avLst>
        </a:prstGeom>
        <a:gradFill rotWithShape="0">
          <a:gsLst>
            <a:gs pos="0">
              <a:schemeClr val="accent1">
                <a:alpha val="90000"/>
                <a:hueOff val="0"/>
                <a:satOff val="0"/>
                <a:lumOff val="0"/>
                <a:alphaOff val="-20000"/>
                <a:satMod val="103000"/>
                <a:lumMod val="102000"/>
                <a:tint val="94000"/>
              </a:schemeClr>
            </a:gs>
            <a:gs pos="50000">
              <a:schemeClr val="accent1">
                <a:alpha val="90000"/>
                <a:hueOff val="0"/>
                <a:satOff val="0"/>
                <a:lumOff val="0"/>
                <a:alphaOff val="-20000"/>
                <a:satMod val="110000"/>
                <a:lumMod val="100000"/>
                <a:shade val="100000"/>
              </a:schemeClr>
            </a:gs>
            <a:gs pos="100000">
              <a:schemeClr val="accent1">
                <a:alpha val="90000"/>
                <a:hueOff val="0"/>
                <a:satOff val="0"/>
                <a:lumOff val="0"/>
                <a:alpha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en-US" sz="3000" kern="1200" dirty="0" smtClean="0"/>
            <a:t>Introduction</a:t>
          </a:r>
          <a:endParaRPr lang="en-US" sz="3000" kern="1200" dirty="0"/>
        </a:p>
      </dsp:txBody>
      <dsp:txXfrm>
        <a:off x="3521203" y="558466"/>
        <a:ext cx="2101599" cy="805545"/>
      </dsp:txXfrm>
    </dsp:sp>
    <dsp:sp modelId="{69C28D3B-E083-42DF-9EA0-916CA12125A9}">
      <dsp:nvSpPr>
        <dsp:cNvPr id="0" name=""/>
        <dsp:cNvSpPr/>
      </dsp:nvSpPr>
      <dsp:spPr>
        <a:xfrm>
          <a:off x="6287006" y="990669"/>
          <a:ext cx="2420688" cy="1996562"/>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4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Pre-Survey </a:t>
          </a:r>
          <a:endParaRPr lang="en-US" sz="2400" kern="1200" dirty="0"/>
        </a:p>
        <a:p>
          <a:pPr marL="228600" lvl="1" indent="-228600" algn="l" defTabSz="1066800">
            <a:lnSpc>
              <a:spcPct val="90000"/>
            </a:lnSpc>
            <a:spcBef>
              <a:spcPct val="0"/>
            </a:spcBef>
            <a:spcAft>
              <a:spcPct val="15000"/>
            </a:spcAft>
            <a:buChar char="••"/>
          </a:pPr>
          <a:r>
            <a:rPr lang="en-US" sz="2400" kern="1200" dirty="0" smtClean="0"/>
            <a:t>Discuss uses of math in daily life</a:t>
          </a:r>
          <a:endParaRPr lang="en-US" sz="2400" kern="1200" dirty="0"/>
        </a:p>
      </dsp:txBody>
      <dsp:txXfrm>
        <a:off x="6332952" y="1036615"/>
        <a:ext cx="2328796" cy="1476835"/>
      </dsp:txXfrm>
    </dsp:sp>
    <dsp:sp modelId="{047F5837-10E2-4FFC-A492-DB8A19EF48CA}">
      <dsp:nvSpPr>
        <dsp:cNvPr id="0" name=""/>
        <dsp:cNvSpPr/>
      </dsp:nvSpPr>
      <dsp:spPr>
        <a:xfrm>
          <a:off x="6561845" y="2590800"/>
          <a:ext cx="2461012" cy="1129466"/>
        </a:xfrm>
        <a:prstGeom prst="roundRect">
          <a:avLst>
            <a:gd name="adj" fmla="val 10000"/>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en-US" sz="3000" kern="1200" dirty="0" smtClean="0"/>
            <a:t>Pre-Data Collection</a:t>
          </a:r>
          <a:endParaRPr lang="en-US" sz="3000" kern="1200" dirty="0"/>
        </a:p>
      </dsp:txBody>
      <dsp:txXfrm>
        <a:off x="6594926" y="2623881"/>
        <a:ext cx="2394850" cy="10633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4665" y="1113266"/>
          <a:ext cx="3035890" cy="1888267"/>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Track Codecademy Completion</a:t>
          </a:r>
          <a:endParaRPr lang="en-US" sz="2400" kern="1200" dirty="0"/>
        </a:p>
        <a:p>
          <a:pPr marL="228600" lvl="1" indent="-228600" algn="l" defTabSz="1066800">
            <a:lnSpc>
              <a:spcPct val="90000"/>
            </a:lnSpc>
            <a:spcBef>
              <a:spcPct val="0"/>
            </a:spcBef>
            <a:spcAft>
              <a:spcPct val="15000"/>
            </a:spcAft>
            <a:buChar char="••"/>
          </a:pPr>
          <a:r>
            <a:rPr lang="en-US" sz="2400" kern="1200" dirty="0" smtClean="0"/>
            <a:t>Attendance</a:t>
          </a:r>
          <a:endParaRPr lang="en-US" sz="2400" kern="1200" dirty="0"/>
        </a:p>
      </dsp:txBody>
      <dsp:txXfrm>
        <a:off x="48119" y="1156720"/>
        <a:ext cx="2948982" cy="1396730"/>
      </dsp:txXfrm>
    </dsp:sp>
    <dsp:sp modelId="{6A63D16E-EEE6-4267-97EA-5AD7D2BC4E84}">
      <dsp:nvSpPr>
        <dsp:cNvPr id="0" name=""/>
        <dsp:cNvSpPr/>
      </dsp:nvSpPr>
      <dsp:spPr>
        <a:xfrm>
          <a:off x="1640908" y="1408201"/>
          <a:ext cx="2739307" cy="2739307"/>
        </a:xfrm>
        <a:prstGeom prst="leftCircularArrow">
          <a:avLst>
            <a:gd name="adj1" fmla="val 3279"/>
            <a:gd name="adj2" fmla="val 404725"/>
            <a:gd name="adj3" fmla="val 2180236"/>
            <a:gd name="adj4" fmla="val 9024489"/>
            <a:gd name="adj5" fmla="val 3826"/>
          </a:avLst>
        </a:prstGeom>
        <a:gradFill rotWithShape="0">
          <a:gsLst>
            <a:gs pos="0">
              <a:schemeClr val="accent1">
                <a:shade val="90000"/>
                <a:hueOff val="0"/>
                <a:satOff val="0"/>
                <a:lumOff val="0"/>
                <a:alphaOff val="0"/>
                <a:satMod val="103000"/>
                <a:lumMod val="102000"/>
                <a:tint val="94000"/>
              </a:schemeClr>
            </a:gs>
            <a:gs pos="50000">
              <a:schemeClr val="accent1">
                <a:shade val="90000"/>
                <a:hueOff val="0"/>
                <a:satOff val="0"/>
                <a:lumOff val="0"/>
                <a:alphaOff val="0"/>
                <a:satMod val="110000"/>
                <a:lumMod val="100000"/>
                <a:shade val="100000"/>
              </a:schemeClr>
            </a:gs>
            <a:gs pos="100000">
              <a:schemeClr val="accent1">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18C6CF4-EDEB-4539-A36D-E0355B626199}">
      <dsp:nvSpPr>
        <dsp:cNvPr id="0" name=""/>
        <dsp:cNvSpPr/>
      </dsp:nvSpPr>
      <dsp:spPr>
        <a:xfrm>
          <a:off x="886669" y="2596904"/>
          <a:ext cx="2035012" cy="809257"/>
        </a:xfrm>
        <a:prstGeom prst="roundRect">
          <a:avLst>
            <a:gd name="adj" fmla="val 10000"/>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smtClean="0"/>
            <a:t>Tracking</a:t>
          </a:r>
          <a:endParaRPr lang="en-US" sz="2500" kern="1200" dirty="0"/>
        </a:p>
      </dsp:txBody>
      <dsp:txXfrm>
        <a:off x="910371" y="2620606"/>
        <a:ext cx="1987608" cy="761853"/>
      </dsp:txXfrm>
    </dsp:sp>
    <dsp:sp modelId="{E83793B4-2C5C-4D90-82FA-E5EE4745664D}">
      <dsp:nvSpPr>
        <dsp:cNvPr id="0" name=""/>
        <dsp:cNvSpPr/>
      </dsp:nvSpPr>
      <dsp:spPr>
        <a:xfrm>
          <a:off x="3468288" y="1113266"/>
          <a:ext cx="2289389" cy="1888267"/>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2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Post Survey</a:t>
          </a:r>
          <a:endParaRPr lang="en-US" sz="2400" kern="1200" dirty="0"/>
        </a:p>
        <a:p>
          <a:pPr marL="228600" lvl="1" indent="-228600" algn="l" defTabSz="1066800">
            <a:lnSpc>
              <a:spcPct val="90000"/>
            </a:lnSpc>
            <a:spcBef>
              <a:spcPct val="0"/>
            </a:spcBef>
            <a:spcAft>
              <a:spcPct val="15000"/>
            </a:spcAft>
            <a:buChar char="••"/>
          </a:pPr>
          <a:r>
            <a:rPr lang="en-US" sz="2400" kern="1200" dirty="0" smtClean="0"/>
            <a:t>Discuss best and worst of the unit</a:t>
          </a:r>
          <a:endParaRPr lang="en-US" sz="2400" kern="1200" dirty="0"/>
        </a:p>
      </dsp:txBody>
      <dsp:txXfrm>
        <a:off x="3511742" y="1561349"/>
        <a:ext cx="2202481" cy="1396730"/>
      </dsp:txXfrm>
    </dsp:sp>
    <dsp:sp modelId="{DC2A0ADB-DCE3-4BF4-9952-0394865777AC}">
      <dsp:nvSpPr>
        <dsp:cNvPr id="0" name=""/>
        <dsp:cNvSpPr/>
      </dsp:nvSpPr>
      <dsp:spPr>
        <a:xfrm>
          <a:off x="4738987" y="-105029"/>
          <a:ext cx="2896161" cy="2896161"/>
        </a:xfrm>
        <a:prstGeom prst="circularArrow">
          <a:avLst>
            <a:gd name="adj1" fmla="val 3101"/>
            <a:gd name="adj2" fmla="val 381202"/>
            <a:gd name="adj3" fmla="val 19348541"/>
            <a:gd name="adj4" fmla="val 12480764"/>
            <a:gd name="adj5" fmla="val 3618"/>
          </a:avLst>
        </a:prstGeom>
        <a:gradFill rotWithShape="0">
          <a:gsLst>
            <a:gs pos="0">
              <a:schemeClr val="accent1">
                <a:shade val="90000"/>
                <a:hueOff val="361868"/>
                <a:satOff val="12502"/>
                <a:lumOff val="24506"/>
                <a:alphaOff val="0"/>
                <a:satMod val="103000"/>
                <a:lumMod val="102000"/>
                <a:tint val="94000"/>
              </a:schemeClr>
            </a:gs>
            <a:gs pos="50000">
              <a:schemeClr val="accent1">
                <a:shade val="90000"/>
                <a:hueOff val="361868"/>
                <a:satOff val="12502"/>
                <a:lumOff val="24506"/>
                <a:alphaOff val="0"/>
                <a:satMod val="110000"/>
                <a:lumMod val="100000"/>
                <a:shade val="100000"/>
              </a:schemeClr>
            </a:gs>
            <a:gs pos="100000">
              <a:schemeClr val="accent1">
                <a:shade val="90000"/>
                <a:hueOff val="361868"/>
                <a:satOff val="12502"/>
                <a:lumOff val="245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29D1FDE-4DD7-4FA5-8C70-0C747477B66C}">
      <dsp:nvSpPr>
        <dsp:cNvPr id="0" name=""/>
        <dsp:cNvSpPr/>
      </dsp:nvSpPr>
      <dsp:spPr>
        <a:xfrm>
          <a:off x="3977041" y="708637"/>
          <a:ext cx="2035012" cy="809257"/>
        </a:xfrm>
        <a:prstGeom prst="roundRect">
          <a:avLst>
            <a:gd name="adj" fmla="val 10000"/>
          </a:avLst>
        </a:prstGeom>
        <a:gradFill rotWithShape="0">
          <a:gsLst>
            <a:gs pos="0">
              <a:schemeClr val="accent1">
                <a:alpha val="90000"/>
                <a:hueOff val="0"/>
                <a:satOff val="0"/>
                <a:lumOff val="0"/>
                <a:alphaOff val="-20000"/>
                <a:satMod val="103000"/>
                <a:lumMod val="102000"/>
                <a:tint val="94000"/>
              </a:schemeClr>
            </a:gs>
            <a:gs pos="50000">
              <a:schemeClr val="accent1">
                <a:alpha val="90000"/>
                <a:hueOff val="0"/>
                <a:satOff val="0"/>
                <a:lumOff val="0"/>
                <a:alphaOff val="-20000"/>
                <a:satMod val="110000"/>
                <a:lumMod val="100000"/>
                <a:shade val="100000"/>
              </a:schemeClr>
            </a:gs>
            <a:gs pos="100000">
              <a:schemeClr val="accent1">
                <a:alpha val="90000"/>
                <a:hueOff val="0"/>
                <a:satOff val="0"/>
                <a:lumOff val="0"/>
                <a:alpha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smtClean="0"/>
            <a:t>Post-Data Collection</a:t>
          </a:r>
          <a:endParaRPr lang="en-US" sz="2500" kern="1200" dirty="0"/>
        </a:p>
      </dsp:txBody>
      <dsp:txXfrm>
        <a:off x="4000743" y="732339"/>
        <a:ext cx="1987608" cy="761853"/>
      </dsp:txXfrm>
    </dsp:sp>
    <dsp:sp modelId="{69C28D3B-E083-42DF-9EA0-916CA12125A9}">
      <dsp:nvSpPr>
        <dsp:cNvPr id="0" name=""/>
        <dsp:cNvSpPr/>
      </dsp:nvSpPr>
      <dsp:spPr>
        <a:xfrm>
          <a:off x="6439786" y="1048529"/>
          <a:ext cx="2289389" cy="1888267"/>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4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285750" lvl="1" indent="-285750" algn="l" defTabSz="1289050">
            <a:lnSpc>
              <a:spcPct val="90000"/>
            </a:lnSpc>
            <a:spcBef>
              <a:spcPct val="0"/>
            </a:spcBef>
            <a:spcAft>
              <a:spcPct val="15000"/>
            </a:spcAft>
            <a:buChar char="••"/>
          </a:pPr>
          <a:endParaRPr lang="en-US" sz="2900" kern="1200" dirty="0"/>
        </a:p>
        <a:p>
          <a:pPr marL="228600" lvl="1" indent="-228600" algn="l" defTabSz="1066800">
            <a:lnSpc>
              <a:spcPct val="90000"/>
            </a:lnSpc>
            <a:spcBef>
              <a:spcPct val="0"/>
            </a:spcBef>
            <a:spcAft>
              <a:spcPct val="15000"/>
            </a:spcAft>
            <a:buChar char="••"/>
          </a:pPr>
          <a:r>
            <a:rPr lang="en-US" sz="2400" kern="1200" dirty="0" smtClean="0"/>
            <a:t>Analyze Data </a:t>
          </a:r>
          <a:endParaRPr lang="en-US" sz="2400" kern="1200" dirty="0"/>
        </a:p>
      </dsp:txBody>
      <dsp:txXfrm>
        <a:off x="6483240" y="1091983"/>
        <a:ext cx="2202481" cy="1396730"/>
      </dsp:txXfrm>
    </dsp:sp>
    <dsp:sp modelId="{047F5837-10E2-4FFC-A492-DB8A19EF48CA}">
      <dsp:nvSpPr>
        <dsp:cNvPr id="0" name=""/>
        <dsp:cNvSpPr/>
      </dsp:nvSpPr>
      <dsp:spPr>
        <a:xfrm>
          <a:off x="6806949" y="2345666"/>
          <a:ext cx="2327525" cy="1068203"/>
        </a:xfrm>
        <a:prstGeom prst="roundRect">
          <a:avLst>
            <a:gd name="adj" fmla="val 10000"/>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smtClean="0"/>
            <a:t>Begin Data Analysis</a:t>
          </a:r>
          <a:endParaRPr lang="en-US" sz="2500" kern="1200" dirty="0"/>
        </a:p>
      </dsp:txBody>
      <dsp:txXfrm>
        <a:off x="6838236" y="2376953"/>
        <a:ext cx="2264951" cy="10056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6/17/2016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6/17/2016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why you selected it. </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2193218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 expectations and assumptions</a:t>
            </a:r>
            <a:r>
              <a:rPr lang="en-US" baseline="0" dirty="0" smtClean="0"/>
              <a:t> prior to implementing the study. </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1156357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Comparing</a:t>
            </a:r>
            <a:r>
              <a:rPr lang="en-US" baseline="0" dirty="0" smtClean="0"/>
              <a:t> those jobs that pay $15+ per hour (living wage according to MIT)</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224736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682181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Prep:</a:t>
            </a:r>
            <a:r>
              <a:rPr lang="en-US" baseline="0" dirty="0" smtClean="0"/>
              <a:t>  Letters Home, Vocab Notes, Tested </a:t>
            </a:r>
            <a:r>
              <a:rPr lang="en-US" baseline="0" dirty="0" err="1" smtClean="0"/>
              <a:t>Ipads</a:t>
            </a:r>
            <a:r>
              <a:rPr lang="en-US" baseline="0" dirty="0" smtClean="0"/>
              <a:t> for Surveys (created on </a:t>
            </a:r>
            <a:r>
              <a:rPr lang="en-US" baseline="0" dirty="0" err="1" smtClean="0"/>
              <a:t>surveymonkey</a:t>
            </a:r>
            <a:r>
              <a:rPr lang="en-US" baseline="0" dirty="0" smtClean="0"/>
              <a:t>), Signed up for Codecademy</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12</a:t>
            </a:fld>
            <a:endParaRPr lang="en-US"/>
          </a:p>
        </p:txBody>
      </p:sp>
    </p:spTree>
    <p:extLst>
      <p:ext uri="{BB962C8B-B14F-4D97-AF65-F5344CB8AC3E}">
        <p14:creationId xmlns:p14="http://schemas.microsoft.com/office/powerpoint/2010/main" val="1168942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6/17/2016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6/17/2016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6/17/2016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t>6/17/2016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t>6/17/2016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t>6/17/2016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t>6/17/2016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t>6/17/2016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t>6/17/2016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6/17/2016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6/17/2016</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89012" y="1828800"/>
            <a:ext cx="8229600" cy="2895600"/>
          </a:xfrm>
        </p:spPr>
        <p:txBody>
          <a:bodyPr>
            <a:noAutofit/>
          </a:bodyPr>
          <a:lstStyle/>
          <a:p>
            <a:r>
              <a:rPr lang="en-US" sz="4000" dirty="0" smtClean="0"/>
              <a:t>Impact of Implementing Basic Computer Programming Skills int</a:t>
            </a:r>
            <a:r>
              <a:rPr lang="en-US" sz="4000" dirty="0" smtClean="0"/>
              <a:t>o a Senior Level Algebra 3-4 Class </a:t>
            </a:r>
            <a:endParaRPr lang="en-US" sz="4000" dirty="0"/>
          </a:p>
        </p:txBody>
      </p:sp>
      <p:sp>
        <p:nvSpPr>
          <p:cNvPr id="4" name="Subtitle 3"/>
          <p:cNvSpPr>
            <a:spLocks noGrp="1"/>
          </p:cNvSpPr>
          <p:nvPr>
            <p:ph type="subTitle" idx="1"/>
          </p:nvPr>
        </p:nvSpPr>
        <p:spPr>
          <a:xfrm>
            <a:off x="1065212" y="4800600"/>
            <a:ext cx="8915399" cy="1447800"/>
          </a:xfrm>
        </p:spPr>
        <p:txBody>
          <a:bodyPr>
            <a:noAutofit/>
          </a:bodyPr>
          <a:lstStyle/>
          <a:p>
            <a:r>
              <a:rPr lang="it-IT" sz="2400" dirty="0" smtClean="0"/>
              <a:t>By Charlie Cuddy</a:t>
            </a:r>
          </a:p>
          <a:p>
            <a:r>
              <a:rPr lang="it-IT" sz="2400" dirty="0" smtClean="0"/>
              <a:t>In partial fulfillment for </a:t>
            </a:r>
          </a:p>
          <a:p>
            <a:r>
              <a:rPr lang="it-IT" sz="2400" dirty="0" smtClean="0"/>
              <a:t>masters of education degree,</a:t>
            </a:r>
          </a:p>
          <a:p>
            <a:r>
              <a:rPr lang="it-IT" sz="2400" dirty="0" smtClean="0"/>
              <a:t>Leadership in teaching and </a:t>
            </a:r>
            <a:r>
              <a:rPr lang="it-IT" sz="2400" dirty="0" smtClean="0"/>
              <a:t>learning</a:t>
            </a:r>
          </a:p>
          <a:p>
            <a:r>
              <a:rPr lang="it-IT" sz="2400" dirty="0" smtClean="0"/>
              <a:t>From Midland University</a:t>
            </a:r>
            <a:endParaRPr lang="it-IT" sz="2400"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8830" y="1524000"/>
            <a:ext cx="5543555" cy="1371600"/>
          </a:xfrm>
        </p:spPr>
        <p:txBody>
          <a:bodyPr>
            <a:normAutofit/>
          </a:bodyPr>
          <a:lstStyle/>
          <a:p>
            <a:pPr algn="ctr"/>
            <a:r>
              <a:rPr lang="en-US" sz="3000" dirty="0">
                <a:latin typeface="Times New Roman" panose="02020603050405020304" pitchFamily="18" charset="0"/>
                <a:cs typeface="Times New Roman" panose="02020603050405020304" pitchFamily="18" charset="0"/>
              </a:rPr>
              <a:t>Coding </a:t>
            </a:r>
            <a:r>
              <a:rPr lang="en-US" sz="3000" dirty="0" smtClean="0">
                <a:latin typeface="Times New Roman" panose="02020603050405020304" pitchFamily="18" charset="0"/>
                <a:cs typeface="Times New Roman" panose="02020603050405020304" pitchFamily="18" charset="0"/>
              </a:rPr>
              <a:t>Scores </a:t>
            </a:r>
            <a:r>
              <a:rPr lang="en-US" sz="3000" dirty="0">
                <a:latin typeface="Times New Roman" panose="02020603050405020304" pitchFamily="18" charset="0"/>
                <a:cs typeface="Times New Roman" panose="02020603050405020304" pitchFamily="18" charset="0"/>
              </a:rPr>
              <a:t>Relative to Other Sections on Final Exam</a:t>
            </a:r>
            <a:br>
              <a:rPr lang="en-US" sz="3000" dirty="0">
                <a:latin typeface="Times New Roman" panose="02020603050405020304" pitchFamily="18" charset="0"/>
                <a:cs typeface="Times New Roman" panose="02020603050405020304" pitchFamily="18" charset="0"/>
              </a:rPr>
            </a:br>
            <a:endParaRPr lang="en-US" sz="3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2226788"/>
              </p:ext>
            </p:extLst>
          </p:nvPr>
        </p:nvGraphicFramePr>
        <p:xfrm>
          <a:off x="1446210" y="2133600"/>
          <a:ext cx="9448799" cy="44958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85289" y="553135"/>
            <a:ext cx="12170639" cy="646331"/>
          </a:xfrm>
          <a:prstGeom prst="rect">
            <a:avLst/>
          </a:prstGeom>
          <a:noFill/>
        </p:spPr>
        <p:txBody>
          <a:bodyPr wrap="none" rtlCol="0">
            <a:spAutoFit/>
          </a:bodyPr>
          <a:lstStyle/>
          <a:p>
            <a:r>
              <a:rPr lang="en-US" sz="3600" dirty="0" smtClean="0">
                <a:latin typeface="+mj-lt"/>
              </a:rPr>
              <a:t>Retention of Computer Programming Compared to Other Units</a:t>
            </a:r>
            <a:endParaRPr lang="en-US" sz="3600" dirty="0">
              <a:latin typeface="+mj-lt"/>
            </a:endParaRPr>
          </a:p>
        </p:txBody>
      </p:sp>
    </p:spTree>
    <p:extLst>
      <p:ext uri="{BB962C8B-B14F-4D97-AF65-F5344CB8AC3E}">
        <p14:creationId xmlns:p14="http://schemas.microsoft.com/office/powerpoint/2010/main" val="128041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1" y="457200"/>
            <a:ext cx="9144001" cy="1371600"/>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Survey Question: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 </a:t>
            </a:r>
            <a:r>
              <a:rPr lang="en-US" dirty="0">
                <a:latin typeface="Times New Roman" panose="02020603050405020304" pitchFamily="18" charset="0"/>
                <a:cs typeface="Times New Roman" panose="02020603050405020304" pitchFamily="18" charset="0"/>
              </a:rPr>
              <a:t>look forward to coming to this math </a:t>
            </a:r>
            <a:r>
              <a:rPr lang="en-US" dirty="0" smtClean="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7764440"/>
              </p:ext>
            </p:extLst>
          </p:nvPr>
        </p:nvGraphicFramePr>
        <p:xfrm>
          <a:off x="1293812" y="1447800"/>
          <a:ext cx="10058400" cy="5410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115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Research Design</a:t>
            </a:r>
            <a:endParaRPr lang="en-US" dirty="0"/>
          </a:p>
        </p:txBody>
      </p:sp>
      <p:graphicFrame>
        <p:nvGraphicFramePr>
          <p:cNvPr id="3" name="Content Placeholder 2" descr="Alternating Flow" title="SmartArt"/>
          <p:cNvGraphicFramePr>
            <a:graphicFrameLocks noGrp="1"/>
          </p:cNvGraphicFramePr>
          <p:nvPr>
            <p:ph idx="1"/>
            <p:extLst>
              <p:ext uri="{D42A27DB-BD31-4B8C-83A1-F6EECF244321}">
                <p14:modId xmlns:p14="http://schemas.microsoft.com/office/powerpoint/2010/main" val="1914466895"/>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1596006" y="6172200"/>
            <a:ext cx="1999265" cy="369332"/>
          </a:xfrm>
          <a:prstGeom prst="rect">
            <a:avLst/>
          </a:prstGeom>
          <a:noFill/>
        </p:spPr>
        <p:txBody>
          <a:bodyPr wrap="none" rtlCol="0">
            <a:spAutoFit/>
          </a:bodyPr>
          <a:lstStyle/>
          <a:p>
            <a:r>
              <a:rPr lang="en-US" dirty="0" smtClean="0"/>
              <a:t>December-January</a:t>
            </a:r>
            <a:endParaRPr lang="en-US" dirty="0"/>
          </a:p>
        </p:txBody>
      </p:sp>
      <p:sp>
        <p:nvSpPr>
          <p:cNvPr id="4" name="TextBox 3"/>
          <p:cNvSpPr txBox="1"/>
          <p:nvPr/>
        </p:nvSpPr>
        <p:spPr>
          <a:xfrm>
            <a:off x="5408612" y="6172200"/>
            <a:ext cx="928459" cy="369332"/>
          </a:xfrm>
          <a:prstGeom prst="rect">
            <a:avLst/>
          </a:prstGeom>
          <a:noFill/>
        </p:spPr>
        <p:txBody>
          <a:bodyPr wrap="none" rtlCol="0">
            <a:spAutoFit/>
          </a:bodyPr>
          <a:lstStyle/>
          <a:p>
            <a:r>
              <a:rPr lang="en-US" dirty="0" smtClean="0"/>
              <a:t>January</a:t>
            </a:r>
            <a:endParaRPr lang="en-US" dirty="0"/>
          </a:p>
        </p:txBody>
      </p:sp>
      <p:sp>
        <p:nvSpPr>
          <p:cNvPr id="5" name="TextBox 4"/>
          <p:cNvSpPr txBox="1"/>
          <p:nvPr/>
        </p:nvSpPr>
        <p:spPr>
          <a:xfrm>
            <a:off x="7694612" y="6172200"/>
            <a:ext cx="3240311" cy="369332"/>
          </a:xfrm>
          <a:prstGeom prst="rect">
            <a:avLst/>
          </a:prstGeom>
          <a:noFill/>
        </p:spPr>
        <p:txBody>
          <a:bodyPr wrap="none" rtlCol="0">
            <a:spAutoFit/>
          </a:bodyPr>
          <a:lstStyle/>
          <a:p>
            <a:r>
              <a:rPr lang="en-US" dirty="0" smtClean="0"/>
              <a:t>End of January – Begin February</a:t>
            </a:r>
            <a:endParaRPr lang="en-US" dirty="0"/>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1482724" y="1143000"/>
            <a:ext cx="9144001" cy="1371600"/>
          </a:xfrm>
          <a:prstGeom prst="rect">
            <a:avLst/>
          </a:prstGeom>
        </p:spPr>
        <p:txBody>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dirty="0" smtClean="0"/>
              <a:t>Data Collection</a:t>
            </a:r>
            <a:endParaRPr lang="en-US" dirty="0"/>
          </a:p>
        </p:txBody>
      </p:sp>
      <p:graphicFrame>
        <p:nvGraphicFramePr>
          <p:cNvPr id="3" name="Content Placeholder 2" descr="Alternating Flow" title="SmartArt"/>
          <p:cNvGraphicFramePr>
            <a:graphicFrameLocks/>
          </p:cNvGraphicFramePr>
          <p:nvPr>
            <p:extLst>
              <p:ext uri="{D42A27DB-BD31-4B8C-83A1-F6EECF244321}">
                <p14:modId xmlns:p14="http://schemas.microsoft.com/office/powerpoint/2010/main" val="1071904171"/>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596006" y="6172200"/>
            <a:ext cx="2215671" cy="430887"/>
          </a:xfrm>
          <a:prstGeom prst="rect">
            <a:avLst/>
          </a:prstGeom>
          <a:noFill/>
        </p:spPr>
        <p:txBody>
          <a:bodyPr wrap="none" rtlCol="0">
            <a:spAutoFit/>
          </a:bodyPr>
          <a:lstStyle/>
          <a:p>
            <a:r>
              <a:rPr lang="en-US" sz="2200" dirty="0" smtClean="0"/>
              <a:t>February – March</a:t>
            </a:r>
            <a:endParaRPr lang="en-US" sz="2200" dirty="0"/>
          </a:p>
        </p:txBody>
      </p:sp>
      <p:sp>
        <p:nvSpPr>
          <p:cNvPr id="5" name="TextBox 4"/>
          <p:cNvSpPr txBox="1"/>
          <p:nvPr/>
        </p:nvSpPr>
        <p:spPr>
          <a:xfrm>
            <a:off x="5148783" y="6162675"/>
            <a:ext cx="2264210" cy="430887"/>
          </a:xfrm>
          <a:prstGeom prst="rect">
            <a:avLst/>
          </a:prstGeom>
          <a:noFill/>
        </p:spPr>
        <p:txBody>
          <a:bodyPr wrap="none" rtlCol="0">
            <a:spAutoFit/>
          </a:bodyPr>
          <a:lstStyle/>
          <a:p>
            <a:r>
              <a:rPr lang="en-US" sz="2200" dirty="0" smtClean="0"/>
              <a:t>Beginning of April</a:t>
            </a:r>
            <a:endParaRPr lang="en-US" sz="2200" dirty="0"/>
          </a:p>
        </p:txBody>
      </p:sp>
      <p:sp>
        <p:nvSpPr>
          <p:cNvPr id="6" name="TextBox 5"/>
          <p:cNvSpPr txBox="1"/>
          <p:nvPr/>
        </p:nvSpPr>
        <p:spPr>
          <a:xfrm>
            <a:off x="8572334" y="6162675"/>
            <a:ext cx="1550424" cy="430887"/>
          </a:xfrm>
          <a:prstGeom prst="rect">
            <a:avLst/>
          </a:prstGeom>
          <a:noFill/>
        </p:spPr>
        <p:txBody>
          <a:bodyPr wrap="none" rtlCol="0">
            <a:spAutoFit/>
          </a:bodyPr>
          <a:lstStyle/>
          <a:p>
            <a:r>
              <a:rPr lang="en-US" sz="2200" dirty="0" smtClean="0"/>
              <a:t>April – May </a:t>
            </a:r>
            <a:endParaRPr lang="en-US" sz="2200" dirty="0"/>
          </a:p>
        </p:txBody>
      </p:sp>
    </p:spTree>
    <p:extLst>
      <p:ext uri="{BB962C8B-B14F-4D97-AF65-F5344CB8AC3E}">
        <p14:creationId xmlns:p14="http://schemas.microsoft.com/office/powerpoint/2010/main" val="53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sp>
        <p:nvSpPr>
          <p:cNvPr id="3" name="Content Placeholder 2"/>
          <p:cNvSpPr>
            <a:spLocks noGrp="1"/>
          </p:cNvSpPr>
          <p:nvPr>
            <p:ph idx="1"/>
          </p:nvPr>
        </p:nvSpPr>
        <p:spPr>
          <a:xfrm>
            <a:off x="1522413" y="1904999"/>
            <a:ext cx="9601199" cy="4114801"/>
          </a:xfrm>
        </p:spPr>
        <p:txBody>
          <a:bodyPr>
            <a:normAutofit fontScale="92500" lnSpcReduction="10000"/>
          </a:bodyPr>
          <a:lstStyle/>
          <a:p>
            <a:r>
              <a:rPr lang="en-US" sz="2500" dirty="0" smtClean="0"/>
              <a:t>Class began with an open discussion about what students expected to learn that day and how they were going to get there</a:t>
            </a:r>
          </a:p>
          <a:p>
            <a:r>
              <a:rPr lang="en-US" sz="2500" dirty="0" smtClean="0"/>
              <a:t>Students checked out a computer and formed small groups or worked individually on Codecademy lessons</a:t>
            </a:r>
          </a:p>
          <a:p>
            <a:r>
              <a:rPr lang="en-US" sz="2500" dirty="0" smtClean="0"/>
              <a:t>Instructor floated from group to group as an active member, asking questions and contributing their own thoughts when appropriate</a:t>
            </a:r>
          </a:p>
          <a:p>
            <a:r>
              <a:rPr lang="en-US" sz="2500" dirty="0" smtClean="0"/>
              <a:t>When </a:t>
            </a:r>
            <a:r>
              <a:rPr lang="en-US" sz="2500" dirty="0" smtClean="0"/>
              <a:t>confused, students </a:t>
            </a:r>
            <a:r>
              <a:rPr lang="en-US" sz="2500" dirty="0" smtClean="0"/>
              <a:t>were to work within the group, if the group remained </a:t>
            </a:r>
            <a:r>
              <a:rPr lang="en-US" sz="2500" dirty="0" smtClean="0"/>
              <a:t>puzzled, they </a:t>
            </a:r>
            <a:r>
              <a:rPr lang="en-US" sz="2500" dirty="0" smtClean="0"/>
              <a:t>looked it up online, </a:t>
            </a:r>
            <a:r>
              <a:rPr lang="en-US" sz="2500" dirty="0" smtClean="0"/>
              <a:t>and/or </a:t>
            </a:r>
            <a:r>
              <a:rPr lang="en-US" sz="2500" dirty="0" smtClean="0"/>
              <a:t>they were to ask a group close to them and finally ask the instructor </a:t>
            </a:r>
            <a:r>
              <a:rPr lang="en-US" sz="2500" dirty="0" smtClean="0"/>
              <a:t>directly</a:t>
            </a:r>
          </a:p>
          <a:p>
            <a:r>
              <a:rPr lang="en-US" sz="2600" dirty="0" smtClean="0"/>
              <a:t>The </a:t>
            </a:r>
            <a:r>
              <a:rPr lang="en-US" sz="2600" dirty="0" smtClean="0"/>
              <a:t>instructor would guide </a:t>
            </a:r>
            <a:r>
              <a:rPr lang="en-US" sz="2600" dirty="0" smtClean="0"/>
              <a:t>these discussions, </a:t>
            </a:r>
            <a:r>
              <a:rPr lang="en-US" sz="2600" dirty="0" smtClean="0"/>
              <a:t>but not directly give answers</a:t>
            </a:r>
          </a:p>
          <a:p>
            <a:endParaRPr lang="en-US" dirty="0"/>
          </a:p>
        </p:txBody>
      </p:sp>
    </p:spTree>
    <p:extLst>
      <p:ext uri="{BB962C8B-B14F-4D97-AF65-F5344CB8AC3E}">
        <p14:creationId xmlns:p14="http://schemas.microsoft.com/office/powerpoint/2010/main" val="146917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0" dirty="0">
                <a:solidFill>
                  <a:prstClr val="white">
                    <a:lumMod val="65000"/>
                    <a:lumOff val="35000"/>
                  </a:prstClr>
                </a:solidFill>
                <a:cs typeface="Times New Roman" panose="02020603050405020304" pitchFamily="18" charset="0"/>
              </a:rPr>
              <a:t>Data Analysis and </a:t>
            </a:r>
            <a:r>
              <a:rPr lang="en-US" spc="0" dirty="0" smtClean="0">
                <a:solidFill>
                  <a:prstClr val="white">
                    <a:lumMod val="65000"/>
                    <a:lumOff val="35000"/>
                  </a:prstClr>
                </a:solidFill>
                <a:cs typeface="Times New Roman" panose="02020603050405020304" pitchFamily="18" charset="0"/>
              </a:rPr>
              <a:t>Interpretation</a:t>
            </a:r>
            <a:endParaRPr lang="en-US" dirty="0"/>
          </a:p>
        </p:txBody>
      </p:sp>
      <p:sp>
        <p:nvSpPr>
          <p:cNvPr id="3" name="Content Placeholder 2"/>
          <p:cNvSpPr>
            <a:spLocks noGrp="1"/>
          </p:cNvSpPr>
          <p:nvPr>
            <p:ph idx="1"/>
          </p:nvPr>
        </p:nvSpPr>
        <p:spPr/>
        <p:txBody>
          <a:bodyPr/>
          <a:lstStyle/>
          <a:p>
            <a:r>
              <a:rPr lang="en-US" sz="2500" dirty="0"/>
              <a:t>There was a 420% increase in homework </a:t>
            </a:r>
            <a:r>
              <a:rPr lang="en-US" sz="2500" dirty="0" smtClean="0"/>
              <a:t>completion</a:t>
            </a:r>
          </a:p>
          <a:p>
            <a:r>
              <a:rPr lang="en-US" sz="2400" dirty="0" smtClean="0"/>
              <a:t>Students </a:t>
            </a:r>
            <a:r>
              <a:rPr lang="en-US" sz="2400" dirty="0" smtClean="0"/>
              <a:t>were requesting more than was assigned</a:t>
            </a:r>
            <a:endParaRPr lang="en-US" sz="2400" dirty="0"/>
          </a:p>
          <a:p>
            <a:r>
              <a:rPr lang="en-US" sz="2500" dirty="0" smtClean="0"/>
              <a:t>Students were excited about what they were learning and opening talked about it outside of class</a:t>
            </a:r>
          </a:p>
          <a:p>
            <a:r>
              <a:rPr lang="en-US" sz="2500" dirty="0" smtClean="0"/>
              <a:t>Students began to feel that the things they learn in math are relevant to their lives outside the classroom</a:t>
            </a:r>
          </a:p>
          <a:p>
            <a:r>
              <a:rPr lang="en-US" sz="2500" dirty="0" smtClean="0"/>
              <a:t>Attendance remained an issue, but students </a:t>
            </a:r>
            <a:r>
              <a:rPr lang="en-US" sz="2500" dirty="0" smtClean="0"/>
              <a:t>stayed more caught </a:t>
            </a:r>
            <a:r>
              <a:rPr lang="en-US" sz="2500" dirty="0" smtClean="0"/>
              <a:t>up when working in the computer programming unit</a:t>
            </a:r>
          </a:p>
          <a:p>
            <a:endParaRPr lang="en-US" dirty="0"/>
          </a:p>
        </p:txBody>
      </p:sp>
    </p:spTree>
    <p:extLst>
      <p:ext uri="{BB962C8B-B14F-4D97-AF65-F5344CB8AC3E}">
        <p14:creationId xmlns:p14="http://schemas.microsoft.com/office/powerpoint/2010/main" val="234164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381000"/>
            <a:ext cx="9753602" cy="990600"/>
          </a:xfrm>
        </p:spPr>
        <p:txBody>
          <a:bodyPr>
            <a:normAutofit/>
          </a:bodyPr>
          <a:lstStyle/>
          <a:p>
            <a:pPr algn="ctr">
              <a:defRPr sz="1400" b="0" i="0" u="none" strike="noStrike" kern="1200" spc="0" baseline="0">
                <a:solidFill>
                  <a:prstClr val="white">
                    <a:lumMod val="65000"/>
                    <a:lumOff val="35000"/>
                  </a:prstClr>
                </a:solidFill>
                <a:effectLst>
                  <a:outerShdw blurRad="50800" dist="25400" dir="2700000" algn="tl" rotWithShape="0">
                    <a:prstClr val="black">
                      <a:alpha val="40000"/>
                    </a:prstClr>
                  </a:outerShdw>
                </a:effectLst>
                <a:latin typeface="+mn-lt"/>
                <a:ea typeface="+mn-ea"/>
                <a:cs typeface="+mn-cs"/>
              </a:defRPr>
            </a:pPr>
            <a:r>
              <a:rPr lang="en-US" sz="3400" spc="0" dirty="0" smtClean="0">
                <a:solidFill>
                  <a:prstClr val="white">
                    <a:lumMod val="65000"/>
                    <a:lumOff val="35000"/>
                  </a:prstClr>
                </a:solidFill>
                <a:latin typeface="Times New Roman" panose="02020603050405020304" pitchFamily="18" charset="0"/>
                <a:cs typeface="Times New Roman" panose="02020603050405020304" pitchFamily="18" charset="0"/>
              </a:rPr>
              <a:t>Participation via Homework Completion</a:t>
            </a:r>
            <a:endParaRPr lang="en-US" sz="3400" spc="0" dirty="0">
              <a:solidFill>
                <a:prstClr val="white">
                  <a:lumMod val="65000"/>
                  <a:lumOff val="35000"/>
                </a:prstClr>
              </a:solidFill>
              <a:latin typeface="Times New Roman" panose="02020603050405020304" pitchFamily="18" charset="0"/>
              <a:cs typeface="Times New Roman" panose="02020603050405020304" pitchFamily="18" charset="0"/>
            </a:endParaRPr>
          </a:p>
        </p:txBody>
      </p:sp>
      <p:graphicFrame>
        <p:nvGraphicFramePr>
          <p:cNvPr id="5" name="Chart 4"/>
          <p:cNvGraphicFramePr/>
          <p:nvPr>
            <p:extLst>
              <p:ext uri="{D42A27DB-BD31-4B8C-83A1-F6EECF244321}">
                <p14:modId xmlns:p14="http://schemas.microsoft.com/office/powerpoint/2010/main" val="1395175359"/>
              </p:ext>
            </p:extLst>
          </p:nvPr>
        </p:nvGraphicFramePr>
        <p:xfrm>
          <a:off x="1370012" y="1600200"/>
          <a:ext cx="9067800" cy="4953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2235000553"/>
              </p:ext>
            </p:extLst>
          </p:nvPr>
        </p:nvGraphicFramePr>
        <p:xfrm>
          <a:off x="1903412" y="1447800"/>
          <a:ext cx="82296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051688" y="304800"/>
            <a:ext cx="10544874" cy="1569660"/>
          </a:xfrm>
          <a:prstGeom prst="rect">
            <a:avLst/>
          </a:prstGeom>
          <a:noFill/>
        </p:spPr>
        <p:txBody>
          <a:bodyPr wrap="none" rtlCol="0">
            <a:spAutoFit/>
          </a:bodyPr>
          <a:lstStyle/>
          <a:p>
            <a:pPr algn="ctr"/>
            <a:r>
              <a:rPr lang="en-US" sz="3200" dirty="0">
                <a:latin typeface="Times New Roman" panose="02020603050405020304" pitchFamily="18" charset="0"/>
                <a:cs typeface="Times New Roman" panose="02020603050405020304" pitchFamily="18" charset="0"/>
              </a:rPr>
              <a:t>Survey Question: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 </a:t>
            </a:r>
            <a:r>
              <a:rPr lang="en-US" sz="3200" dirty="0" smtClean="0">
                <a:latin typeface="Times New Roman" panose="02020603050405020304" pitchFamily="18" charset="0"/>
                <a:cs typeface="Times New Roman" panose="02020603050405020304" pitchFamily="18" charset="0"/>
              </a:rPr>
              <a:t>talk to my family and/or friends about what I learn in math.”</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813" y="304800"/>
            <a:ext cx="12038012" cy="2062103"/>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Survey Question:</a:t>
            </a:r>
            <a:br>
              <a:rPr lang="en-US" sz="3200" dirty="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I feel like the things I learn in math are relevant to my life, and I will use math in my daily life after high school </a:t>
            </a:r>
            <a:r>
              <a:rPr lang="en-US" sz="3200" dirty="0" smtClean="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p>
        </p:txBody>
      </p:sp>
      <p:graphicFrame>
        <p:nvGraphicFramePr>
          <p:cNvPr id="4" name="Chart 3"/>
          <p:cNvGraphicFramePr/>
          <p:nvPr>
            <p:extLst>
              <p:ext uri="{D42A27DB-BD31-4B8C-83A1-F6EECF244321}">
                <p14:modId xmlns:p14="http://schemas.microsoft.com/office/powerpoint/2010/main" val="2367362591"/>
              </p:ext>
            </p:extLst>
          </p:nvPr>
        </p:nvGraphicFramePr>
        <p:xfrm>
          <a:off x="1979612" y="1066800"/>
          <a:ext cx="8382000" cy="5715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84063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381000"/>
            <a:ext cx="10363200" cy="914400"/>
          </a:xfrm>
        </p:spPr>
        <p:txBody>
          <a:bodyPr/>
          <a:lstStyle/>
          <a:p>
            <a:r>
              <a:rPr lang="en-US" dirty="0" smtClean="0">
                <a:latin typeface="Times New Roman" panose="02020603050405020304" pitchFamily="18" charset="0"/>
                <a:cs typeface="Times New Roman" panose="02020603050405020304" pitchFamily="18" charset="0"/>
              </a:rPr>
              <a:t>Absences: 1st </a:t>
            </a:r>
            <a:r>
              <a:rPr lang="en-US" dirty="0">
                <a:latin typeface="Times New Roman" panose="02020603050405020304" pitchFamily="18" charset="0"/>
                <a:cs typeface="Times New Roman" panose="02020603050405020304" pitchFamily="18" charset="0"/>
              </a:rPr>
              <a:t>Semester Compared to 2nd </a:t>
            </a:r>
            <a:r>
              <a:rPr lang="en-US" dirty="0" smtClean="0">
                <a:latin typeface="Times New Roman" panose="02020603050405020304" pitchFamily="18" charset="0"/>
                <a:cs typeface="Times New Roman" panose="02020603050405020304" pitchFamily="18" charset="0"/>
              </a:rPr>
              <a:t>Semester</a:t>
            </a:r>
            <a:endParaRPr lang="en-US" dirty="0"/>
          </a:p>
        </p:txBody>
      </p:sp>
      <p:graphicFrame>
        <p:nvGraphicFramePr>
          <p:cNvPr id="3" name="Chart 2"/>
          <p:cNvGraphicFramePr/>
          <p:nvPr>
            <p:extLst>
              <p:ext uri="{D42A27DB-BD31-4B8C-83A1-F6EECF244321}">
                <p14:modId xmlns:p14="http://schemas.microsoft.com/office/powerpoint/2010/main" val="294473122"/>
              </p:ext>
            </p:extLst>
          </p:nvPr>
        </p:nvGraphicFramePr>
        <p:xfrm>
          <a:off x="2284412" y="1676400"/>
          <a:ext cx="7162800" cy="47167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5916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Purpose of the Study:</a:t>
            </a:r>
            <a:endParaRPr lang="en-US" dirty="0"/>
          </a:p>
        </p:txBody>
      </p:sp>
      <p:sp>
        <p:nvSpPr>
          <p:cNvPr id="14" name="Content Placeholder 13"/>
          <p:cNvSpPr>
            <a:spLocks noGrp="1"/>
          </p:cNvSpPr>
          <p:nvPr>
            <p:ph idx="1"/>
          </p:nvPr>
        </p:nvSpPr>
        <p:spPr>
          <a:xfrm>
            <a:off x="1522413" y="1981200"/>
            <a:ext cx="9134391" cy="4114801"/>
          </a:xfrm>
        </p:spPr>
        <p:txBody>
          <a:bodyPr>
            <a:normAutofit/>
          </a:bodyPr>
          <a:lstStyle/>
          <a:p>
            <a:r>
              <a:rPr lang="en-US" dirty="0" smtClean="0"/>
              <a:t>To determine if students turned in more homework, and earned better grades by studying computer programming</a:t>
            </a:r>
          </a:p>
          <a:p>
            <a:r>
              <a:rPr lang="en-US" dirty="0" smtClean="0"/>
              <a:t>To determine if there was an increase in students problem solving ability and creativity</a:t>
            </a:r>
          </a:p>
          <a:p>
            <a:r>
              <a:rPr lang="en-US" dirty="0" smtClean="0"/>
              <a:t>To determine if students demonstrated a more positive attitude about math in general by studying computer programming</a:t>
            </a:r>
          </a:p>
          <a:p>
            <a:r>
              <a:rPr lang="en-US" dirty="0" smtClean="0"/>
              <a:t>To determine if students exposed to computer programming had a heightened interest in pursuing math related degrees and/or jobs</a:t>
            </a:r>
          </a:p>
          <a:p>
            <a:endParaRPr lang="en-US" dirty="0"/>
          </a:p>
          <a:p>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sp>
        <p:nvSpPr>
          <p:cNvPr id="3" name="Content Placeholder 2"/>
          <p:cNvSpPr>
            <a:spLocks noGrp="1"/>
          </p:cNvSpPr>
          <p:nvPr>
            <p:ph idx="1"/>
          </p:nvPr>
        </p:nvSpPr>
        <p:spPr>
          <a:xfrm>
            <a:off x="1522413" y="1752600"/>
            <a:ext cx="9134391" cy="4114801"/>
          </a:xfrm>
        </p:spPr>
        <p:txBody>
          <a:bodyPr>
            <a:noAutofit/>
          </a:bodyPr>
          <a:lstStyle/>
          <a:p>
            <a:r>
              <a:rPr lang="en-US" sz="2500" dirty="0" smtClean="0"/>
              <a:t>The amount of homework turned in going from less than one-forth to over 100% is significant, and this drastic of growth was unexpected</a:t>
            </a:r>
          </a:p>
          <a:p>
            <a:r>
              <a:rPr lang="en-US" sz="2500" dirty="0" smtClean="0"/>
              <a:t>Students excitement about the topic and the relevance to their lives is believed to be a factor in the improvement which was </a:t>
            </a:r>
            <a:r>
              <a:rPr lang="en-US" sz="2500" dirty="0" smtClean="0"/>
              <a:t>expected</a:t>
            </a:r>
            <a:endParaRPr lang="en-US" sz="2500" dirty="0" smtClean="0"/>
          </a:p>
          <a:p>
            <a:r>
              <a:rPr lang="en-US" sz="2500" dirty="0" smtClean="0"/>
              <a:t>Students were more willing to take chances on the level 4 questions on non-coding units which </a:t>
            </a:r>
            <a:r>
              <a:rPr lang="en-US" sz="2500" dirty="0" smtClean="0"/>
              <a:t>showed a </a:t>
            </a:r>
            <a:r>
              <a:rPr lang="en-US" sz="2500" dirty="0" smtClean="0"/>
              <a:t>growth in problem solving skills and creativity</a:t>
            </a:r>
          </a:p>
          <a:p>
            <a:r>
              <a:rPr lang="en-US" sz="2500" dirty="0" smtClean="0"/>
              <a:t>Students grades increased</a:t>
            </a:r>
          </a:p>
          <a:p>
            <a:r>
              <a:rPr lang="en-US" sz="2500" dirty="0" smtClean="0"/>
              <a:t>Student attendance remained unchanged</a:t>
            </a:r>
            <a:endParaRPr lang="en-US" sz="2500" dirty="0"/>
          </a:p>
        </p:txBody>
      </p:sp>
    </p:spTree>
    <p:extLst>
      <p:ext uri="{BB962C8B-B14F-4D97-AF65-F5344CB8AC3E}">
        <p14:creationId xmlns:p14="http://schemas.microsoft.com/office/powerpoint/2010/main" val="169586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Plan</a:t>
            </a:r>
            <a:endParaRPr lang="en-US" dirty="0"/>
          </a:p>
        </p:txBody>
      </p:sp>
      <p:sp>
        <p:nvSpPr>
          <p:cNvPr id="3" name="Content Placeholder 2"/>
          <p:cNvSpPr>
            <a:spLocks noGrp="1"/>
          </p:cNvSpPr>
          <p:nvPr>
            <p:ph idx="1"/>
          </p:nvPr>
        </p:nvSpPr>
        <p:spPr/>
        <p:txBody>
          <a:bodyPr>
            <a:noAutofit/>
          </a:bodyPr>
          <a:lstStyle/>
          <a:p>
            <a:r>
              <a:rPr lang="en-US" sz="2500" dirty="0" smtClean="0"/>
              <a:t>Continue to implement basic computer programming skills into the curriculum when appropriate</a:t>
            </a:r>
          </a:p>
          <a:p>
            <a:r>
              <a:rPr lang="en-US" sz="2500" dirty="0" smtClean="0"/>
              <a:t>Allow opportunity for students to collaborate and research how to solve problems through discussion and structured guidance</a:t>
            </a:r>
          </a:p>
          <a:p>
            <a:r>
              <a:rPr lang="en-US" sz="2500" dirty="0" smtClean="0"/>
              <a:t>Include projects that relate the curriculum to relevant topics in the students lives </a:t>
            </a:r>
          </a:p>
          <a:p>
            <a:r>
              <a:rPr lang="en-US" sz="2500" dirty="0" smtClean="0"/>
              <a:t>Make lessons and assignments readily available online so students who are absent can remain caught up</a:t>
            </a:r>
          </a:p>
          <a:p>
            <a:r>
              <a:rPr lang="en-US" sz="2500" dirty="0" smtClean="0"/>
              <a:t>Introduce the idea of a computer programming elective or club to administration</a:t>
            </a:r>
            <a:endParaRPr lang="en-US" sz="2500" dirty="0"/>
          </a:p>
        </p:txBody>
      </p:sp>
    </p:spTree>
    <p:extLst>
      <p:ext uri="{BB962C8B-B14F-4D97-AF65-F5344CB8AC3E}">
        <p14:creationId xmlns:p14="http://schemas.microsoft.com/office/powerpoint/2010/main" val="366442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the Study</a:t>
            </a:r>
            <a:endParaRPr lang="en-US" dirty="0"/>
          </a:p>
        </p:txBody>
      </p:sp>
      <p:sp>
        <p:nvSpPr>
          <p:cNvPr id="3" name="Content Placeholder 2"/>
          <p:cNvSpPr>
            <a:spLocks noGrp="1"/>
          </p:cNvSpPr>
          <p:nvPr>
            <p:ph idx="1"/>
          </p:nvPr>
        </p:nvSpPr>
        <p:spPr>
          <a:xfrm>
            <a:off x="1522413" y="2057400"/>
            <a:ext cx="9134391" cy="4114801"/>
          </a:xfrm>
        </p:spPr>
        <p:txBody>
          <a:bodyPr/>
          <a:lstStyle/>
          <a:p>
            <a:pPr marL="0" indent="0">
              <a:buNone/>
            </a:pPr>
            <a:r>
              <a:rPr lang="en-US" sz="2500" dirty="0" smtClean="0"/>
              <a:t>Generalizations can not be made for all students because of the following:</a:t>
            </a:r>
            <a:endParaRPr lang="en-US" sz="2500" dirty="0"/>
          </a:p>
          <a:p>
            <a:r>
              <a:rPr lang="en-US" sz="2500" dirty="0" smtClean="0"/>
              <a:t>Only seniors were involved in the study</a:t>
            </a:r>
          </a:p>
          <a:p>
            <a:r>
              <a:rPr lang="en-US" sz="2500" dirty="0" smtClean="0"/>
              <a:t>All involved come from a </a:t>
            </a:r>
            <a:r>
              <a:rPr lang="en-US" sz="2500" dirty="0" smtClean="0"/>
              <a:t>similar, below grade level, </a:t>
            </a:r>
            <a:r>
              <a:rPr lang="en-US" sz="2500" dirty="0" smtClean="0"/>
              <a:t>mathematics background</a:t>
            </a:r>
          </a:p>
          <a:p>
            <a:r>
              <a:rPr lang="en-US" sz="2500" dirty="0" smtClean="0"/>
              <a:t>Study took place over one quarter of the school year</a:t>
            </a:r>
          </a:p>
          <a:p>
            <a:endParaRPr lang="en-US" dirty="0" smtClean="0"/>
          </a:p>
          <a:p>
            <a:endParaRPr lang="en-US" dirty="0"/>
          </a:p>
        </p:txBody>
      </p:sp>
    </p:spTree>
    <p:extLst>
      <p:ext uri="{BB962C8B-B14F-4D97-AF65-F5344CB8AC3E}">
        <p14:creationId xmlns:p14="http://schemas.microsoft.com/office/powerpoint/2010/main" val="50541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for Discussion.</a:t>
            </a:r>
            <a:endParaRPr lang="en-US" dirty="0"/>
          </a:p>
        </p:txBody>
      </p:sp>
      <p:sp>
        <p:nvSpPr>
          <p:cNvPr id="3" name="Content Placeholder 2"/>
          <p:cNvSpPr>
            <a:spLocks noGrp="1"/>
          </p:cNvSpPr>
          <p:nvPr>
            <p:ph idx="1"/>
          </p:nvPr>
        </p:nvSpPr>
        <p:spPr>
          <a:xfrm>
            <a:off x="1517777" y="2133600"/>
            <a:ext cx="9134391" cy="4114801"/>
          </a:xfrm>
        </p:spPr>
        <p:txBody>
          <a:bodyPr>
            <a:noAutofit/>
          </a:bodyPr>
          <a:lstStyle/>
          <a:p>
            <a:r>
              <a:rPr lang="en-US" sz="2500" dirty="0" smtClean="0"/>
              <a:t>What areas of the presentation would you like to know more about? </a:t>
            </a:r>
          </a:p>
          <a:p>
            <a:endParaRPr lang="en-US" sz="2500" dirty="0"/>
          </a:p>
          <a:p>
            <a:r>
              <a:rPr lang="en-US" sz="2500" dirty="0" smtClean="0"/>
              <a:t>Do you think this program should be expanded at Bryan HS? If so, how might this be done in </a:t>
            </a:r>
            <a:r>
              <a:rPr lang="en-US" sz="2500" smtClean="0"/>
              <a:t>your curricular area? </a:t>
            </a:r>
            <a:endParaRPr lang="en-US" sz="2500" dirty="0" smtClean="0"/>
          </a:p>
          <a:p>
            <a:endParaRPr lang="en-US" sz="2500" dirty="0"/>
          </a:p>
          <a:p>
            <a:r>
              <a:rPr lang="en-US" sz="2500" dirty="0" smtClean="0"/>
              <a:t>Do you have any additional questions or comments that would help me to expand this presentation? </a:t>
            </a:r>
            <a:endParaRPr lang="en-US" sz="2500" dirty="0" smtClean="0"/>
          </a:p>
          <a:p>
            <a:endParaRPr lang="en-US" sz="3000" dirty="0"/>
          </a:p>
        </p:txBody>
      </p:sp>
    </p:spTree>
    <p:extLst>
      <p:ext uri="{BB962C8B-B14F-4D97-AF65-F5344CB8AC3E}">
        <p14:creationId xmlns:p14="http://schemas.microsoft.com/office/powerpoint/2010/main" val="381407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a:xfrm>
            <a:off x="1522413" y="2057400"/>
            <a:ext cx="6629399" cy="2133600"/>
          </a:xfrm>
        </p:spPr>
        <p:txBody>
          <a:bodyPr>
            <a:noAutofit/>
          </a:bodyPr>
          <a:lstStyle/>
          <a:p>
            <a:r>
              <a:rPr lang="en-US" sz="3200" dirty="0"/>
              <a:t>Does implementing basic computer programming skills into the senior level Algebra 3-4 curriculum increase creativity and problem solving ability while also improving participation and performance of the students in the class?</a:t>
            </a:r>
          </a:p>
        </p:txBody>
      </p:sp>
    </p:spTree>
    <p:extLst>
      <p:ext uri="{BB962C8B-B14F-4D97-AF65-F5344CB8AC3E}">
        <p14:creationId xmlns:p14="http://schemas.microsoft.com/office/powerpoint/2010/main" val="166148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mbria" panose="02040503050406030204" pitchFamily="18" charset="0"/>
              </a:rPr>
              <a:t>“Many people in the United States and around the world lack the education and skills required to participate in the great new companies coming out of the software revolution”</a:t>
            </a:r>
          </a:p>
        </p:txBody>
      </p:sp>
      <p:sp>
        <p:nvSpPr>
          <p:cNvPr id="3" name="Text Placeholder 2"/>
          <p:cNvSpPr>
            <a:spLocks noGrp="1"/>
          </p:cNvSpPr>
          <p:nvPr>
            <p:ph type="body" idx="1"/>
          </p:nvPr>
        </p:nvSpPr>
        <p:spPr/>
        <p:txBody>
          <a:bodyPr>
            <a:noAutofit/>
          </a:bodyPr>
          <a:lstStyle/>
          <a:p>
            <a:r>
              <a:rPr lang="en-US" sz="2400" dirty="0" smtClean="0"/>
              <a:t>-Why Software is eating the world. </a:t>
            </a:r>
          </a:p>
          <a:p>
            <a:r>
              <a:rPr lang="en-US" sz="2400" i="1" dirty="0" smtClean="0"/>
              <a:t>The wall street journal </a:t>
            </a:r>
            <a:endParaRPr lang="en-US" sz="2400" dirty="0"/>
          </a:p>
        </p:txBody>
      </p:sp>
      <p:sp>
        <p:nvSpPr>
          <p:cNvPr id="4" name="TextBox 3"/>
          <p:cNvSpPr txBox="1"/>
          <p:nvPr/>
        </p:nvSpPr>
        <p:spPr>
          <a:xfrm>
            <a:off x="1059614" y="1066800"/>
            <a:ext cx="3930756" cy="646331"/>
          </a:xfrm>
          <a:prstGeom prst="rect">
            <a:avLst/>
          </a:prstGeom>
          <a:noFill/>
        </p:spPr>
        <p:txBody>
          <a:bodyPr wrap="none" rtlCol="0">
            <a:spAutoFit/>
          </a:bodyPr>
          <a:lstStyle/>
          <a:p>
            <a:r>
              <a:rPr lang="en-US" sz="3600" dirty="0" smtClean="0"/>
              <a:t>Relevancy of Study:</a:t>
            </a:r>
            <a:endParaRPr lang="en-US" sz="3600" dirty="0"/>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22412" y="1981200"/>
            <a:ext cx="4267200" cy="4260534"/>
          </a:xfrm>
        </p:spPr>
      </p:pic>
      <p:pic>
        <p:nvPicPr>
          <p:cNvPr id="8" name="Content Placeholder 7"/>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326156" y="1957562"/>
            <a:ext cx="4264088" cy="4284172"/>
          </a:xfrm>
        </p:spPr>
      </p:pic>
      <p:sp>
        <p:nvSpPr>
          <p:cNvPr id="10" name="Title 1"/>
          <p:cNvSpPr>
            <a:spLocks noGrp="1"/>
          </p:cNvSpPr>
          <p:nvPr>
            <p:ph type="title"/>
          </p:nvPr>
        </p:nvSpPr>
        <p:spPr>
          <a:xfrm>
            <a:off x="1522413" y="381000"/>
            <a:ext cx="9144001" cy="1371600"/>
          </a:xfrm>
        </p:spPr>
        <p:txBody>
          <a:bodyPr/>
          <a:lstStyle/>
          <a:p>
            <a:pPr algn="ctr"/>
            <a:r>
              <a:rPr lang="en-US" dirty="0" smtClean="0"/>
              <a:t>Computer Programming </a:t>
            </a:r>
            <a:br>
              <a:rPr lang="en-US" dirty="0" smtClean="0"/>
            </a:br>
            <a:r>
              <a:rPr lang="en-US" dirty="0" smtClean="0"/>
              <a:t>Prepares Students for the Future</a:t>
            </a:r>
            <a:endParaRPr lang="en-US" dirty="0"/>
          </a:p>
        </p:txBody>
      </p:sp>
      <p:sp>
        <p:nvSpPr>
          <p:cNvPr id="11" name="TextBox 10"/>
          <p:cNvSpPr txBox="1"/>
          <p:nvPr/>
        </p:nvSpPr>
        <p:spPr>
          <a:xfrm>
            <a:off x="8380412" y="6452092"/>
            <a:ext cx="3711144" cy="369332"/>
          </a:xfrm>
          <a:prstGeom prst="rect">
            <a:avLst/>
          </a:prstGeom>
          <a:noFill/>
        </p:spPr>
        <p:txBody>
          <a:bodyPr wrap="none" rtlCol="0">
            <a:spAutoFit/>
          </a:bodyPr>
          <a:lstStyle/>
          <a:p>
            <a:r>
              <a:rPr lang="en-US" dirty="0" smtClean="0">
                <a:solidFill>
                  <a:schemeClr val="accent1"/>
                </a:solidFill>
              </a:rPr>
              <a:t>-Burning Glass Careers in Focus. 2016</a:t>
            </a:r>
            <a:endParaRPr lang="en-US" dirty="0">
              <a:solidFill>
                <a:schemeClr val="accent1"/>
              </a:solidFill>
            </a:endParaRPr>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533400"/>
            <a:ext cx="9144001" cy="762000"/>
          </a:xfrm>
        </p:spPr>
        <p:txBody>
          <a:bodyPr/>
          <a:lstStyle/>
          <a:p>
            <a:pPr algn="ctr"/>
            <a:r>
              <a:rPr lang="en-US" dirty="0" smtClean="0"/>
              <a:t>Careers are Available in Different Fields</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1639" b="8381"/>
          <a:stretch/>
        </p:blipFill>
        <p:spPr>
          <a:xfrm>
            <a:off x="3313112" y="1295400"/>
            <a:ext cx="5410200" cy="5229860"/>
          </a:xfrm>
          <a:prstGeom prst="rect">
            <a:avLst/>
          </a:prstGeom>
        </p:spPr>
      </p:pic>
      <p:sp>
        <p:nvSpPr>
          <p:cNvPr id="4" name="Rectangle 3"/>
          <p:cNvSpPr/>
          <p:nvPr/>
        </p:nvSpPr>
        <p:spPr>
          <a:xfrm>
            <a:off x="8477681" y="6488668"/>
            <a:ext cx="3711144" cy="369332"/>
          </a:xfrm>
          <a:prstGeom prst="rect">
            <a:avLst/>
          </a:prstGeom>
        </p:spPr>
        <p:txBody>
          <a:bodyPr wrap="none">
            <a:spAutoFit/>
          </a:bodyPr>
          <a:lstStyle/>
          <a:p>
            <a:r>
              <a:rPr lang="en-US" dirty="0" smtClean="0">
                <a:solidFill>
                  <a:schemeClr val="accent1"/>
                </a:solidFill>
              </a:rPr>
              <a:t>-Burning </a:t>
            </a:r>
            <a:r>
              <a:rPr lang="en-US" dirty="0">
                <a:solidFill>
                  <a:schemeClr val="accent1"/>
                </a:solidFill>
              </a:rPr>
              <a:t>Glass Careers in Focus. 2016</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7092197" cy="2819400"/>
          </a:xfrm>
        </p:spPr>
        <p:txBody>
          <a:bodyPr>
            <a:normAutofit fontScale="90000"/>
          </a:bodyPr>
          <a:lstStyle/>
          <a:p>
            <a:r>
              <a:rPr lang="en-US" dirty="0">
                <a:latin typeface="Cambria" panose="02040503050406030204" pitchFamily="18" charset="0"/>
              </a:rPr>
              <a:t>“Computer science [programming] teaches kids to be problem solvers and innovators.”</a:t>
            </a:r>
            <a:r>
              <a:rPr lang="en-US" dirty="0"/>
              <a:t/>
            </a:r>
            <a:br>
              <a:rPr lang="en-US" dirty="0"/>
            </a:br>
            <a:endParaRPr lang="en-US" dirty="0"/>
          </a:p>
        </p:txBody>
      </p:sp>
      <p:sp>
        <p:nvSpPr>
          <p:cNvPr id="3" name="Text Placeholder 2"/>
          <p:cNvSpPr>
            <a:spLocks noGrp="1"/>
          </p:cNvSpPr>
          <p:nvPr>
            <p:ph type="body" idx="1"/>
          </p:nvPr>
        </p:nvSpPr>
        <p:spPr>
          <a:xfrm>
            <a:off x="1065213" y="5410200"/>
            <a:ext cx="10363199" cy="838200"/>
          </a:xfrm>
        </p:spPr>
        <p:txBody>
          <a:bodyPr>
            <a:noAutofit/>
          </a:bodyPr>
          <a:lstStyle/>
          <a:p>
            <a:r>
              <a:rPr lang="en-US" sz="2400" dirty="0" smtClean="0"/>
              <a:t>-computer science is the key to America’s skill crisis</a:t>
            </a:r>
          </a:p>
          <a:p>
            <a:r>
              <a:rPr lang="en-US" sz="2400" dirty="0" smtClean="0"/>
              <a:t>Linda </a:t>
            </a:r>
            <a:r>
              <a:rPr lang="en-US" sz="2400" dirty="0" err="1" smtClean="0"/>
              <a:t>moore</a:t>
            </a:r>
            <a:r>
              <a:rPr lang="en-US" sz="2400" dirty="0" smtClean="0"/>
              <a:t> </a:t>
            </a:r>
          </a:p>
          <a:p>
            <a:r>
              <a:rPr lang="en-US" dirty="0" smtClean="0"/>
              <a:t>[</a:t>
            </a:r>
            <a:r>
              <a:rPr lang="en-US" dirty="0" smtClean="0"/>
              <a:t>President </a:t>
            </a:r>
            <a:r>
              <a:rPr lang="en-US" dirty="0"/>
              <a:t>&amp; CEO of TechNet, the nation’s preeminent, bipartisan network of technology CEOs and senior </a:t>
            </a:r>
            <a:r>
              <a:rPr lang="en-US" dirty="0" smtClean="0"/>
              <a:t>executives]</a:t>
            </a:r>
            <a:endParaRPr lang="en-US" dirty="0"/>
          </a:p>
        </p:txBody>
      </p:sp>
      <p:sp>
        <p:nvSpPr>
          <p:cNvPr id="4" name="Rectangle 3"/>
          <p:cNvSpPr/>
          <p:nvPr/>
        </p:nvSpPr>
        <p:spPr>
          <a:xfrm>
            <a:off x="1059614" y="1447800"/>
            <a:ext cx="3930756" cy="646331"/>
          </a:xfrm>
          <a:prstGeom prst="rect">
            <a:avLst/>
          </a:prstGeom>
        </p:spPr>
        <p:txBody>
          <a:bodyPr wrap="none">
            <a:spAutoFit/>
          </a:bodyPr>
          <a:lstStyle/>
          <a:p>
            <a:r>
              <a:rPr lang="en-US" sz="3600" dirty="0">
                <a:latin typeface="+mj-lt"/>
              </a:rPr>
              <a:t>Relevancy of Study:</a:t>
            </a:r>
            <a:endParaRPr lang="en-US" sz="3600" dirty="0">
              <a:latin typeface="+mj-lt"/>
            </a:endParaRPr>
          </a:p>
        </p:txBody>
      </p:sp>
    </p:spTree>
    <p:extLst>
      <p:ext uri="{BB962C8B-B14F-4D97-AF65-F5344CB8AC3E}">
        <p14:creationId xmlns:p14="http://schemas.microsoft.com/office/powerpoint/2010/main" val="54622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711" y="304800"/>
            <a:ext cx="9144001" cy="1371600"/>
          </a:xfrm>
        </p:spPr>
        <p:txBody>
          <a:bodyPr>
            <a:normAutofit/>
          </a:bodyPr>
          <a:lstStyle/>
          <a:p>
            <a:pPr algn="ctr">
              <a:lnSpc>
                <a:spcPct val="100000"/>
              </a:lnSpc>
              <a:spcBef>
                <a:spcPts val="0"/>
              </a:spcBef>
              <a:defRPr sz="2400" b="0" i="0" u="none" strike="noStrike" kern="1200" spc="0" baseline="0">
                <a:solidFill>
                  <a:prstClr val="white"/>
                </a:solidFill>
                <a:effectLst/>
                <a:latin typeface="+mn-lt"/>
                <a:ea typeface="+mn-ea"/>
                <a:cs typeface="+mn-cs"/>
              </a:defRPr>
            </a:pPr>
            <a:r>
              <a:rPr lang="en-US" sz="3400" spc="0" dirty="0">
                <a:latin typeface="Times New Roman" panose="02020603050405020304" pitchFamily="18" charset="0"/>
                <a:cs typeface="Times New Roman" panose="02020603050405020304" pitchFamily="18" charset="0"/>
              </a:rPr>
              <a:t>Level 4 Questions Attempted by Students</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503303295"/>
              </p:ext>
            </p:extLst>
          </p:nvPr>
        </p:nvGraphicFramePr>
        <p:xfrm>
          <a:off x="2551111" y="1704975"/>
          <a:ext cx="7315200"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2010574" y="344269"/>
            <a:ext cx="8396273" cy="646331"/>
          </a:xfrm>
          <a:prstGeom prst="rect">
            <a:avLst/>
          </a:prstGeom>
          <a:noFill/>
        </p:spPr>
        <p:txBody>
          <a:bodyPr wrap="none" rtlCol="0">
            <a:spAutoFit/>
          </a:bodyPr>
          <a:lstStyle/>
          <a:p>
            <a:r>
              <a:rPr lang="en-US" sz="3600" dirty="0" smtClean="0"/>
              <a:t>Problem Solving Growth in Senior Students</a:t>
            </a:r>
            <a:endParaRPr lang="en-US" sz="3600" dirty="0"/>
          </a:p>
        </p:txBody>
      </p:sp>
    </p:spTree>
    <p:extLst>
      <p:ext uri="{BB962C8B-B14F-4D97-AF65-F5344CB8AC3E}">
        <p14:creationId xmlns:p14="http://schemas.microsoft.com/office/powerpoint/2010/main" val="201680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Cambria" panose="02040503050406030204" pitchFamily="18" charset="0"/>
              </a:rPr>
              <a:t>“… </a:t>
            </a:r>
            <a:r>
              <a:rPr lang="en-US" sz="3200" dirty="0">
                <a:latin typeface="Cambria" panose="02040503050406030204" pitchFamily="18" charset="0"/>
              </a:rPr>
              <a:t>the positive effects </a:t>
            </a:r>
            <a:r>
              <a:rPr lang="en-US" sz="3200" dirty="0" smtClean="0">
                <a:latin typeface="Cambria" panose="02040503050406030204" pitchFamily="18" charset="0"/>
              </a:rPr>
              <a:t>(better learning and better scores) of </a:t>
            </a:r>
            <a:r>
              <a:rPr lang="en-US" sz="3200" dirty="0">
                <a:latin typeface="Cambria" panose="02040503050406030204" pitchFamily="18" charset="0"/>
              </a:rPr>
              <a:t>Information Computer Technology are not limited to students’ scores.  The students perceived their </a:t>
            </a:r>
            <a:r>
              <a:rPr lang="en-US" sz="3200" dirty="0" smtClean="0">
                <a:latin typeface="Cambria" panose="02040503050406030204" pitchFamily="18" charset="0"/>
              </a:rPr>
              <a:t>classroom </a:t>
            </a:r>
            <a:r>
              <a:rPr lang="en-US" sz="3200" dirty="0">
                <a:latin typeface="Cambria" panose="02040503050406030204" pitchFamily="18" charset="0"/>
              </a:rPr>
              <a:t>more positively when their classroom was enhanced with technology… such perceptions can keep them highly motivated and </a:t>
            </a:r>
            <a:r>
              <a:rPr lang="en-US" sz="3200" dirty="0" smtClean="0">
                <a:latin typeface="Cambria" panose="02040503050406030204" pitchFamily="18" charset="0"/>
              </a:rPr>
              <a:t>satisfied” </a:t>
            </a:r>
            <a:endParaRPr lang="en-US" sz="3200" dirty="0">
              <a:latin typeface="Cambria" panose="02040503050406030204" pitchFamily="18" charset="0"/>
            </a:endParaRPr>
          </a:p>
        </p:txBody>
      </p:sp>
      <p:sp>
        <p:nvSpPr>
          <p:cNvPr id="3" name="Text Placeholder 2"/>
          <p:cNvSpPr>
            <a:spLocks noGrp="1"/>
          </p:cNvSpPr>
          <p:nvPr>
            <p:ph type="body" idx="1"/>
          </p:nvPr>
        </p:nvSpPr>
        <p:spPr>
          <a:xfrm>
            <a:off x="1065213" y="5410200"/>
            <a:ext cx="10134599" cy="609601"/>
          </a:xfrm>
        </p:spPr>
        <p:txBody>
          <a:bodyPr>
            <a:noAutofit/>
          </a:bodyPr>
          <a:lstStyle/>
          <a:p>
            <a:r>
              <a:rPr lang="en-US" sz="2400" dirty="0" smtClean="0"/>
              <a:t>-effects of computer and multimedia software on Iranian high school students’ learning and perception</a:t>
            </a:r>
            <a:endParaRPr lang="en-US" sz="2400" dirty="0"/>
          </a:p>
        </p:txBody>
      </p:sp>
      <p:sp>
        <p:nvSpPr>
          <p:cNvPr id="4" name="Rectangle 3"/>
          <p:cNvSpPr/>
          <p:nvPr/>
        </p:nvSpPr>
        <p:spPr>
          <a:xfrm>
            <a:off x="1059614" y="1066800"/>
            <a:ext cx="3930756" cy="646331"/>
          </a:xfrm>
          <a:prstGeom prst="rect">
            <a:avLst/>
          </a:prstGeom>
        </p:spPr>
        <p:txBody>
          <a:bodyPr wrap="none">
            <a:spAutoFit/>
          </a:bodyPr>
          <a:lstStyle/>
          <a:p>
            <a:r>
              <a:rPr lang="en-US" sz="3600" dirty="0">
                <a:latin typeface="+mj-lt"/>
              </a:rPr>
              <a:t>Relevancy of Study:</a:t>
            </a:r>
            <a:endParaRPr lang="en-US" sz="3600" dirty="0">
              <a:latin typeface="+mj-lt"/>
            </a:endParaRPr>
          </a:p>
        </p:txBody>
      </p:sp>
    </p:spTree>
    <p:extLst>
      <p:ext uri="{BB962C8B-B14F-4D97-AF65-F5344CB8AC3E}">
        <p14:creationId xmlns:p14="http://schemas.microsoft.com/office/powerpoint/2010/main" val="396606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1033</Words>
  <Application>Microsoft Office PowerPoint</Application>
  <PresentationFormat>Custom</PresentationFormat>
  <Paragraphs>159</Paragraphs>
  <Slides>23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Cambria</vt:lpstr>
      <vt:lpstr>Corbel</vt:lpstr>
      <vt:lpstr>Times New Roman</vt:lpstr>
      <vt:lpstr>Digital Blue Tunnel 16x9</vt:lpstr>
      <vt:lpstr>Impact of Implementing Basic Computer Programming Skills into a Senior Level Algebra 3-4 Class </vt:lpstr>
      <vt:lpstr>Purpose of the Study:</vt:lpstr>
      <vt:lpstr>Research Question:</vt:lpstr>
      <vt:lpstr>“Many people in the United States and around the world lack the education and skills required to participate in the great new companies coming out of the software revolution”</vt:lpstr>
      <vt:lpstr>Computer Programming  Prepares Students for the Future</vt:lpstr>
      <vt:lpstr>Careers are Available in Different Fields</vt:lpstr>
      <vt:lpstr>“Computer science [programming] teaches kids to be problem solvers and innovators.” </vt:lpstr>
      <vt:lpstr>Level 4 Questions Attempted by Students</vt:lpstr>
      <vt:lpstr>“… the positive effects (better learning and better scores) of Information Computer Technology are not limited to students’ scores.  The students perceived their classroom more positively when their classroom was enhanced with technology… such perceptions can keep them highly motivated and satisfied” </vt:lpstr>
      <vt:lpstr>Coding Scores Relative to Other Sections on Final Exam </vt:lpstr>
      <vt:lpstr>Survey Question: “I look forward to coming to this math class” </vt:lpstr>
      <vt:lpstr>Research Design</vt:lpstr>
      <vt:lpstr>PowerPoint Presentation</vt:lpstr>
      <vt:lpstr>Implementation </vt:lpstr>
      <vt:lpstr>Data Analysis and Interpretation</vt:lpstr>
      <vt:lpstr>Participation via Homework Completion</vt:lpstr>
      <vt:lpstr>PowerPoint Presentation</vt:lpstr>
      <vt:lpstr>PowerPoint Presentation</vt:lpstr>
      <vt:lpstr>Absences: 1st Semester Compared to 2nd Semester</vt:lpstr>
      <vt:lpstr>Interpretation</vt:lpstr>
      <vt:lpstr>Action Plan</vt:lpstr>
      <vt:lpstr>Limitations of the Study</vt:lpstr>
      <vt:lpstr>Questions for Discussion.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2016-06-13T16:26:57Z</dcterms:created>
  <dcterms:modified xsi:type="dcterms:W3CDTF">2016-06-20T02:54:22Z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