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3"/>
  </p:handoutMasterIdLst>
  <p:sldIdLst>
    <p:sldId id="263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20" r:id="rId11"/>
    <p:sldId id="319" r:id="rId1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&amp; trig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Day </a:t>
            </a:r>
            <a:r>
              <a:rPr lang="en-US" smtClean="0"/>
              <a:t>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Frequency Chart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39" y="1863256"/>
            <a:ext cx="5569597" cy="4655550"/>
          </a:xfrm>
        </p:spPr>
      </p:pic>
      <p:sp>
        <p:nvSpPr>
          <p:cNvPr id="5" name="Rectangle 4"/>
          <p:cNvSpPr/>
          <p:nvPr/>
        </p:nvSpPr>
        <p:spPr>
          <a:xfrm>
            <a:off x="7735675" y="2026543"/>
            <a:ext cx="39374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/>
              <a:t>Find the mean, median, mode, range and outlier of the following data</a:t>
            </a:r>
          </a:p>
        </p:txBody>
      </p:sp>
    </p:spTree>
    <p:extLst>
      <p:ext uri="{BB962C8B-B14F-4D97-AF65-F5344CB8AC3E}">
        <p14:creationId xmlns:p14="http://schemas.microsoft.com/office/powerpoint/2010/main" val="1233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Next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smtClean="0"/>
              <a:t>Page </a:t>
            </a:r>
            <a:r>
              <a:rPr lang="en-US" sz="3000" b="1"/>
              <a:t>715 #</a:t>
            </a:r>
            <a:r>
              <a:rPr lang="en-US" sz="3000" b="1" smtClean="0"/>
              <a:t>1-3, 5-9, 11-13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3" y="0"/>
            <a:ext cx="11804478" cy="6858000"/>
          </a:xfrm>
        </p:spPr>
      </p:pic>
    </p:spTree>
    <p:extLst>
      <p:ext uri="{BB962C8B-B14F-4D97-AF65-F5344CB8AC3E}">
        <p14:creationId xmlns:p14="http://schemas.microsoft.com/office/powerpoint/2010/main" val="30244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11.6 Analyzing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620531" cy="3581400"/>
          </a:xfrm>
        </p:spPr>
        <p:txBody>
          <a:bodyPr>
            <a:normAutofit/>
          </a:bodyPr>
          <a:lstStyle/>
          <a:p>
            <a:r>
              <a:rPr lang="en-US" sz="3000"/>
              <a:t>Objective: To calculate measures of central tendency</a:t>
            </a:r>
          </a:p>
          <a:p>
            <a:r>
              <a:rPr lang="en-US" sz="3000"/>
              <a:t>To draw and interpret box-and-whisker </a:t>
            </a:r>
            <a:r>
              <a:rPr lang="en-US" sz="3000" smtClean="0"/>
              <a:t>plots</a:t>
            </a:r>
          </a:p>
          <a:p>
            <a:endParaRPr lang="en-US" sz="3000"/>
          </a:p>
          <a:p>
            <a:endParaRPr lang="en-US" sz="3000" smtClean="0"/>
          </a:p>
          <a:p>
            <a:r>
              <a:rPr lang="en-US" sz="3200" b="1"/>
              <a:t>Measures of Central Tendency</a:t>
            </a:r>
            <a:r>
              <a:rPr lang="en-US" sz="3200"/>
              <a:t>: “middle” of the data set</a:t>
            </a:r>
            <a:br>
              <a:rPr lang="en-US" sz="3200"/>
            </a:br>
            <a:endParaRPr lang="en-US" sz="3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538" y="179882"/>
            <a:ext cx="11377534" cy="6678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/>
              <a:t>Mean</a:t>
            </a:r>
            <a:r>
              <a:rPr lang="en-US" sz="3000"/>
              <a:t>: the average of a set of data </a:t>
            </a:r>
            <a:br>
              <a:rPr lang="en-US" sz="3000"/>
            </a:br>
            <a:r>
              <a:rPr lang="en-US" sz="3000"/>
              <a:t/>
            </a:r>
            <a:br>
              <a:rPr lang="en-US" sz="3000"/>
            </a:br>
            <a:r>
              <a:rPr lang="en-US" sz="3000" b="1"/>
              <a:t>Median</a:t>
            </a:r>
            <a:r>
              <a:rPr lang="en-US" sz="3000"/>
              <a:t>: when listed in order the middle number (if there is an even amount of data values then you take the mean of the “two middle” numbers to find the median)</a:t>
            </a:r>
            <a:br>
              <a:rPr lang="en-US" sz="3000"/>
            </a:br>
            <a:r>
              <a:rPr lang="en-US" sz="3000"/>
              <a:t/>
            </a:r>
            <a:br>
              <a:rPr lang="en-US" sz="3000"/>
            </a:br>
            <a:r>
              <a:rPr lang="en-US" sz="3000" b="1"/>
              <a:t>Mode</a:t>
            </a:r>
            <a:r>
              <a:rPr lang="en-US" sz="3000"/>
              <a:t>: the most frequently occurring value(s) </a:t>
            </a:r>
          </a:p>
          <a:p>
            <a:pPr marL="0" indent="0">
              <a:buNone/>
            </a:pPr>
            <a:r>
              <a:rPr lang="en-US" sz="3000" b="1"/>
              <a:t/>
            </a:r>
            <a:br>
              <a:rPr lang="en-US" sz="3000" b="1"/>
            </a:br>
            <a:r>
              <a:rPr lang="en-US" sz="3000" b="1"/>
              <a:t>*</a:t>
            </a:r>
            <a:r>
              <a:rPr lang="en-US" sz="3000"/>
              <a:t>These are the three most common measures of central tendancy</a:t>
            </a:r>
          </a:p>
          <a:p>
            <a:pPr marL="0" indent="0">
              <a:buNone/>
            </a:pPr>
            <a:r>
              <a:rPr lang="en-US" sz="3000"/>
              <a:t> </a:t>
            </a:r>
          </a:p>
          <a:p>
            <a:pPr marL="0" indent="0">
              <a:buNone/>
            </a:pPr>
            <a:r>
              <a:rPr lang="en-US" sz="3000" b="1"/>
              <a:t>Outlier: </a:t>
            </a:r>
            <a:r>
              <a:rPr lang="en-US" sz="3000"/>
              <a:t>value that is substantially different from the rest of the data in the </a:t>
            </a:r>
            <a:r>
              <a:rPr lang="en-US" sz="3000" smtClean="0"/>
              <a:t>set        </a:t>
            </a:r>
            <a:r>
              <a:rPr lang="en-US" sz="3000" b="1" smtClean="0"/>
              <a:t>*</a:t>
            </a:r>
            <a:r>
              <a:rPr lang="en-US" sz="3000" smtClean="0"/>
              <a:t>an </a:t>
            </a:r>
            <a:r>
              <a:rPr lang="en-US" sz="3000"/>
              <a:t>outlier greatly influences the mean</a:t>
            </a:r>
          </a:p>
          <a:p>
            <a:pPr marL="0" indent="0">
              <a:buNone/>
            </a:pPr>
            <a:r>
              <a:rPr lang="en-US" sz="3000"/>
              <a:t> </a:t>
            </a:r>
          </a:p>
          <a:p>
            <a:pPr marL="0" indent="0">
              <a:buNone/>
            </a:pPr>
            <a:r>
              <a:rPr lang="en-US" sz="3000" b="1"/>
              <a:t>Range: </a:t>
            </a:r>
            <a:r>
              <a:rPr lang="en-US" sz="3000"/>
              <a:t>the difference between the greatest and least values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1164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Find the mean, median, </a:t>
            </a:r>
            <a:r>
              <a:rPr lang="en-US" dirty="0" smtClean="0"/>
              <a:t>mode, range </a:t>
            </a:r>
            <a:r>
              <a:rPr lang="en-US" dirty="0"/>
              <a:t>and outlier of the following data. How would the mean median and mode be affected if the outlier were removed?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30774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smtClean="0"/>
              <a:t>51, 84, 88, 88, 90, 90, 90, 95, 98, 99, 100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28458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1164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/>
              <a:t>Find the mean, median, </a:t>
            </a:r>
            <a:r>
              <a:rPr lang="en-US" smtClean="0"/>
              <a:t>mode, range </a:t>
            </a:r>
            <a:r>
              <a:rPr lang="en-US"/>
              <a:t>and outlier of the following data. How would the mean median and mode be affected if the outlier were removed?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30774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smtClean="0"/>
              <a:t>51, 84, 88, 88, 90, 90, 90, 95, 98, 99, 100</a:t>
            </a:r>
            <a:endParaRPr lang="en-US" sz="3000"/>
          </a:p>
        </p:txBody>
      </p:sp>
      <p:sp>
        <p:nvSpPr>
          <p:cNvPr id="4" name="Rectangle 3"/>
          <p:cNvSpPr/>
          <p:nvPr/>
        </p:nvSpPr>
        <p:spPr>
          <a:xfrm>
            <a:off x="2353455" y="3901897"/>
            <a:ext cx="797476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u="sng">
                <a:latin typeface="Times New Roman" panose="02020603050405020304" pitchFamily="18" charset="0"/>
                <a:ea typeface="Times New Roman" panose="02020603050405020304" pitchFamily="18" charset="0"/>
              </a:rPr>
              <a:t>With Outlier</a:t>
            </a:r>
            <a:r>
              <a:rPr lang="en-US" sz="3000">
                <a:latin typeface="Times New Roman" panose="02020603050405020304" pitchFamily="18" charset="0"/>
                <a:ea typeface="Times New Roman" panose="02020603050405020304" pitchFamily="18" charset="0"/>
              </a:rPr>
              <a:t>						</a:t>
            </a:r>
            <a:r>
              <a:rPr lang="en-US" sz="3000" u="sng">
                <a:latin typeface="Times New Roman" panose="02020603050405020304" pitchFamily="18" charset="0"/>
                <a:ea typeface="Times New Roman" panose="02020603050405020304" pitchFamily="18" charset="0"/>
              </a:rPr>
              <a:t>Without Outlier</a:t>
            </a:r>
            <a:endParaRPr lang="en-US" sz="3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000">
                <a:latin typeface="Times New Roman" panose="02020603050405020304" pitchFamily="18" charset="0"/>
                <a:ea typeface="Times New Roman" panose="02020603050405020304" pitchFamily="18" charset="0"/>
              </a:rPr>
              <a:t>Mean: 973/11=88.45				Mean: 922/10=92.2</a:t>
            </a:r>
            <a:br>
              <a:rPr lang="en-US" sz="300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000">
                <a:latin typeface="Times New Roman" panose="02020603050405020304" pitchFamily="18" charset="0"/>
                <a:ea typeface="Times New Roman" panose="02020603050405020304" pitchFamily="18" charset="0"/>
              </a:rPr>
              <a:t>Median: 90						</a:t>
            </a:r>
            <a:r>
              <a:rPr lang="en-US" sz="30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Median</a:t>
            </a:r>
            <a:r>
              <a:rPr lang="en-US" sz="3000">
                <a:latin typeface="Times New Roman" panose="02020603050405020304" pitchFamily="18" charset="0"/>
                <a:ea typeface="Times New Roman" panose="02020603050405020304" pitchFamily="18" charset="0"/>
              </a:rPr>
              <a:t>: 90</a:t>
            </a:r>
            <a:br>
              <a:rPr lang="en-US" sz="300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000">
                <a:latin typeface="Times New Roman" panose="02020603050405020304" pitchFamily="18" charset="0"/>
                <a:ea typeface="Times New Roman" panose="02020603050405020304" pitchFamily="18" charset="0"/>
              </a:rPr>
              <a:t>Mode: 90						</a:t>
            </a:r>
            <a:r>
              <a:rPr lang="en-US" sz="30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Mode</a:t>
            </a:r>
            <a:r>
              <a:rPr lang="en-US" sz="3000">
                <a:latin typeface="Times New Roman" panose="02020603050405020304" pitchFamily="18" charset="0"/>
                <a:ea typeface="Times New Roman" panose="02020603050405020304" pitchFamily="18" charset="0"/>
              </a:rPr>
              <a:t>: 90</a:t>
            </a:r>
            <a:br>
              <a:rPr lang="en-US" sz="300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000">
                <a:latin typeface="Times New Roman" panose="02020603050405020304" pitchFamily="18" charset="0"/>
                <a:ea typeface="Times New Roman" panose="02020603050405020304" pitchFamily="18" charset="0"/>
              </a:rPr>
              <a:t>Outlier: 51						</a:t>
            </a:r>
            <a:r>
              <a:rPr lang="en-US" sz="30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Outlier</a:t>
            </a:r>
            <a:r>
              <a:rPr lang="en-US" sz="3000">
                <a:latin typeface="Times New Roman" panose="02020603050405020304" pitchFamily="18" charset="0"/>
                <a:ea typeface="Times New Roman" panose="02020603050405020304" pitchFamily="18" charset="0"/>
              </a:rPr>
              <a:t>: ignored</a:t>
            </a:r>
          </a:p>
          <a:p>
            <a:r>
              <a:rPr lang="en-US" sz="3000">
                <a:latin typeface="Times New Roman" panose="02020603050405020304" pitchFamily="18" charset="0"/>
                <a:ea typeface="Times New Roman" panose="02020603050405020304" pitchFamily="18" charset="0"/>
              </a:rPr>
              <a:t>Range: 49</a:t>
            </a:r>
          </a:p>
          <a:p>
            <a:r>
              <a:rPr lang="en-US" sz="300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3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6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49705"/>
            <a:ext cx="9601200" cy="6047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/>
              <a:t>Quartiles: </a:t>
            </a:r>
            <a:r>
              <a:rPr lang="en-US" sz="3000"/>
              <a:t>what is created when you use the median to split the data into two parts, then split the two parts into two again using the median of each</a:t>
            </a:r>
            <a:endParaRPr lang="en-US" sz="3000" b="1" smtClean="0"/>
          </a:p>
          <a:p>
            <a:pPr marL="0" indent="0">
              <a:buNone/>
            </a:pPr>
            <a:endParaRPr lang="en-US" sz="3000" b="1" smtClean="0"/>
          </a:p>
          <a:p>
            <a:pPr marL="0" indent="0">
              <a:buNone/>
            </a:pPr>
            <a:r>
              <a:rPr lang="en-US" sz="3000" b="1" smtClean="0"/>
              <a:t>Interquartile </a:t>
            </a:r>
            <a:r>
              <a:rPr lang="en-US" sz="3000" b="1"/>
              <a:t>Range: </a:t>
            </a:r>
            <a:r>
              <a:rPr lang="en-US" sz="3000"/>
              <a:t>difference between the 1</a:t>
            </a:r>
            <a:r>
              <a:rPr lang="en-US" sz="3000" baseline="30000"/>
              <a:t>st</a:t>
            </a:r>
            <a:r>
              <a:rPr lang="en-US" sz="3000"/>
              <a:t> and 3</a:t>
            </a:r>
            <a:r>
              <a:rPr lang="en-US" sz="3000" baseline="30000"/>
              <a:t>rd</a:t>
            </a:r>
            <a:r>
              <a:rPr lang="en-US" sz="3000"/>
              <a:t> quartile</a:t>
            </a:r>
          </a:p>
          <a:p>
            <a:pPr marL="0" indent="0">
              <a:buNone/>
            </a:pPr>
            <a:r>
              <a:rPr lang="en-US" sz="3000"/>
              <a:t> </a:t>
            </a:r>
          </a:p>
          <a:p>
            <a:pPr marL="0" indent="0">
              <a:buNone/>
            </a:pPr>
            <a:r>
              <a:rPr lang="en-US" sz="3000" b="1"/>
              <a:t>Box-and-whisker plot: </a:t>
            </a:r>
            <a:r>
              <a:rPr lang="en-US" sz="3000"/>
              <a:t>a way to display data using quartiles, minimums and maximums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/>
              <a:t>Example:</a:t>
            </a:r>
            <a:r>
              <a:rPr lang="en-US"/>
              <a:t>    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51</a:t>
            </a:r>
            <a:r>
              <a:rPr lang="en-US"/>
              <a:t>, 84, 88, 88, 90, 90, 90, 95, 98, 99, 100</a:t>
            </a:r>
            <a:br>
              <a:rPr lang="en-US"/>
            </a:br>
            <a:r>
              <a:rPr lang="en-US"/>
              <a:t> </a:t>
            </a:r>
            <a:br>
              <a:rPr lang="en-US"/>
            </a:br>
            <a:r>
              <a:rPr lang="en-US"/>
              <a:t>Use the data above to create a box-and-whisker plot.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/>
              <a:t>Example:</a:t>
            </a:r>
            <a:r>
              <a:rPr lang="en-US"/>
              <a:t>    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51</a:t>
            </a:r>
            <a:r>
              <a:rPr lang="en-US"/>
              <a:t>, 84, 88, 88, 90, 90, 90, 95, 98, 99, </a:t>
            </a:r>
            <a:r>
              <a:rPr lang="en-US" smtClean="0"/>
              <a:t>100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200" smtClean="0"/>
              <a:t> </a:t>
            </a:r>
            <a:r>
              <a:rPr lang="en-US" sz="9200"/>
              <a:t>51, 84,       88,     88, 90,              90,             90, 95,      98,      99, 100</a:t>
            </a:r>
          </a:p>
          <a:p>
            <a:pPr marL="0" indent="0">
              <a:buNone/>
            </a:pPr>
            <a:r>
              <a:rPr lang="en-US" sz="9200"/>
              <a:t> </a:t>
            </a:r>
          </a:p>
          <a:p>
            <a:pPr marL="0" indent="0">
              <a:buNone/>
            </a:pPr>
            <a:r>
              <a:rPr lang="en-US" sz="9200"/>
              <a:t>Minimum------[Q1	       </a:t>
            </a:r>
            <a:r>
              <a:rPr lang="en-US" sz="9200" smtClean="0"/>
              <a:t>         Median                            </a:t>
            </a:r>
            <a:r>
              <a:rPr lang="en-US" sz="9200"/>
              <a:t>Q3]----------Maximum</a:t>
            </a:r>
          </a:p>
          <a:p>
            <a:pPr marL="0" indent="0">
              <a:buNone/>
            </a:pPr>
            <a:r>
              <a:rPr lang="en-US" sz="9200" b="1"/>
              <a:t> </a:t>
            </a:r>
            <a:endParaRPr lang="en-US" sz="9200"/>
          </a:p>
          <a:p>
            <a:pPr marL="0" indent="0">
              <a:buNone/>
            </a:pPr>
            <a:r>
              <a:rPr lang="en-US" sz="9200"/>
              <a:t>Q1=88</a:t>
            </a:r>
          </a:p>
          <a:p>
            <a:pPr marL="0" indent="0">
              <a:buNone/>
            </a:pPr>
            <a:r>
              <a:rPr lang="en-US" sz="9200"/>
              <a:t>Q2=median=90</a:t>
            </a:r>
          </a:p>
          <a:p>
            <a:pPr marL="0" indent="0">
              <a:buNone/>
            </a:pPr>
            <a:r>
              <a:rPr lang="en-US" sz="9200"/>
              <a:t>Q3=98</a:t>
            </a:r>
          </a:p>
          <a:p>
            <a:pPr marL="0" indent="0">
              <a:buNone/>
            </a:pPr>
            <a:r>
              <a:rPr lang="en-US" sz="9200"/>
              <a:t>The interquartile range is 98-88=10</a:t>
            </a:r>
          </a:p>
        </p:txBody>
      </p:sp>
    </p:spTree>
    <p:extLst>
      <p:ext uri="{BB962C8B-B14F-4D97-AF65-F5344CB8AC3E}">
        <p14:creationId xmlns:p14="http://schemas.microsoft.com/office/powerpoint/2010/main" val="318891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16465</TotalTime>
  <Words>244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Franklin Gothic Book</vt:lpstr>
      <vt:lpstr>Times New Roman</vt:lpstr>
      <vt:lpstr>Crop</vt:lpstr>
      <vt:lpstr>Pre-Calc &amp; trig</vt:lpstr>
      <vt:lpstr>PowerPoint Presentation</vt:lpstr>
      <vt:lpstr>11.6 Analyzing Data</vt:lpstr>
      <vt:lpstr>PowerPoint Presentation</vt:lpstr>
      <vt:lpstr>Find the mean, median, mode, range and outlier of the following data. How would the mean median and mode be affected if the outlier were removed? </vt:lpstr>
      <vt:lpstr>Find the mean, median, mode, range and outlier of the following data. How would the mean median and mode be affected if the outlier were removed? </vt:lpstr>
      <vt:lpstr>PowerPoint Presentation</vt:lpstr>
      <vt:lpstr>Example:      51, 84, 88, 88, 90, 90, 90, 95, 98, 99, 100   Use the data above to create a box-and-whisker plot.  </vt:lpstr>
      <vt:lpstr>Example:      51, 84, 88, 88, 90, 90, 90, 95, 98, 99, 100  </vt:lpstr>
      <vt:lpstr>Frequency Chart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276</cp:revision>
  <cp:lastPrinted>2018-03-22T19:21:45Z</cp:lastPrinted>
  <dcterms:created xsi:type="dcterms:W3CDTF">2017-08-31T14:11:29Z</dcterms:created>
  <dcterms:modified xsi:type="dcterms:W3CDTF">2018-04-02T17:34:14Z</dcterms:modified>
</cp:coreProperties>
</file>