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63" r:id="rId2"/>
    <p:sldId id="338" r:id="rId3"/>
    <p:sldId id="327" r:id="rId4"/>
    <p:sldId id="312" r:id="rId5"/>
    <p:sldId id="328" r:id="rId6"/>
    <p:sldId id="329" r:id="rId7"/>
    <p:sldId id="330" r:id="rId8"/>
    <p:sldId id="334" r:id="rId9"/>
    <p:sldId id="335" r:id="rId10"/>
    <p:sldId id="340" r:id="rId11"/>
    <p:sldId id="336" r:id="rId12"/>
    <p:sldId id="331" r:id="rId13"/>
    <p:sldId id="339" r:id="rId14"/>
    <p:sldId id="333" r:id="rId15"/>
    <p:sldId id="337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4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Calc</a:t>
            </a:r>
            <a:r>
              <a:rPr lang="en-US" dirty="0"/>
              <a:t> &amp; trig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202" y="905147"/>
            <a:ext cx="104622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set of data has a normal distribution with a mean of 5.1 and a standard deviation of 0.9.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Find the percent of data within each interval.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080202" y="2938071"/>
          <a:ext cx="10462223" cy="92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946"/>
                <a:gridCol w="3765501"/>
                <a:gridCol w="3429776"/>
              </a:tblGrid>
              <a:tr h="92939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4.2 to 5.1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6.0 to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greater </a:t>
                      </a:r>
                      <a:r>
                        <a:rPr lang="en-US" sz="3000" dirty="0">
                          <a:effectLst/>
                        </a:rPr>
                        <a:t>than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99142" y="4693186"/>
            <a:ext cx="961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     34%                                13.5%                                 2.5%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5320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4518" y="585176"/>
            <a:ext cx="114574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dirty="0" smtClean="0">
                <a:ea typeface="Times New Roman" panose="02020603050405020304" pitchFamily="18" charset="0"/>
              </a:rPr>
              <a:t>The </a:t>
            </a:r>
            <a:r>
              <a:rPr lang="en-US" altLang="en-US" sz="3000" dirty="0">
                <a:ea typeface="Times New Roman" panose="02020603050405020304" pitchFamily="18" charset="0"/>
              </a:rPr>
              <a:t>number of miles on a car when a certain part fails is normally 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distributed, with </a:t>
            </a:r>
            <a:r>
              <a:rPr lang="en-US" altLang="en-US" sz="3000" dirty="0">
                <a:ea typeface="Times New Roman" panose="02020603050405020304" pitchFamily="18" charset="0"/>
              </a:rPr>
              <a:t>a mean of 60,000 and a standard deviation of 5000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en-US" sz="3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a.	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Sketch </a:t>
            </a:r>
            <a:r>
              <a:rPr lang="en-US" altLang="en-US" sz="3000" dirty="0">
                <a:ea typeface="Times New Roman" panose="02020603050405020304" pitchFamily="18" charset="0"/>
              </a:rPr>
              <a:t>the normal curve for the distribution. Label the </a:t>
            </a:r>
            <a:r>
              <a:rPr lang="en-US" altLang="en-US" sz="3000" i="1" dirty="0">
                <a:ea typeface="Times New Roman" panose="02020603050405020304" pitchFamily="18" charset="0"/>
              </a:rPr>
              <a:t>x</a:t>
            </a:r>
            <a:r>
              <a:rPr lang="en-US" altLang="en-US" sz="3000" dirty="0">
                <a:ea typeface="Times New Roman" panose="02020603050405020304" pitchFamily="18" charset="0"/>
              </a:rPr>
              <a:t>-axis values</a:t>
            </a:r>
            <a:br>
              <a:rPr lang="en-US" altLang="en-US" sz="3000" dirty="0">
                <a:ea typeface="Times New Roman" panose="02020603050405020304" pitchFamily="18" charset="0"/>
              </a:rPr>
            </a:br>
            <a:r>
              <a:rPr lang="en-US" altLang="en-US" sz="3000" dirty="0">
                <a:ea typeface="Times New Roman" panose="02020603050405020304" pitchFamily="18" charset="0"/>
              </a:rPr>
              <a:t>at one, two, and three standard deviations from the mean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altLang="en-US" sz="3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en-US" sz="3000" b="1" dirty="0">
                <a:ea typeface="Times New Roman" panose="02020603050405020304" pitchFamily="18" charset="0"/>
                <a:cs typeface="Arial" panose="020B0604020202020204" pitchFamily="34" charset="0"/>
              </a:rPr>
              <a:t>b.	</a:t>
            </a:r>
            <a:r>
              <a:rPr lang="en-US" altLang="en-US" sz="3000" dirty="0">
                <a:ea typeface="Times New Roman" panose="02020603050405020304" pitchFamily="18" charset="0"/>
              </a:rPr>
              <a:t>What is the probability that the part will NOT fail between 55,000 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and 65,000 </a:t>
            </a:r>
            <a:r>
              <a:rPr lang="en-US" altLang="en-US" sz="3000" dirty="0">
                <a:ea typeface="Times New Roman" panose="02020603050405020304" pitchFamily="18" charset="0"/>
              </a:rPr>
              <a:t>miles</a:t>
            </a:r>
            <a:r>
              <a:rPr lang="en-US" altLang="en-US" sz="3000" dirty="0" smtClean="0">
                <a:ea typeface="Times New Roman" panose="02020603050405020304" pitchFamily="18" charset="0"/>
              </a:rPr>
              <a:t>?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975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788" y="1240436"/>
            <a:ext cx="2825646" cy="4380875"/>
          </a:xfrm>
        </p:spPr>
        <p:txBody>
          <a:bodyPr>
            <a:noAutofit/>
          </a:bodyPr>
          <a:lstStyle/>
          <a:p>
            <a:r>
              <a:rPr lang="en-US" sz="3000" b="1" dirty="0"/>
              <a:t>The actual weights of bags of pet food are</a:t>
            </a:r>
            <a:br>
              <a:rPr lang="en-US" sz="3000" b="1" dirty="0"/>
            </a:br>
            <a:r>
              <a:rPr lang="en-US" sz="3000" b="1" dirty="0"/>
              <a:t>normally distributed about the mean. Use</a:t>
            </a:r>
            <a:br>
              <a:rPr lang="en-US" sz="3000" b="1" dirty="0"/>
            </a:br>
            <a:r>
              <a:rPr lang="en-US" sz="3000" b="1" dirty="0"/>
              <a:t>the graph at the right for Exercises 1–4.</a:t>
            </a: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pic>
        <p:nvPicPr>
          <p:cNvPr id="4" name="Content Placeholder 3" descr="imgg02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1889" y="1240436"/>
            <a:ext cx="7210426" cy="4661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4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4183" y="88668"/>
            <a:ext cx="15347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 smtClean="0"/>
              <a:t>Answers</a:t>
            </a:r>
            <a:endParaRPr lang="en-US" sz="3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012" y="875585"/>
            <a:ext cx="1163013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of pet food weigh 49.9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–50.1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												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/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weigh less than 49.8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												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/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 a group of 250 bags, how many would you expect to 			weigh more than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50.4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  	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/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mean of the data is 50, and the standard deviation is 			0.2. Approximately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what percent of bags are within one 			standard deviation of the mean weight?      			</a:t>
            </a: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8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64183" y="88668"/>
            <a:ext cx="15347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 smtClean="0"/>
              <a:t>Answers</a:t>
            </a:r>
            <a:endParaRPr lang="en-US" sz="3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012" y="875585"/>
            <a:ext cx="1163013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of pet food weigh 49.9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–50.1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												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58%</a:t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About what percent of bags weigh less than 49.8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												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25%</a:t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 a group of 250 bags, how many would you expect to 			weigh more than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50.4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lb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?                 	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   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5% or 12-13 bags</a:t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4.	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The mean of the data is 50, and the standard deviation is 			0.2. Approximately</a:t>
            </a:r>
            <a:r>
              <a:rPr kumimoji="0" lang="en-US" altLang="en-US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what percent of bags are within one 			standard deviation of the mean weight?      			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79% </a:t>
            </a:r>
            <a:endParaRPr kumimoji="0" lang="en-US" altLang="en-US" sz="3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32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Next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page 743 #2-5, 7-17, 23-28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4345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Find the standard deviation of: </a:t>
            </a:r>
          </a:p>
          <a:p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94, 90, 88, 100, 99, 92, 88, 92, 97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63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/>
              <a:t>P</a:t>
            </a:r>
            <a:r>
              <a:rPr lang="en-US" sz="3400" b="1" dirty="0" smtClean="0"/>
              <a:t>age </a:t>
            </a:r>
            <a:r>
              <a:rPr lang="en-US" sz="3400" b="1" dirty="0"/>
              <a:t>722 #1-5, 7-11 (odd), 21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899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11.10 Normal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286000"/>
            <a:ext cx="1062053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Objective: To use a normal distribution</a:t>
            </a:r>
            <a:br>
              <a:rPr lang="en-US" sz="3200" dirty="0"/>
            </a:b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669" y="800100"/>
            <a:ext cx="10710472" cy="14859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Normal Distribution: </a:t>
            </a:r>
            <a:r>
              <a:rPr lang="en-US" dirty="0"/>
              <a:t>shows data that vary randomly from the mean in the pattern of a bell-shaped curve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66669" y="3566942"/>
            <a:ext cx="9233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68%   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Standard Deviation of the Mean</a:t>
            </a:r>
            <a:b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95%   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 Standard Deviation of the Mean</a:t>
            </a:r>
            <a:b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99.7%  </a:t>
            </a:r>
            <a:r>
              <a:rPr lang="en-US" sz="3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of data is within 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 Standard Deviation of the Mean</a:t>
            </a:r>
            <a:endParaRPr lang="en-US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ics.uci.edu/%7Estaceyah/120A/labs/lab3/stdnormaldist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3206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19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mi" descr="http://www.oswego.edu/%7Esrp/stats/images/normal_34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725" y="1"/>
            <a:ext cx="1128759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510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520043"/>
              </p:ext>
            </p:extLst>
          </p:nvPr>
        </p:nvGraphicFramePr>
        <p:xfrm>
          <a:off x="1648918" y="2875402"/>
          <a:ext cx="5085080" cy="105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95010"/>
                <a:gridCol w="590070"/>
              </a:tblGrid>
              <a:tr h="1011418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mean </a:t>
                      </a:r>
                      <a:r>
                        <a:rPr lang="en-US" sz="3000" dirty="0">
                          <a:effectLst/>
                        </a:rPr>
                        <a:t>= </a:t>
                      </a:r>
                      <a:r>
                        <a:rPr lang="en-US" sz="3000" dirty="0" smtClean="0">
                          <a:effectLst/>
                        </a:rPr>
                        <a:t>95</a:t>
                      </a:r>
                    </a:p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standard </a:t>
                      </a:r>
                      <a:r>
                        <a:rPr lang="en-US" sz="3000" dirty="0">
                          <a:effectLst/>
                        </a:rPr>
                        <a:t>deviation = 12 </a:t>
                      </a: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DKLNJ H+ Frutiger LT Std"/>
                        <a:ea typeface="Times New Roman" panose="02020603050405020304" pitchFamily="18" charset="0"/>
                        <a:cs typeface="DKLNJ H+ Frutiger LT Std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endParaRPr lang="en-US" sz="3000" dirty="0">
                        <a:solidFill>
                          <a:srgbClr val="000000"/>
                        </a:solidFill>
                        <a:effectLst/>
                        <a:latin typeface="DKLNJ H+ Frutiger LT Std"/>
                        <a:ea typeface="Times New Roman" panose="02020603050405020304" pitchFamily="18" charset="0"/>
                        <a:cs typeface="DKLNJ H+ Frutiger LT Std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8918" y="887569"/>
            <a:ext cx="94438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Sketch a normal curve for each distribution. Label the </a:t>
            </a:r>
            <a:r>
              <a:rPr kumimoji="0" lang="en-US" altLang="en-US" sz="3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-axis values at one, two,</a:t>
            </a:r>
            <a:b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 three standard deviations from the mean.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48251" y="2875402"/>
            <a:ext cx="4186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1.) What percent of data is between 83 and 107?</a:t>
            </a:r>
          </a:p>
          <a:p>
            <a:endParaRPr lang="en-US" sz="3000" dirty="0"/>
          </a:p>
          <a:p>
            <a:r>
              <a:rPr lang="en-US" sz="3000" dirty="0" smtClean="0"/>
              <a:t>2.) What percent of data is between 71 and 83?</a:t>
            </a:r>
          </a:p>
          <a:p>
            <a:endParaRPr lang="en-US" sz="3000" dirty="0"/>
          </a:p>
          <a:p>
            <a:r>
              <a:rPr lang="en-US" sz="3000" dirty="0" smtClean="0"/>
              <a:t>3.) What percent of data is greater than 119?</a:t>
            </a:r>
          </a:p>
        </p:txBody>
      </p:sp>
    </p:spTree>
    <p:extLst>
      <p:ext uri="{BB962C8B-B14F-4D97-AF65-F5344CB8AC3E}">
        <p14:creationId xmlns:p14="http://schemas.microsoft.com/office/powerpoint/2010/main" val="12027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202" y="905147"/>
            <a:ext cx="104622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set of data has a normal distribution with a mean of 5.1 and a standard deviation of 0.9.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Find the percent of data within each interval.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535"/>
              </p:ext>
            </p:extLst>
          </p:nvPr>
        </p:nvGraphicFramePr>
        <p:xfrm>
          <a:off x="1080202" y="2938071"/>
          <a:ext cx="10462223" cy="929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66946"/>
                <a:gridCol w="3765501"/>
                <a:gridCol w="3429776"/>
              </a:tblGrid>
              <a:tr h="92939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4.2 to 5.1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from </a:t>
                      </a:r>
                      <a:r>
                        <a:rPr lang="en-US" sz="3000" dirty="0">
                          <a:effectLst/>
                        </a:rPr>
                        <a:t>6.0 to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" algn="l"/>
                        </a:tabLst>
                      </a:pPr>
                      <a:r>
                        <a:rPr lang="en-US" sz="3000" dirty="0" smtClean="0">
                          <a:effectLst/>
                        </a:rPr>
                        <a:t>greater </a:t>
                      </a:r>
                      <a:r>
                        <a:rPr lang="en-US" sz="3000" dirty="0">
                          <a:effectLst/>
                        </a:rPr>
                        <a:t>than 6.9 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16730</TotalTime>
  <Words>285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DKLNJ H+ Frutiger LT Std</vt:lpstr>
      <vt:lpstr>Franklin Gothic Book</vt:lpstr>
      <vt:lpstr>Times New Roman</vt:lpstr>
      <vt:lpstr>Crop</vt:lpstr>
      <vt:lpstr>Pre-Calc &amp; trig</vt:lpstr>
      <vt:lpstr>Bell Work</vt:lpstr>
      <vt:lpstr>From Last Time</vt:lpstr>
      <vt:lpstr>11.10 Normal Distributions</vt:lpstr>
      <vt:lpstr>Normal Distribution: shows data that vary randomly from the mean in the pattern of a bell-shaped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actual weights of bags of pet food are normally distributed about the mean. Use the graph at the right for Exercises 1–4. </vt:lpstr>
      <vt:lpstr>PowerPoint Presentation</vt:lpstr>
      <vt:lpstr>PowerPoint Presentation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289</cp:revision>
  <cp:lastPrinted>2018-03-22T19:21:45Z</cp:lastPrinted>
  <dcterms:created xsi:type="dcterms:W3CDTF">2017-08-31T14:11:29Z</dcterms:created>
  <dcterms:modified xsi:type="dcterms:W3CDTF">2018-04-09T17:41:31Z</dcterms:modified>
</cp:coreProperties>
</file>