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2" r:id="rId3"/>
    <p:sldId id="324" r:id="rId4"/>
    <p:sldId id="337" r:id="rId5"/>
    <p:sldId id="334" r:id="rId6"/>
    <p:sldId id="338" r:id="rId7"/>
    <p:sldId id="335" r:id="rId8"/>
    <p:sldId id="339" r:id="rId9"/>
    <p:sldId id="340" r:id="rId10"/>
    <p:sldId id="341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473 #1–5,  7–23 (odd), 33–41 (odd)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0950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L</a:t>
            </a:r>
            <a:r>
              <a:rPr lang="en-US" dirty="0" smtClean="0"/>
              <a:t>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059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457 # 1–9, 13–27(odd)</a:t>
            </a:r>
          </a:p>
          <a:p>
            <a:pPr marL="0" indent="0">
              <a:buNone/>
            </a:pPr>
            <a:r>
              <a:rPr lang="en-US" sz="3400" smtClean="0"/>
              <a:t>Page 465 # 1–4, 30–33  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69192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7624"/>
            <a:ext cx="10152043" cy="1764076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7.5 Exponential and Log Equations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4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289662"/>
            <a:ext cx="10425659" cy="4225741"/>
          </a:xfrm>
        </p:spPr>
        <p:txBody>
          <a:bodyPr>
            <a:noAutofit/>
          </a:bodyPr>
          <a:lstStyle/>
          <a:p>
            <a:r>
              <a:rPr lang="en-US" sz="3200" b="1" dirty="0"/>
              <a:t>Objective: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400" b="1" dirty="0" smtClean="0"/>
              <a:t>Solve </a:t>
            </a:r>
            <a:r>
              <a:rPr lang="en-US" sz="3400" b="1" dirty="0"/>
              <a:t>exponential and log equations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02" y="685800"/>
            <a:ext cx="9601200" cy="1485900"/>
          </a:xfrm>
        </p:spPr>
        <p:txBody>
          <a:bodyPr/>
          <a:lstStyle/>
          <a:p>
            <a:r>
              <a:rPr lang="en-US" b="1" u="sng" dirty="0"/>
              <a:t>Strategies to Solve: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002" y="1636005"/>
            <a:ext cx="10708395" cy="3581400"/>
          </a:xfrm>
        </p:spPr>
        <p:txBody>
          <a:bodyPr/>
          <a:lstStyle/>
          <a:p>
            <a:pPr marL="0" lvl="0" indent="0">
              <a:buNone/>
            </a:pPr>
            <a:r>
              <a:rPr lang="en-US" sz="3000" dirty="0" smtClean="0"/>
              <a:t>1.) One </a:t>
            </a:r>
            <a:r>
              <a:rPr lang="en-US" sz="3000" dirty="0"/>
              <a:t>to One: rewrite so the bases are the same and </a:t>
            </a:r>
            <a:r>
              <a:rPr lang="en-US" sz="3000" dirty="0" smtClean="0"/>
              <a:t>compare</a:t>
            </a:r>
          </a:p>
          <a:p>
            <a:pPr marL="0" lvl="0" indent="0">
              <a:buNone/>
            </a:pPr>
            <a:endParaRPr lang="en-US" sz="3000" dirty="0"/>
          </a:p>
          <a:p>
            <a:pPr marL="0" lvl="0" indent="0">
              <a:buNone/>
            </a:pPr>
            <a:r>
              <a:rPr lang="en-US" sz="3000" dirty="0" smtClean="0"/>
              <a:t>2.) Rewrite </a:t>
            </a:r>
            <a:r>
              <a:rPr lang="en-US" sz="3000" dirty="0"/>
              <a:t>exponential in log form and apply the Inverse </a:t>
            </a:r>
            <a:r>
              <a:rPr lang="en-US" sz="3000" dirty="0" smtClean="0"/>
              <a:t>Property</a:t>
            </a:r>
          </a:p>
          <a:p>
            <a:pPr marL="0" lvl="0" indent="0">
              <a:buNone/>
            </a:pPr>
            <a:endParaRPr lang="en-US" sz="3000" dirty="0" smtClean="0"/>
          </a:p>
          <a:p>
            <a:pPr marL="0" lvl="0" indent="0">
              <a:buNone/>
            </a:pPr>
            <a:r>
              <a:rPr lang="en-US" sz="3000" dirty="0" smtClean="0"/>
              <a:t>3.) Rewrite </a:t>
            </a:r>
            <a:r>
              <a:rPr lang="en-US" sz="3000" dirty="0"/>
              <a:t>log in exponential form and apply the Inverse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4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469037"/>
                <a:ext cx="10658819" cy="52315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=81</m:t>
                    </m:r>
                  </m:oMath>
                </a14:m>
                <a:r>
                  <a:rPr lang="en-US" sz="3600" dirty="0"/>
                  <a:t>	</a:t>
                </a: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	 </a:t>
                </a:r>
              </a:p>
              <a:p>
                <a:pPr marL="0" indent="0">
                  <a:buNone/>
                </a:pPr>
                <a:r>
                  <a:rPr lang="en-US" sz="3600" dirty="0" smtClean="0"/>
                  <a:t>2.) ln x–ln 2 = </a:t>
                </a:r>
                <a:r>
                  <a:rPr lang="en-US" sz="3600" dirty="0"/>
                  <a:t>0	</a:t>
                </a: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3600" dirty="0"/>
                  <a:t>	</a:t>
                </a:r>
              </a:p>
              <a:p>
                <a:pPr marL="0" indent="0">
                  <a:buNone/>
                </a:pPr>
                <a:r>
                  <a:rPr lang="en-US" sz="3600" b="1" dirty="0"/>
                  <a:t> </a:t>
                </a: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4.) </m:t>
                            </m:r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func>
                  </m:oMath>
                </a14:m>
                <a:r>
                  <a:rPr lang="en-US" sz="3600" dirty="0"/>
                  <a:t>	</a:t>
                </a:r>
                <a:r>
                  <a:rPr lang="en-US" sz="3400" dirty="0" smtClean="0"/>
                  <a:t>	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469037"/>
                <a:ext cx="10658819" cy="5231566"/>
              </a:xfrm>
              <a:blipFill rotWithShape="0">
                <a:blip r:embed="rId2"/>
                <a:stretch>
                  <a:fillRect l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87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0165" y="1469037"/>
                <a:ext cx="11270254" cy="523156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=81</m:t>
                    </m:r>
                  </m:oMath>
                </a14:m>
                <a:r>
                  <a:rPr lang="en-US" sz="36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600" dirty="0"/>
                  <a:t>		</a:t>
                </a:r>
                <a:r>
                  <a:rPr lang="en-US" sz="3600" dirty="0" smtClean="0"/>
                  <a:t>	x </a:t>
                </a:r>
                <a:r>
                  <a:rPr lang="en-US" sz="3600" dirty="0"/>
                  <a:t>= 4	 </a:t>
                </a:r>
                <a:r>
                  <a:rPr lang="en-US" sz="3600" dirty="0" smtClean="0"/>
                  <a:t>       One </a:t>
                </a:r>
                <a:r>
                  <a:rPr lang="en-US" sz="3600" dirty="0"/>
                  <a:t>to One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:r>
                  <a:rPr lang="en-US" sz="3600" dirty="0" smtClean="0"/>
                  <a:t>2.) ln x–ln 2 = </a:t>
                </a:r>
                <a:r>
                  <a:rPr lang="en-US" sz="3600" dirty="0"/>
                  <a:t>0	ln x = ln 2		</a:t>
                </a:r>
                <a:r>
                  <a:rPr lang="en-US" sz="3600" dirty="0" smtClean="0"/>
                  <a:t>	x </a:t>
                </a:r>
                <a:r>
                  <a:rPr lang="en-US" sz="3600" dirty="0"/>
                  <a:t>= 2	</a:t>
                </a:r>
                <a:r>
                  <a:rPr lang="en-US" sz="3600" dirty="0" smtClean="0"/>
                  <a:t>        One </a:t>
                </a:r>
                <a:r>
                  <a:rPr lang="en-US" sz="3600" dirty="0"/>
                  <a:t>to One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3600" dirty="0"/>
                  <a:t>	</a:t>
                </a:r>
                <a:r>
                  <a:rPr lang="en-US" sz="3600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3600" dirty="0"/>
                  <a:t>	</a:t>
                </a:r>
                <a:r>
                  <a:rPr lang="en-US" sz="3600" dirty="0" smtClean="0"/>
                  <a:t>        x </a:t>
                </a:r>
                <a:r>
                  <a:rPr lang="en-US" sz="3600" dirty="0"/>
                  <a:t>= 3	</a:t>
                </a:r>
                <a:r>
                  <a:rPr lang="en-US" sz="3600" dirty="0" smtClean="0"/>
                  <a:t>      Inverse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b="1" dirty="0"/>
                  <a:t> 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 smtClean="0"/>
                  <a:t>4.)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func>
                  </m:oMath>
                </a14:m>
                <a:r>
                  <a:rPr lang="en-US" sz="3600" dirty="0" smtClean="0"/>
                  <a:t>	</a:t>
                </a:r>
                <a:r>
                  <a:rPr lang="en-US" sz="36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600" dirty="0"/>
                  <a:t>	</a:t>
                </a:r>
                <a:r>
                  <a:rPr lang="en-US" sz="3600" dirty="0" smtClean="0"/>
                  <a:t>2x </a:t>
                </a:r>
                <a:r>
                  <a:rPr lang="en-US" sz="3600" dirty="0"/>
                  <a:t>= 4	x = 2	</a:t>
                </a:r>
                <a:r>
                  <a:rPr lang="en-US" sz="3600" dirty="0" smtClean="0"/>
                  <a:t>      Inverse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400" dirty="0" smtClean="0"/>
                  <a:t>	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165" y="1469037"/>
                <a:ext cx="11270254" cy="5231566"/>
              </a:xfrm>
              <a:blipFill rotWithShape="0">
                <a:blip r:embed="rId2"/>
                <a:stretch>
                  <a:fillRect l="-1461" t="-1399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27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81" y="674784"/>
            <a:ext cx="9601200" cy="823511"/>
          </a:xfrm>
        </p:spPr>
        <p:txBody>
          <a:bodyPr/>
          <a:lstStyle/>
          <a:p>
            <a:r>
              <a:rPr lang="en-US" dirty="0" smtClean="0"/>
              <a:t>Additional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1181" y="1399142"/>
                <a:ext cx="11215171" cy="4468258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12000" i="1" dirty="0" smtClean="0"/>
              </a:p>
              <a:p>
                <a:pPr marL="0" indent="0">
                  <a:buNone/>
                </a:pPr>
                <a:r>
                  <a:rPr lang="en-US" sz="12000" dirty="0" smtClean="0"/>
                  <a:t>1.)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8(2)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2000" i="1">
                        <a:latin typeface="Cambria Math" panose="02040503050406030204" pitchFamily="18" charset="0"/>
                      </a:rPr>
                      <m:t>−10=70</m:t>
                    </m:r>
                  </m:oMath>
                </a14:m>
                <a:r>
                  <a:rPr lang="en-US" sz="12000" i="1" dirty="0"/>
                  <a:t> </a:t>
                </a:r>
                <a:r>
                  <a:rPr lang="en-US" sz="12000" i="1" dirty="0" smtClean="0"/>
                  <a:t>		</a:t>
                </a:r>
                <a:r>
                  <a:rPr lang="en-US" sz="12000" dirty="0" smtClean="0"/>
                  <a:t>5.)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sz="12000" i="1" dirty="0" smtClean="0"/>
              </a:p>
              <a:p>
                <a:pPr marL="0" indent="0">
                  <a:buNone/>
                </a:pPr>
                <a:endParaRPr lang="en-US" sz="120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b="0" i="1" smtClean="0">
                            <a:latin typeface="Cambria Math" panose="02040503050406030204" pitchFamily="18" charset="0"/>
                          </a:rPr>
                          <m:t>2.) 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5(3)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  <m:r>
                      <a:rPr lang="en-US" sz="12000" i="1">
                        <a:latin typeface="Cambria Math" panose="02040503050406030204" pitchFamily="18" charset="0"/>
                      </a:rPr>
                      <m:t>+12=32</m:t>
                    </m:r>
                  </m:oMath>
                </a14:m>
                <a:r>
                  <a:rPr lang="en-US" sz="12000" dirty="0"/>
                  <a:t> </a:t>
                </a:r>
                <a14:m>
                  <m:oMath xmlns:m="http://schemas.openxmlformats.org/officeDocument/2006/math">
                    <m:r>
                      <a:rPr lang="en-US" sz="12000" b="0" i="0" smtClean="0">
                        <a:latin typeface="Cambria Math" panose="02040503050406030204" pitchFamily="18" charset="0"/>
                      </a:rPr>
                      <m:t>      </m:t>
                    </m:r>
                    <m:func>
                      <m:func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0" b="0" i="0" smtClean="0">
                                <a:latin typeface="Cambria Math" panose="02040503050406030204" pitchFamily="18" charset="0"/>
                              </a:rPr>
                              <m:t>6.) </m:t>
                            </m:r>
                            <m:r>
                              <m:rPr>
                                <m:sty m:val="p"/>
                              </m:rPr>
                              <a:rPr lang="en-US" sz="1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fName>
                      <m:e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(4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−7)=</m:t>
                        </m:r>
                        <m:func>
                          <m:funcPr>
                            <m:ctrlPr>
                              <a:rPr lang="en-US" sz="1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+8)</m:t>
                            </m:r>
                          </m:e>
                        </m:func>
                      </m:e>
                    </m:func>
                  </m:oMath>
                </a14:m>
                <a:endParaRPr lang="en-US" sz="12000" dirty="0" smtClean="0"/>
              </a:p>
              <a:p>
                <a:pPr marL="0" indent="0">
                  <a:buNone/>
                </a:pPr>
                <a:r>
                  <a:rPr lang="en-US" sz="12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b="0" i="1" smtClean="0">
                            <a:latin typeface="Cambria Math" panose="02040503050406030204" pitchFamily="18" charset="0"/>
                          </a:rPr>
                          <m:t>3.) 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2000" i="1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sz="12000" dirty="0" smtClean="0"/>
                  <a:t>			7.)  ln </a:t>
                </a:r>
                <a:r>
                  <a:rPr lang="en-US" sz="12000" dirty="0"/>
                  <a:t>(6x – 1) = 3</a:t>
                </a:r>
              </a:p>
              <a:p>
                <a:pPr marL="0" indent="0">
                  <a:buNone/>
                </a:pPr>
                <a:r>
                  <a:rPr lang="en-US" sz="12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0" b="0" i="0" smtClean="0">
                                <a:latin typeface="Cambria Math" panose="02040503050406030204" pitchFamily="18" charset="0"/>
                              </a:rPr>
                              <m:t>4.) </m:t>
                            </m:r>
                            <m:r>
                              <a:rPr lang="en-US" sz="1200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sz="1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+9</m:t>
                            </m:r>
                          </m:e>
                        </m:d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−21=3</m:t>
                        </m:r>
                      </m:e>
                    </m:func>
                  </m:oMath>
                </a14:m>
                <a:r>
                  <a:rPr lang="en-US" sz="12000" dirty="0"/>
                  <a:t> </a:t>
                </a:r>
                <a:endParaRPr lang="en-US" sz="120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181" y="1399142"/>
                <a:ext cx="11215171" cy="4468258"/>
              </a:xfrm>
              <a:blipFill rotWithShape="0">
                <a:blip r:embed="rId2"/>
                <a:stretch>
                  <a:fillRect l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20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the following.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400" dirty="0"/>
                  <a:t>You have deposited $600 in an account that pays 7.5% interest compounded continuously. 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𝑃𝑒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sz="3400" dirty="0"/>
                  <a:t> , where P is in initial deposit r is the percent (written as decimal) and t is the time in years.  How long will it take to double your money? Triple?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1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548651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𝑃𝑒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sz="3000" dirty="0" smtClean="0"/>
                  <a:t>	     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3000" dirty="0" smtClean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1800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600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0.075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000" dirty="0" smtClean="0"/>
                  <a:t> 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30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0.075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000" dirty="0" smtClean="0"/>
                  <a:t> 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 t = ??? </a:t>
                </a: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P = 600</a:t>
                </a:r>
              </a:p>
              <a:p>
                <a:pPr marL="0" indent="0">
                  <a:buNone/>
                </a:pPr>
                <a:r>
                  <a:rPr lang="en-US" sz="3000" dirty="0"/>
                  <a:t>r</a:t>
                </a:r>
                <a:r>
                  <a:rPr lang="en-US" sz="3000" dirty="0" smtClean="0"/>
                  <a:t> = 0.075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A = 1800 (tripled the P)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t = time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548651" cy="3581400"/>
              </a:xfrm>
              <a:blipFill rotWithShape="0">
                <a:blip r:embed="rId2"/>
                <a:stretch>
                  <a:fillRect l="-1329" t="-2891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0830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4833</TotalTime>
  <Words>125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Cambria Math</vt:lpstr>
      <vt:lpstr>Franklin Gothic Book</vt:lpstr>
      <vt:lpstr>Wingdings</vt:lpstr>
      <vt:lpstr>Crop</vt:lpstr>
      <vt:lpstr>Algebra 4</vt:lpstr>
      <vt:lpstr>From Last Time… </vt:lpstr>
      <vt:lpstr>7.5 Exponential and Log Equations  </vt:lpstr>
      <vt:lpstr>Strategies to Solve: </vt:lpstr>
      <vt:lpstr>Examples: Solve</vt:lpstr>
      <vt:lpstr>Examples</vt:lpstr>
      <vt:lpstr>Additional Examples</vt:lpstr>
      <vt:lpstr>Answer the following.</vt:lpstr>
      <vt:lpstr>Set Up Solution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130</cp:revision>
  <cp:lastPrinted>2017-10-18T18:14:06Z</cp:lastPrinted>
  <dcterms:created xsi:type="dcterms:W3CDTF">2017-08-21T18:28:24Z</dcterms:created>
  <dcterms:modified xsi:type="dcterms:W3CDTF">2018-04-17T13:29:37Z</dcterms:modified>
</cp:coreProperties>
</file>