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36" r:id="rId2"/>
    <p:sldId id="344" r:id="rId3"/>
    <p:sldId id="256" r:id="rId4"/>
    <p:sldId id="343" r:id="rId5"/>
    <p:sldId id="346" r:id="rId6"/>
    <p:sldId id="332" r:id="rId7"/>
    <p:sldId id="345" r:id="rId8"/>
    <p:sldId id="347" r:id="rId9"/>
    <p:sldId id="341" r:id="rId1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57" d="100"/>
          <a:sy n="57" d="100"/>
        </p:scale>
        <p:origin x="52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00100"/>
            <a:ext cx="9601200" cy="1485900"/>
          </a:xfrm>
        </p:spPr>
        <p:txBody>
          <a:bodyPr/>
          <a:lstStyle/>
          <a:p>
            <a:r>
              <a:rPr lang="en-US" dirty="0" smtClean="0"/>
              <a:t>Bell Work: Solve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2286000"/>
                <a:ext cx="10463134" cy="3581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.) 5(3)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−12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+12=32</m:t>
                      </m:r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.) 4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+9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−21=3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2286000"/>
                <a:ext cx="10463134" cy="35814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22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Page 473 #1–5,  7–23 (odd), 33–41 (odd)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55858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77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7.6 Natural Logarithms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Objectives: </a:t>
            </a:r>
            <a:r>
              <a:rPr lang="en-US" sz="3000" dirty="0" smtClean="0"/>
              <a:t>To evaluate and simplify natural logs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		To review properties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0716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with Natural Log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28750"/>
                <a:ext cx="11412511" cy="52765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3400" dirty="0" smtClean="0"/>
              </a:p>
              <a:p>
                <a:pPr marL="0" indent="0">
                  <a:buNone/>
                </a:pPr>
                <a:r>
                  <a:rPr lang="en-US" sz="3400" b="1" u="sng" dirty="0"/>
                  <a:t>Product </a:t>
                </a:r>
                <a:r>
                  <a:rPr lang="en-US" sz="3400" b="1" u="sng" dirty="0" smtClean="0"/>
                  <a:t>Property</a:t>
                </a:r>
                <a:r>
                  <a:rPr lang="en-US" sz="3400" b="1" dirty="0"/>
                  <a:t> </a:t>
                </a:r>
                <a:r>
                  <a:rPr lang="en-US" sz="3400" b="1" dirty="0" smtClean="0"/>
                  <a:t>			</a:t>
                </a:r>
                <a:r>
                  <a:rPr lang="en-US" sz="3400" b="1" u="sng" dirty="0"/>
                  <a:t>Quotient </a:t>
                </a:r>
                <a:r>
                  <a:rPr lang="en-US" sz="3400" b="1" u="sng" dirty="0" smtClean="0"/>
                  <a:t>Property</a:t>
                </a: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uv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func>
                  </m:oMath>
                </a14:m>
                <a:r>
                  <a:rPr lang="en-US" sz="3400" dirty="0"/>
                  <a:t>	</a:t>
                </a:r>
                <a:r>
                  <a:rPr lang="en-US" sz="3400" dirty="0" smtClean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func>
                  </m:oMath>
                </a14:m>
                <a:r>
                  <a:rPr lang="en-US" sz="3400" dirty="0"/>
                  <a:t>	</a:t>
                </a:r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b="1" u="sng" dirty="0"/>
                  <a:t>Power </a:t>
                </a:r>
                <a:r>
                  <a:rPr lang="en-US" sz="3400" b="1" u="sng" dirty="0" smtClean="0"/>
                  <a:t>Property</a:t>
                </a:r>
                <a:r>
                  <a:rPr lang="en-US" sz="3400" dirty="0"/>
                  <a:t>	</a:t>
                </a:r>
                <a:r>
                  <a:rPr lang="en-US" sz="3400" dirty="0" smtClean="0"/>
                  <a:t>			</a:t>
                </a:r>
                <a:r>
                  <a:rPr lang="en-US" sz="3400" b="1" u="sng" dirty="0" smtClean="0"/>
                  <a:t>Rewrite: </a:t>
                </a:r>
                <a:endParaRPr lang="en-US" sz="3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func>
                  </m:oMath>
                </a14:m>
                <a:r>
                  <a:rPr lang="en-US" sz="3400" dirty="0" smtClean="0"/>
                  <a:t>			</a:t>
                </a:r>
                <a:r>
                  <a:rPr lang="en-US" sz="3400" dirty="0" smtClean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40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fName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  &lt; = &gt; </m:t>
                    </m:r>
                    <m:sSup>
                      <m:sSup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28750"/>
                <a:ext cx="11412511" cy="5276538"/>
              </a:xfrm>
              <a:blipFill rotWithShape="0">
                <a:blip r:embed="rId2"/>
                <a:stretch>
                  <a:fillRect l="-1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429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Formulas applied to Natural Log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08879"/>
                <a:ext cx="8319541" cy="50366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b="1" dirty="0"/>
                  <a:t>Exponential Growth: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𝑎𝑒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𝑏𝑥</m:t>
                        </m:r>
                      </m:sup>
                    </m:sSup>
                  </m:oMath>
                </a14:m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b="1" dirty="0"/>
                  <a:t>Exponential Decay: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𝑎𝑒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𝑏𝑥</m:t>
                        </m:r>
                      </m:sup>
                    </m:sSup>
                  </m:oMath>
                </a14:m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b="1" i="1" u="sng" dirty="0"/>
                  <a:t>Compound Interest Formula:</a:t>
                </a:r>
                <a:r>
                  <a:rPr lang="en-US" sz="3000" b="1" i="1" dirty="0"/>
                  <a:t>  </a:t>
                </a:r>
                <a:r>
                  <a:rPr lang="en-US" sz="3000" dirty="0"/>
                  <a:t> </a:t>
                </a:r>
                <a:r>
                  <a:rPr lang="en-US" sz="3000" dirty="0" smtClean="0"/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(1+</m:t>
                        </m:r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𝑛𝑡</m:t>
                        </m:r>
                      </m:sup>
                    </m:sSup>
                  </m:oMath>
                </a14:m>
                <a:r>
                  <a:rPr lang="en-US" sz="3000" i="1" dirty="0"/>
                  <a:t> </a:t>
                </a:r>
                <a:endParaRPr lang="en-US" sz="3000" i="1" dirty="0" smtClean="0"/>
              </a:p>
              <a:p>
                <a:pPr marL="0" indent="0">
                  <a:buNone/>
                </a:pPr>
                <a:endParaRPr lang="en-US" sz="3000" i="1" dirty="0"/>
              </a:p>
              <a:p>
                <a:pPr marL="0" indent="0">
                  <a:buNone/>
                </a:pPr>
                <a:r>
                  <a:rPr lang="en-US" sz="3000" b="1" i="1" u="sng" dirty="0"/>
                  <a:t>Compound Continuously Formula:</a:t>
                </a:r>
                <a:r>
                  <a:rPr lang="en-US" sz="3000" b="1" i="1" dirty="0"/>
                  <a:t> </a:t>
                </a:r>
                <a:r>
                  <a:rPr lang="en-US" sz="3000" b="1" i="1" dirty="0" smtClean="0"/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𝑃𝑒𝑟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08879"/>
                <a:ext cx="8319541" cy="5036695"/>
              </a:xfrm>
              <a:blipFill rotWithShape="0">
                <a:blip r:embed="rId2"/>
                <a:stretch>
                  <a:fillRect l="-1685" t="-1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39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Write as a single log.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8438"/>
            <a:ext cx="7058722" cy="4672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2</a:t>
            </a:r>
            <a:r>
              <a:rPr lang="en-US" sz="3000" dirty="0" smtClean="0"/>
              <a:t> ln 4			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ln 18 – ln 10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2(ln 8 + ln 5) </a:t>
            </a:r>
          </a:p>
        </p:txBody>
      </p:sp>
    </p:spTree>
    <p:extLst>
      <p:ext uri="{BB962C8B-B14F-4D97-AF65-F5344CB8AC3E}">
        <p14:creationId xmlns:p14="http://schemas.microsoft.com/office/powerpoint/2010/main" val="384742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Solve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000" dirty="0" smtClean="0"/>
                  <a:t> </a:t>
                </a:r>
                <a:r>
                  <a:rPr lang="en-US" sz="3000" dirty="0"/>
                  <a:t>ln 9</a:t>
                </a:r>
                <a:r>
                  <a:rPr lang="en-US" sz="3000" dirty="0" smtClean="0"/>
                  <a:t>x = 4						</a:t>
                </a:r>
                <a:r>
                  <a:rPr lang="en-US" sz="3000" dirty="0"/>
                  <a:t> ln </a:t>
                </a:r>
                <a:r>
                  <a:rPr lang="en-US" sz="3000" dirty="0" smtClean="0"/>
                  <a:t>(9x–15) </a:t>
                </a:r>
                <a:r>
                  <a:rPr lang="en-US" sz="3000" dirty="0"/>
                  <a:t>= 8</a:t>
                </a:r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/>
                  <a:t>	</a:t>
                </a:r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=35</m:t>
                    </m:r>
                  </m:oMath>
                </a14:m>
                <a:r>
                  <a:rPr lang="en-US" sz="3000" dirty="0" smtClean="0"/>
                  <a:t>		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r>
                  <a:rPr lang="en-US" sz="3000" dirty="0"/>
                  <a:t>		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44" t="-2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828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smtClean="0"/>
              <a:t>Page </a:t>
            </a:r>
            <a:r>
              <a:rPr lang="en-US" sz="3400" smtClean="0"/>
              <a:t>480 # 1–8, 11, 13, 21, 29, 31, 35, 38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90950728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4860</TotalTime>
  <Words>89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Cambria Math</vt:lpstr>
      <vt:lpstr>Franklin Gothic Book</vt:lpstr>
      <vt:lpstr>Crop</vt:lpstr>
      <vt:lpstr>Bell Work: Solve</vt:lpstr>
      <vt:lpstr>From Last Time</vt:lpstr>
      <vt:lpstr>Pre-calc trig</vt:lpstr>
      <vt:lpstr>7.6 Natural Logarithms</vt:lpstr>
      <vt:lpstr>Properties with Natural Log</vt:lpstr>
      <vt:lpstr>Formulas applied to Natural Log</vt:lpstr>
      <vt:lpstr>Example: Write as a single log.</vt:lpstr>
      <vt:lpstr>Example: Solve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132</cp:revision>
  <cp:lastPrinted>2017-10-18T18:14:06Z</cp:lastPrinted>
  <dcterms:created xsi:type="dcterms:W3CDTF">2017-08-21T18:28:24Z</dcterms:created>
  <dcterms:modified xsi:type="dcterms:W3CDTF">2018-04-16T22:06:57Z</dcterms:modified>
</cp:coreProperties>
</file>