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4"/>
  </p:handoutMasterIdLst>
  <p:sldIdLst>
    <p:sldId id="263" r:id="rId2"/>
    <p:sldId id="322" r:id="rId3"/>
    <p:sldId id="319" r:id="rId4"/>
    <p:sldId id="330" r:id="rId5"/>
    <p:sldId id="331" r:id="rId6"/>
    <p:sldId id="323" r:id="rId7"/>
    <p:sldId id="324" r:id="rId8"/>
    <p:sldId id="325" r:id="rId9"/>
    <p:sldId id="326" r:id="rId10"/>
    <p:sldId id="327" r:id="rId11"/>
    <p:sldId id="328" r:id="rId12"/>
    <p:sldId id="329" r:id="rId13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26" d="100"/>
          <a:sy n="26" d="100"/>
        </p:scale>
        <p:origin x="60" y="14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</a:t>
            </a:r>
            <a:r>
              <a:rPr lang="en-US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487680"/>
                <a:ext cx="10654145" cy="6172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 u="sng">
                          <a:latin typeface="Cambria Math" panose="02040503050406030204" pitchFamily="18" charset="0"/>
                        </a:rPr>
                        <m:t>1             1        0     −3          0   −4</m:t>
                      </m:r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       1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  0   −3          0     −4        0</m:t>
                      </m:r>
                      <m:r>
                        <a:rPr lang="en-US" sz="340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+0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1      0   −3          0     −4        </m:t>
                      </m:r>
                    </m:oMath>
                  </m:oMathPara>
                </a14:m>
                <a:endParaRPr lang="en-US" sz="3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 u="sng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400" i="1" u="sng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400" b="0" i="1" u="sng" smtClean="0">
                          <a:latin typeface="Cambria Math" panose="02040503050406030204" pitchFamily="18" charset="0"/>
                        </a:rPr>
                        <m:t>        2</m:t>
                      </m:r>
                      <m:r>
                        <a:rPr lang="en-US" sz="3400" i="1" u="sng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3400" b="0" i="1" u="sng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400" i="1" u="sng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400" b="0" i="1" u="sng" smtClean="0">
                          <a:latin typeface="Cambria Math" panose="02040503050406030204" pitchFamily="18" charset="0"/>
                        </a:rPr>
                        <m:t>     2</m:t>
                      </m:r>
                      <m:r>
                        <a:rPr lang="en-US" sz="3400" i="1" u="sng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3400" b="0" i="1" u="sng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400" i="1" u="sng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1      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    1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    0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        →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						</a:t>
                </a:r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1      2        1          2</m:t>
                      </m:r>
                    </m:oMath>
                  </m:oMathPara>
                </a14:m>
                <a:endParaRPr lang="en-US" sz="3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b="0" i="1" u="sng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400" i="1" u="sng">
                          <a:latin typeface="Cambria Math" panose="02040503050406030204" pitchFamily="18" charset="0"/>
                        </a:rPr>
                        <m:t>2     </m:t>
                      </m:r>
                      <m:r>
                        <a:rPr lang="en-US" sz="3400" b="0" i="1" u="sng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400" i="1" u="sng">
                          <a:latin typeface="Cambria Math" panose="02040503050406030204" pitchFamily="18" charset="0"/>
                        </a:rPr>
                        <m:t>2        </m:t>
                      </m:r>
                      <m:r>
                        <a:rPr lang="en-US" sz="3400" b="0" i="1" u="sng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400" i="1" u="sng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3400" b="0" i="1" u="sng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400" i="1" u="sng">
                          <a:latin typeface="Cambria Math" panose="02040503050406030204" pitchFamily="18" charset="0"/>
                        </a:rPr>
                        <m:t>2 </m:t>
                      </m:r>
                    </m:oMath>
                  </m:oMathPara>
                </a14:m>
                <a:endParaRPr lang="en-US" sz="3400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1      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       1          0 </m:t>
                      </m:r>
                      <m:r>
                        <a:rPr lang="en-US" sz="340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340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487680"/>
                <a:ext cx="10654145" cy="61722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48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0"/>
                <a:ext cx="10530840" cy="14859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0"/>
                <a:ext cx="10530840" cy="14859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24000"/>
                <a:ext cx="10530840" cy="5120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4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400" b="1" i="1" dirty="0" smtClean="0">
                    <a:latin typeface="Cambria Math" panose="02040503050406030204" pitchFamily="18" charset="0"/>
                  </a:rPr>
                  <a:t>Use quadratic formula to find the last two zeros…</a:t>
                </a:r>
              </a:p>
              <a:p>
                <a:pPr marL="0" indent="0">
                  <a:buNone/>
                </a:pPr>
                <a:endParaRPr lang="en-US" sz="3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3400" b="1" dirty="0"/>
                  <a:t> </a:t>
                </a:r>
                <a:endParaRPr lang="en-US" sz="3400" b="1" dirty="0" smtClean="0"/>
              </a:p>
              <a:p>
                <a:pPr marL="0" indent="0">
                  <a:buNone/>
                </a:pPr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24000"/>
                <a:ext cx="10530840" cy="5120640"/>
              </a:xfrm>
              <a:blipFill rotWithShape="0">
                <a:blip r:embed="rId3"/>
                <a:stretch>
                  <a:fillRect l="-1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3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3400" i="1">
                        <a:latin typeface="Cambria Math" panose="02040503050406030204" pitchFamily="18" charset="0"/>
                      </a:rPr>
                      <m:t>−7</m:t>
                    </m:r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400" i="1">
                        <a:latin typeface="Cambria Math" panose="02040503050406030204" pitchFamily="18" charset="0"/>
                      </a:rPr>
                      <m:t>+7</m:t>
                    </m:r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400" i="1">
                        <a:latin typeface="Cambria Math" panose="02040503050406030204" pitchFamily="18" charset="0"/>
                      </a:rPr>
                      <m:t>−18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+18=0</m:t>
                    </m:r>
                  </m:oMath>
                </a14:m>
                <a:endParaRPr lang="en-US" sz="3400" dirty="0"/>
              </a:p>
              <a:p>
                <a:endParaRPr lang="en-US" sz="3400" dirty="0"/>
              </a:p>
              <a:p>
                <a:endParaRPr lang="en-US" sz="3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3400" i="1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400" i="1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400" i="1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endParaRPr lang="en-US" sz="3400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77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70" y="818805"/>
            <a:ext cx="9601200" cy="689457"/>
          </a:xfrm>
        </p:spPr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46" y="2078181"/>
            <a:ext cx="10587388" cy="37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page </a:t>
            </a:r>
            <a:r>
              <a:rPr lang="en-US" sz="3600" dirty="0"/>
              <a:t>322 #1-7, 9-19 (odd), 38-40, 44</a:t>
            </a:r>
          </a:p>
        </p:txBody>
      </p:sp>
    </p:spTree>
    <p:extLst>
      <p:ext uri="{BB962C8B-B14F-4D97-AF65-F5344CB8AC3E}">
        <p14:creationId xmlns:p14="http://schemas.microsoft.com/office/powerpoint/2010/main" val="379824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Up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What do we need to talk about from previous classes? </a:t>
            </a:r>
          </a:p>
          <a:p>
            <a:endParaRPr lang="en-US" sz="3400" dirty="0"/>
          </a:p>
          <a:p>
            <a:r>
              <a:rPr lang="en-US" sz="3400" dirty="0" smtClean="0"/>
              <a:t>Quiz on Solving towards end of class…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15856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5 Quiz 2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You can use your notes (as always on a quiz) </a:t>
            </a:r>
          </a:p>
          <a:p>
            <a:endParaRPr lang="en-US" sz="3400" dirty="0"/>
          </a:p>
          <a:p>
            <a:r>
              <a:rPr lang="en-US" sz="3400" dirty="0" smtClean="0"/>
              <a:t>You’ll want a calculator to help you find zeros.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2552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5.6 The Fundamental Theorem of Algebra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b="1" dirty="0" smtClean="0"/>
              <a:t>Objective(s)</a:t>
            </a:r>
            <a:r>
              <a:rPr lang="en-US" sz="3400" dirty="0" smtClean="0"/>
              <a:t>: </a:t>
            </a:r>
            <a:r>
              <a:rPr lang="en-US" sz="3400" dirty="0"/>
              <a:t>To use the Fundamental Theorem of Algebra to solve polynomial equations with and without complex solutions.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 Fundamental Theorem of Algebra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06880"/>
                <a:ext cx="9601200" cy="51511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400" dirty="0" smtClean="0"/>
                  <a:t>The degree of a </a:t>
                </a:r>
                <a:r>
                  <a:rPr lang="en-US" sz="3400" dirty="0"/>
                  <a:t>polynomial function </a:t>
                </a:r>
                <a:r>
                  <a:rPr lang="en-US" sz="3400" dirty="0" smtClean="0"/>
                  <a:t>tells us how many zeros we’ll have in the problem 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 smtClean="0"/>
                  <a:t>Fantasy Math Talk… </a:t>
                </a:r>
              </a:p>
              <a:p>
                <a:pPr marL="0" indent="0">
                  <a:buNone/>
                </a:pPr>
                <a:r>
                  <a:rPr lang="en-US" sz="3600" dirty="0"/>
                  <a:t>If f(x) is a polynomial of degree n where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 ≥ 0</m:t>
                    </m:r>
                  </m:oMath>
                </a14:m>
                <a:r>
                  <a:rPr lang="en-US" sz="3600" dirty="0"/>
                  <a:t>, then the equation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r>
                  <a:rPr lang="en-US" sz="3600" dirty="0"/>
                  <a:t> has exactly n roots, including multiple and complex roots.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06880"/>
                <a:ext cx="9601200" cy="5151120"/>
              </a:xfrm>
              <a:blipFill rotWithShape="0">
                <a:blip r:embed="rId2"/>
                <a:stretch>
                  <a:fillRect l="-1905" t="-2249" r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9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roots for the following equation?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10210800" cy="44500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400" i="1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_____________________________________________________________________________</a:t>
                </a:r>
              </a:p>
              <a:p>
                <a:pPr marL="0" indent="0">
                  <a:buNone/>
                </a:pPr>
                <a:r>
                  <a:rPr lang="en-US" sz="3400" dirty="0" smtClean="0"/>
                  <a:t>Note: </a:t>
                </a:r>
                <a:r>
                  <a:rPr lang="en-US" sz="3400" dirty="0"/>
                  <a:t>There are 5 zeros (solutions) because </a:t>
                </a:r>
                <a:r>
                  <a:rPr lang="en-US" sz="3400" dirty="0" smtClean="0"/>
                  <a:t/>
                </a:r>
                <a:br>
                  <a:rPr lang="en-US" sz="3400" dirty="0" smtClean="0"/>
                </a:br>
                <a:r>
                  <a:rPr lang="en-US" sz="3400" dirty="0" smtClean="0"/>
                  <a:t>the </a:t>
                </a:r>
                <a:r>
                  <a:rPr lang="en-US" sz="3400" dirty="0"/>
                  <a:t>degree is 5. </a:t>
                </a:r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Lets graph… cross our fingers that it touches 5 times</a:t>
                </a:r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10210800" cy="4450080"/>
              </a:xfrm>
              <a:blipFill rotWithShape="0">
                <a:blip r:embed="rId2"/>
                <a:stretch>
                  <a:fillRect l="-1672" b="-3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0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0"/>
                <a:ext cx="10530840" cy="14859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0"/>
                <a:ext cx="10530840" cy="14859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24000"/>
                <a:ext cx="10530840" cy="5120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=________</m:t>
                    </m:r>
                  </m:oMath>
                </a14:m>
                <a:r>
                  <a:rPr lang="en-US" sz="3400" b="1" dirty="0" smtClean="0"/>
                  <a:t>   </a:t>
                </a:r>
                <a14:m>
                  <m:oMath xmlns:m="http://schemas.openxmlformats.org/officeDocument/2006/math">
                    <m:r>
                      <a:rPr lang="en-US" sz="3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1" i="1">
                        <a:latin typeface="Cambria Math" panose="02040503050406030204" pitchFamily="18" charset="0"/>
                      </a:rPr>
                      <m:t>=________</m:t>
                    </m:r>
                  </m:oMath>
                </a14:m>
                <a:r>
                  <a:rPr lang="en-US" sz="3400" b="1" dirty="0"/>
                  <a:t> </a:t>
                </a:r>
                <a:endParaRPr lang="en-US" sz="3400" b="1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So how can we find the imaginary? 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(We need to get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400" dirty="0" smtClean="0"/>
                  <a:t> equation to use quadratic formula)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Divide!! We know there are 5 answers, we have 3… divide 3 times and it will leave us the last 2!</a:t>
                </a:r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24000"/>
                <a:ext cx="10530840" cy="5120640"/>
              </a:xfrm>
              <a:blipFill rotWithShape="0">
                <a:blip r:embed="rId3"/>
                <a:stretch>
                  <a:fillRect l="-1620" r="-1215" b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4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14339</TotalTime>
  <Words>219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Cambria Math</vt:lpstr>
      <vt:lpstr>Franklin Gothic Book</vt:lpstr>
      <vt:lpstr>Crop</vt:lpstr>
      <vt:lpstr>ALGEBRA 4</vt:lpstr>
      <vt:lpstr>Bell Work</vt:lpstr>
      <vt:lpstr>From Last Time</vt:lpstr>
      <vt:lpstr>Catch Up Day</vt:lpstr>
      <vt:lpstr>Unit 5 Quiz 2 </vt:lpstr>
      <vt:lpstr>5.6 The Fundamental Theorem of Algebra </vt:lpstr>
      <vt:lpstr>The Fundamental Theorem of Algebra</vt:lpstr>
      <vt:lpstr>What are the roots for the following equation? </vt:lpstr>
      <vt:lpstr>〖P(x)=x〗^5-x^4-3x^3+3x^2-4x+4=0 </vt:lpstr>
      <vt:lpstr>PowerPoint Presentation</vt:lpstr>
      <vt:lpstr>〖P(x)=x〗^5-x^4-3x^3+3x^2-4x+4=0 </vt:lpstr>
      <vt:lpstr>More Examples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188</cp:revision>
  <cp:lastPrinted>2017-11-01T17:18:10Z</cp:lastPrinted>
  <dcterms:created xsi:type="dcterms:W3CDTF">2017-08-31T14:11:29Z</dcterms:created>
  <dcterms:modified xsi:type="dcterms:W3CDTF">2018-02-06T21:41:28Z</dcterms:modified>
</cp:coreProperties>
</file>