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3" r:id="rId6"/>
    <p:sldId id="262" r:id="rId7"/>
    <p:sldId id="266" r:id="rId8"/>
    <p:sldId id="272" r:id="rId9"/>
    <p:sldId id="258" r:id="rId10"/>
    <p:sldId id="267" r:id="rId11"/>
    <p:sldId id="268" r:id="rId12"/>
    <p:sldId id="269" r:id="rId13"/>
    <p:sldId id="270" r:id="rId14"/>
    <p:sldId id="273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90" d="100"/>
          <a:sy n="90" d="100"/>
        </p:scale>
        <p:origin x="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LOGARITHMIC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2661" y="416312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Objective: </a:t>
            </a:r>
            <a:br>
              <a:rPr lang="en-US" sz="2800" dirty="0"/>
            </a:br>
            <a:r>
              <a:rPr lang="en-US" sz="2800" dirty="0" smtClean="0"/>
              <a:t>To </a:t>
            </a:r>
            <a:r>
              <a:rPr lang="en-US" sz="2800" dirty="0"/>
              <a:t>Rewrite and Evaluate </a:t>
            </a:r>
            <a:br>
              <a:rPr lang="en-US" sz="2800" dirty="0"/>
            </a:br>
            <a:r>
              <a:rPr lang="en-US" sz="2800" dirty="0"/>
              <a:t>Logarithmic Functions</a:t>
            </a:r>
          </a:p>
        </p:txBody>
      </p:sp>
    </p:spTree>
    <p:extLst>
      <p:ext uri="{BB962C8B-B14F-4D97-AF65-F5344CB8AC3E}">
        <p14:creationId xmlns:p14="http://schemas.microsoft.com/office/powerpoint/2010/main" val="33208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396804" y="2315756"/>
                <a:ext cx="162031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04" y="2315756"/>
                <a:ext cx="162031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85507" y="1552353"/>
            <a:ext cx="4300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can we do to solve?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34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53734" y="2677263"/>
                <a:ext cx="2959208" cy="984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58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5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34" y="2677263"/>
                <a:ext cx="2959208" cy="9848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85507" y="1552353"/>
            <a:ext cx="4300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can we do to solve?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1786270" y="3154326"/>
            <a:ext cx="219739" cy="22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896139" y="3381153"/>
            <a:ext cx="1" cy="280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770320" y="3662148"/>
            <a:ext cx="125819" cy="215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53732" y="3635567"/>
            <a:ext cx="80631" cy="248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706059" y="3518490"/>
            <a:ext cx="328304" cy="6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</p:cNvCxnSpPr>
          <p:nvPr/>
        </p:nvCxnSpPr>
        <p:spPr>
          <a:xfrm flipH="1">
            <a:off x="2034364" y="3216622"/>
            <a:ext cx="180635" cy="30186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144232" y="3147593"/>
            <a:ext cx="283068" cy="13805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786955">
            <a:off x="6971413" y="2401225"/>
            <a:ext cx="2911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CHOP IT DOWN! </a:t>
            </a:r>
          </a:p>
          <a:p>
            <a:endParaRPr lang="en-US" sz="2400" dirty="0"/>
          </a:p>
          <a:p>
            <a:r>
              <a:rPr lang="en-US" sz="2800" dirty="0" smtClean="0"/>
              <a:t>The logs will have the same base!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9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507" y="1552353"/>
            <a:ext cx="4300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can we do to solve?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85507" y="3997843"/>
            <a:ext cx="3991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Rewrite as a logarithm. 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1885507" y="4595446"/>
            <a:ext cx="6340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What the heck does that even mean?!</a:t>
            </a: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905058" y="5193049"/>
            <a:ext cx="7879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Grab your calculator</a:t>
            </a:r>
            <a:r>
              <a:rPr lang="en-US" sz="3000" dirty="0" smtClean="0"/>
              <a:t>.  </a:t>
            </a:r>
            <a:endParaRPr lang="en-US" sz="3000" dirty="0" smtClean="0"/>
          </a:p>
          <a:p>
            <a:r>
              <a:rPr lang="en-US" sz="3000" dirty="0" smtClean="0"/>
              <a:t>How </a:t>
            </a:r>
            <a:r>
              <a:rPr lang="en-US" sz="3000" dirty="0" smtClean="0"/>
              <a:t>did it compare to our answer from before? 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10304" y="2149956"/>
                <a:ext cx="162031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04" y="2149956"/>
                <a:ext cx="162031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71600" y="637953"/>
            <a:ext cx="9601200" cy="522944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2600" dirty="0" smtClean="0"/>
              <a:t>Turn and Tell Your Partner…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2600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2600" dirty="0" smtClean="0"/>
              <a:t>Now describe the purpose of a logarithm.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2600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2600" dirty="0" smtClean="0"/>
              <a:t>What did you modify, add, keep?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34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special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</p:spPr>
            <p:txBody>
              <a:bodyPr/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 smtClean="0"/>
                  <a:t>Common Log</a:t>
                </a:r>
                <a:r>
                  <a:rPr lang="en-US" sz="3000" dirty="0" smtClean="0"/>
                  <a:t>	</a:t>
                </a:r>
                <a:r>
                  <a:rPr lang="en-US" sz="3000" dirty="0" smtClean="0"/>
                  <a:t>A log with a base 10</a:t>
                </a: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:endParaRPr lang="en-US" sz="3000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r>
                  <a:rPr lang="en-US" sz="3000" dirty="0"/>
                  <a:t> </a:t>
                </a:r>
                <a:r>
                  <a:rPr lang="en-US" sz="3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00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000" dirty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800" i="1" dirty="0"/>
                  <a:t>Type </a:t>
                </a:r>
                <a:r>
                  <a:rPr lang="en-US" sz="2800" i="1" dirty="0" smtClean="0"/>
                  <a:t>each into </a:t>
                </a:r>
                <a:r>
                  <a:rPr lang="en-US" sz="2800" i="1" dirty="0"/>
                  <a:t>the </a:t>
                </a:r>
                <a:r>
                  <a:rPr lang="en-US" sz="2800" i="1" dirty="0" smtClean="0"/>
                  <a:t>calculator with a random x value. 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Are </a:t>
                </a:r>
                <a:r>
                  <a:rPr lang="en-US" sz="2800" i="1" dirty="0"/>
                  <a:t>they equal?</a:t>
                </a:r>
                <a:endParaRPr lang="en-US" sz="2600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891" b="-7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637953"/>
            <a:ext cx="9601200" cy="522944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3000" dirty="0" smtClean="0"/>
              <a:t>Turn and Tell Your Partner…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3000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3000" dirty="0" smtClean="0"/>
              <a:t>Describe the similarities and differences 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3000" dirty="0" smtClean="0"/>
              <a:t>between rewriting and evaluating a logarithmic function.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05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Ticket: Evaluate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endParaRPr lang="en-US" sz="3000" dirty="0" smtClean="0"/>
              </a:p>
              <a:p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func>
                  </m:oMath>
                </a14:m>
                <a:endParaRPr lang="en-US" sz="3000" dirty="0"/>
              </a:p>
              <a:p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Started…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Solve </a:t>
                </a:r>
                <a:r>
                  <a:rPr lang="en-US" sz="3000" dirty="0"/>
                  <a:t>the </a:t>
                </a:r>
                <a:r>
                  <a:rPr lang="en-US" sz="3000" dirty="0" smtClean="0"/>
                  <a:t>following two step equations: </a:t>
                </a:r>
                <a:endParaRPr lang="en-US" sz="3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−12=33</m:t>
                    </m:r>
                  </m:oMath>
                </a14:m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lvl="2"/>
                <a:endParaRPr lang="en-US" sz="3000" dirty="0"/>
              </a:p>
              <a:p>
                <a:pPr marL="987552" lvl="2" indent="0">
                  <a:buNone/>
                </a:pPr>
                <a:endParaRPr lang="en-US" sz="30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+8=18</m:t>
                    </m:r>
                  </m:oMath>
                </a14:m>
                <a:r>
                  <a:rPr lang="en-US" sz="2600" dirty="0"/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Let’s Get Started…</a:t>
            </a:r>
            <a:br>
              <a:rPr lang="en-US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371600" y="2286000"/>
                <a:ext cx="10430540" cy="35814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 smtClean="0"/>
                  <a:t>Solve </a:t>
                </a:r>
                <a:r>
                  <a:rPr lang="en-US" sz="3000" dirty="0"/>
                  <a:t>the </a:t>
                </a:r>
                <a:r>
                  <a:rPr lang="en-US" sz="3000" dirty="0" smtClean="0"/>
                  <a:t>following two step equations: </a:t>
                </a:r>
                <a:endParaRPr lang="en-US" sz="3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−12=33</m:t>
                    </m:r>
                  </m:oMath>
                </a14:m>
                <a:r>
                  <a:rPr lang="en-US" sz="3000" dirty="0"/>
                  <a:t>	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       </a:t>
                </a:r>
                <a:r>
                  <a:rPr lang="en-US" sz="3000" dirty="0" smtClean="0"/>
                  <a:t>How </a:t>
                </a:r>
                <a:r>
                  <a:rPr lang="en-US" sz="3000" dirty="0"/>
                  <a:t>did you know what to do first? </a:t>
                </a: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:r>
                  <a:rPr lang="en-US" sz="3000" dirty="0" smtClean="0"/>
                  <a:t>				Why </a:t>
                </a:r>
                <a:r>
                  <a:rPr lang="en-US" sz="3000" dirty="0"/>
                  <a:t>is it allowed? </a:t>
                </a:r>
                <a:endParaRPr lang="en-US" sz="3000" dirty="0" smtClean="0"/>
              </a:p>
              <a:p>
                <a:pPr lvl="2"/>
                <a:endParaRPr lang="en-US" sz="3000" dirty="0"/>
              </a:p>
              <a:p>
                <a:pPr marL="987552" lvl="2" indent="0">
                  <a:buFont typeface="Franklin Gothic Book" panose="020B0503020102020204" pitchFamily="34" charset="0"/>
                  <a:buNone/>
                </a:pPr>
                <a:endParaRPr lang="en-US" sz="30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+8=18</m:t>
                    </m:r>
                  </m:oMath>
                </a14:m>
                <a:r>
                  <a:rPr lang="en-US" sz="3000" dirty="0"/>
                  <a:t>		How was this process similar </a:t>
                </a: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:r>
                  <a:rPr lang="en-US" sz="3000" dirty="0" smtClean="0"/>
                  <a:t>				different </a:t>
                </a:r>
                <a:r>
                  <a:rPr lang="en-US" sz="3000" dirty="0"/>
                  <a:t>from above?</a:t>
                </a:r>
              </a:p>
              <a:p>
                <a:pPr marL="987552" lvl="2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10430540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1227" t="-4082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about now…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</p:spPr>
            <p:txBody>
              <a:bodyPr/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 smtClean="0"/>
                  <a:t>Solve the following.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3000" dirty="0"/>
                  <a:t>		</a:t>
                </a:r>
              </a:p>
              <a:p>
                <a:pPr marL="987552" lvl="2" indent="0">
                  <a:buFont typeface="Franklin Gothic Book" panose="020B0503020102020204" pitchFamily="34" charset="0"/>
                  <a:buNone/>
                </a:pPr>
                <a:endParaRPr lang="en-US" sz="3000" dirty="0"/>
              </a:p>
              <a:p>
                <a:r>
                  <a:rPr lang="en-US" sz="3000" dirty="0"/>
                  <a:t>What do you notice about this one? 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600" dirty="0"/>
                  <a:t>		</a:t>
                </a: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9601200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about now…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71599" y="2286000"/>
                <a:ext cx="10678633" cy="3581400"/>
              </a:xfrm>
              <a:prstGeom prst="rect">
                <a:avLst/>
              </a:prstGeom>
            </p:spPr>
            <p:txBody>
              <a:bodyPr/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 smtClean="0"/>
                  <a:t>Solve the following.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3000" dirty="0"/>
                  <a:t>		What did you try? Why is it allowed? </a:t>
                </a:r>
              </a:p>
              <a:p>
                <a:pPr marL="987552" lvl="2" indent="0">
                  <a:buFont typeface="Franklin Gothic Book" panose="020B0503020102020204" pitchFamily="34" charset="0"/>
                  <a:buNone/>
                </a:pPr>
                <a:endParaRPr lang="en-US" sz="3000" dirty="0"/>
              </a:p>
              <a:p>
                <a:r>
                  <a:rPr lang="en-US" sz="3000" dirty="0"/>
                  <a:t>What do you notice about this one? 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3000" dirty="0"/>
                  <a:t>		What did you try? How can you estimate? </a:t>
                </a:r>
                <a:br>
                  <a:rPr lang="en-US" sz="3000" dirty="0"/>
                </a:br>
                <a:r>
                  <a:rPr lang="en-US" sz="3000" dirty="0"/>
                  <a:t>                        </a:t>
                </a:r>
                <a:r>
                  <a:rPr lang="en-US" sz="3000" dirty="0" smtClean="0"/>
                  <a:t>There </a:t>
                </a:r>
                <a:r>
                  <a:rPr lang="en-US" sz="3000" dirty="0"/>
                  <a:t>has to be a better way…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286000"/>
                <a:ext cx="10678633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1199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31260" y="3006454"/>
                <a:ext cx="48872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&lt;=&gt; 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60" y="3006454"/>
                <a:ext cx="488723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66884" y="5093220"/>
            <a:ext cx="46079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Read: “log base b of y equals x”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78819" y="5096989"/>
            <a:ext cx="48120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Read: </a:t>
            </a:r>
            <a:r>
              <a:rPr lang="en-US" sz="2600" dirty="0" smtClean="0"/>
              <a:t>“b to the x power equals y”</a:t>
            </a:r>
            <a:endParaRPr lang="en-US" sz="2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71600" y="637953"/>
            <a:ext cx="9601200" cy="522944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8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44673" y="3107365"/>
                <a:ext cx="48872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&lt;=&gt; 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673" y="3107365"/>
                <a:ext cx="488723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21935" y="1559442"/>
            <a:ext cx="26357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Logarithmic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6855" y="1559442"/>
            <a:ext cx="26293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Exponential Form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301965" y="4655288"/>
            <a:ext cx="6172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Logarithms are the Inverse of Exponentials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36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2907" y="2223508"/>
                <a:ext cx="48872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&lt;=&gt; 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07" y="2223508"/>
                <a:ext cx="488723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21935" y="1559442"/>
            <a:ext cx="26357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Logarithmic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6855" y="1559442"/>
            <a:ext cx="26293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Exponential Form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630932" y="3649199"/>
            <a:ext cx="32476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Rewrite the following: 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86877" y="4674781"/>
                <a:ext cx="14143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77" y="4674781"/>
                <a:ext cx="141436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94858" y="4674781"/>
                <a:ext cx="196387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81=4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858" y="4674781"/>
                <a:ext cx="196387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21935" y="5738957"/>
                <a:ext cx="220496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1/49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35" y="5738957"/>
                <a:ext cx="220496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94857" y="5785123"/>
                <a:ext cx="23060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857" y="5785123"/>
                <a:ext cx="230601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37953"/>
            <a:ext cx="9601200" cy="522944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 smtClean="0"/>
              <a:t>Turn and Tell Your Partner…</a:t>
            </a:r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What is the purpose of a logarithm?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71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474</TotalTime>
  <Words>215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LOGARITHMIC FUNCTIONS</vt:lpstr>
      <vt:lpstr>Let’s Get Started…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Exit Ticket: Evaluate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LOGARITHMIC FUNCTIONS</dc:title>
  <dc:creator>Charles Cuddy</dc:creator>
  <cp:lastModifiedBy>Charles Cuddy</cp:lastModifiedBy>
  <cp:revision>15</cp:revision>
  <dcterms:created xsi:type="dcterms:W3CDTF">2017-05-02T17:06:21Z</dcterms:created>
  <dcterms:modified xsi:type="dcterms:W3CDTF">2017-05-03T18:14:29Z</dcterms:modified>
</cp:coreProperties>
</file>