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3" r:id="rId4"/>
    <p:sldId id="258" r:id="rId5"/>
    <p:sldId id="265" r:id="rId6"/>
    <p:sldId id="267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>
        <p:scale>
          <a:sx n="87" d="100"/>
          <a:sy n="87" d="100"/>
        </p:scale>
        <p:origin x="4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5" y="7684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34264" y="1608119"/>
                <a:ext cx="5474159" cy="2017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i="1" dirty="0" smtClean="0"/>
                  <a:t>Solve for x:</a:t>
                </a:r>
                <a:endParaRPr lang="en-US" sz="3000" i="1" dirty="0" smtClean="0"/>
              </a:p>
              <a:p>
                <a:endParaRPr lang="en-US" sz="3000" dirty="0"/>
              </a:p>
              <a:p>
                <a:r>
                  <a:rPr lang="en-US" sz="3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20=</m:t>
                    </m:r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4" y="1608119"/>
                <a:ext cx="5474159" cy="2017219"/>
              </a:xfrm>
              <a:prstGeom prst="rect">
                <a:avLst/>
              </a:prstGeom>
              <a:blipFill rotWithShape="0">
                <a:blip r:embed="rId2"/>
                <a:stretch>
                  <a:fillRect l="-2895"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[15 minutes to finish]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8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Page </a:t>
            </a:r>
            <a:r>
              <a:rPr lang="en-US" sz="3000" dirty="0" smtClean="0"/>
              <a:t>22 #3, 15, 21, 25, 31, </a:t>
            </a:r>
            <a:r>
              <a:rPr lang="en-US" sz="3000" dirty="0" smtClean="0"/>
              <a:t>39</a:t>
            </a:r>
          </a:p>
          <a:p>
            <a:pPr marL="0" indent="0">
              <a:buNone/>
            </a:pPr>
            <a:r>
              <a:rPr lang="en-US" sz="3000" dirty="0"/>
              <a:t>Page 24 #67, 68, 73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Page 30 #11, 14, 15, 27, 32, 36, 43, 52</a:t>
            </a:r>
          </a:p>
          <a:p>
            <a:pPr marL="0" indent="0">
              <a:buNone/>
            </a:pPr>
            <a:r>
              <a:rPr lang="en-US" sz="3000" dirty="0" smtClean="0"/>
              <a:t>Page </a:t>
            </a:r>
            <a:r>
              <a:rPr lang="en-US" sz="3000" dirty="0" smtClean="0"/>
              <a:t>32 #72, 76, 78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31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Section </a:t>
            </a:r>
            <a:r>
              <a:rPr lang="en-US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Solving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2323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</a:t>
            </a:r>
            <a:r>
              <a:rPr lang="en-US" sz="3200" dirty="0" smtClean="0"/>
              <a:t>To solve with &gt; , &lt; </a:t>
            </a:r>
            <a:r>
              <a:rPr lang="en-US" sz="3200" dirty="0" smtClean="0"/>
              <a:t>, </a:t>
            </a:r>
            <a:r>
              <a:rPr lang="en-US" sz="3200" dirty="0" smtClean="0">
                <a:sym typeface="Symbol" panose="05050102010706020507" pitchFamily="18" charset="2"/>
              </a:rPr>
              <a:t> </a:t>
            </a:r>
            <a:r>
              <a:rPr lang="en-US" sz="3200" dirty="0" smtClean="0"/>
              <a:t>, or </a:t>
            </a:r>
            <a:r>
              <a:rPr lang="en-US" sz="3200" dirty="0" smtClean="0">
                <a:sym typeface="Symbol" panose="05050102010706020507" pitchFamily="18" charset="2"/>
              </a:rPr>
              <a:t>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instead of an = in the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2996"/>
            <a:ext cx="9601200" cy="756501"/>
          </a:xfrm>
        </p:spPr>
        <p:txBody>
          <a:bodyPr/>
          <a:lstStyle/>
          <a:p>
            <a:r>
              <a:rPr lang="en-US" b="1" dirty="0" smtClean="0"/>
              <a:t>Quick Review of Equations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15" y="1394971"/>
            <a:ext cx="10935093" cy="25774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Describe how you would identify the solution </a:t>
            </a:r>
            <a:br>
              <a:rPr lang="en-US" sz="3000" dirty="0" smtClean="0"/>
            </a:br>
            <a:r>
              <a:rPr lang="en-US" sz="3000" dirty="0" smtClean="0"/>
              <a:t>for the following equation: </a:t>
            </a:r>
          </a:p>
          <a:p>
            <a:pPr marL="987552" lvl="2" indent="0">
              <a:buNone/>
            </a:pPr>
            <a:r>
              <a:rPr lang="en-US" sz="3000" b="1" dirty="0" smtClean="0"/>
              <a:t>  y = 2x + 4</a:t>
            </a:r>
          </a:p>
          <a:p>
            <a:pPr marL="987552" lvl="2" indent="0">
              <a:buNone/>
            </a:pPr>
            <a:endParaRPr lang="en-US" sz="2400" dirty="0" smtClean="0"/>
          </a:p>
          <a:p>
            <a:pPr marL="987552" lvl="2" indent="0">
              <a:buNone/>
            </a:pPr>
            <a:endParaRPr lang="en-US" sz="2400" dirty="0"/>
          </a:p>
          <a:p>
            <a:pPr marL="987552" lvl="2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34715" y="3154758"/>
            <a:ext cx="854702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u="sng" dirty="0" smtClean="0"/>
              <a:t>Follow Up Questions:</a:t>
            </a:r>
          </a:p>
          <a:p>
            <a:endParaRPr lang="en-US" sz="3000" i="1" dirty="0"/>
          </a:p>
          <a:p>
            <a:r>
              <a:rPr lang="en-US" sz="3000" i="1" dirty="0" smtClean="0"/>
              <a:t>What does the graph look like? What does it mean?</a:t>
            </a:r>
          </a:p>
          <a:p>
            <a:endParaRPr lang="en-US" sz="3000" i="1" dirty="0"/>
          </a:p>
          <a:p>
            <a:endParaRPr lang="en-US" sz="3000" i="1" dirty="0"/>
          </a:p>
          <a:p>
            <a:r>
              <a:rPr lang="en-US" sz="3000" i="1" dirty="0" smtClean="0"/>
              <a:t>What really changes if we make it y 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 </a:t>
            </a:r>
            <a:r>
              <a:rPr lang="en-US" sz="3000" i="1" dirty="0" smtClean="0"/>
              <a:t> 2x + 4 ??   </a:t>
            </a:r>
          </a:p>
          <a:p>
            <a:r>
              <a:rPr lang="en-US" sz="3000" i="1" dirty="0" smtClean="0"/>
              <a:t>What does thi</a:t>
            </a:r>
            <a:r>
              <a:rPr lang="en-US" sz="3000" i="1" dirty="0" smtClean="0"/>
              <a:t>s graph look like now?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>
            <a:normAutofit/>
          </a:bodyPr>
          <a:lstStyle/>
          <a:p>
            <a:r>
              <a:rPr lang="en-US" b="1" dirty="0" smtClean="0"/>
              <a:t>1.5 Solving Inequalities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0" y="1379095"/>
            <a:ext cx="11142689" cy="5478905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Linear Inequality</a:t>
            </a:r>
            <a:r>
              <a:rPr lang="en-US" sz="2800" dirty="0"/>
              <a:t>: linear equation with inequality symbol </a:t>
            </a:r>
          </a:p>
          <a:p>
            <a:pPr marL="0" indent="0">
              <a:buNone/>
            </a:pPr>
            <a:r>
              <a:rPr lang="en-US" sz="2800" dirty="0" smtClean="0"/>
              <a:t>      (&lt;, </a:t>
            </a:r>
            <a:r>
              <a:rPr lang="en-US" sz="2800" dirty="0"/>
              <a:t>&gt;, </a:t>
            </a:r>
            <a:r>
              <a:rPr lang="en-US" sz="2800" dirty="0">
                <a:sym typeface="Symbol" panose="05050102010706020507" pitchFamily="18" charset="2"/>
              </a:rPr>
              <a:t></a:t>
            </a:r>
            <a:r>
              <a:rPr lang="en-US" sz="2800" dirty="0"/>
              <a:t>,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/>
              <a:t>) instead of the equals sign </a:t>
            </a:r>
            <a:r>
              <a:rPr lang="en-US" sz="2800" dirty="0" smtClean="0"/>
              <a:t>(=)</a:t>
            </a:r>
          </a:p>
          <a:p>
            <a:pPr marL="0" indent="0">
              <a:buNone/>
            </a:pPr>
            <a:r>
              <a:rPr lang="en-US" sz="2600" i="1" dirty="0" smtClean="0"/>
              <a:t>Note: Compound Inequalities have two inequality symbols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u="sng" dirty="0"/>
              <a:t>Solution to an Inequality</a:t>
            </a:r>
            <a:r>
              <a:rPr lang="en-US" sz="2800" dirty="0"/>
              <a:t>: value of the variable </a:t>
            </a:r>
            <a:r>
              <a:rPr lang="en-US" sz="2800" dirty="0" smtClean="0"/>
              <a:t>that</a:t>
            </a:r>
            <a:br>
              <a:rPr lang="en-US" sz="2800" dirty="0" smtClean="0"/>
            </a:br>
            <a:r>
              <a:rPr lang="en-US" sz="2800" dirty="0" smtClean="0"/>
              <a:t>makes </a:t>
            </a:r>
            <a:r>
              <a:rPr lang="en-US" sz="2800" dirty="0"/>
              <a:t>the inequality </a:t>
            </a:r>
            <a:r>
              <a:rPr lang="en-US" sz="2800" dirty="0" smtClean="0"/>
              <a:t>true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Solve the same way you normally would with an = sign except….</a:t>
            </a:r>
          </a:p>
          <a:p>
            <a:pPr marL="0" indent="0">
              <a:buNone/>
            </a:pPr>
            <a:r>
              <a:rPr lang="en-US" sz="2800" dirty="0" smtClean="0"/>
              <a:t>          If </a:t>
            </a:r>
            <a:r>
              <a:rPr lang="en-US" sz="2800" dirty="0"/>
              <a:t>you have to </a:t>
            </a:r>
            <a:r>
              <a:rPr lang="en-US" sz="2800" i="1" dirty="0"/>
              <a:t>Multiply or Divide </a:t>
            </a:r>
            <a:r>
              <a:rPr lang="en-US" sz="2800" dirty="0"/>
              <a:t>both sides by the same </a:t>
            </a:r>
            <a:r>
              <a:rPr lang="en-US" sz="2800" i="1" dirty="0"/>
              <a:t>negative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      number</a:t>
            </a:r>
            <a:r>
              <a:rPr lang="en-US" sz="2800" dirty="0"/>
              <a:t>, then you must </a:t>
            </a:r>
            <a:r>
              <a:rPr lang="en-US" sz="2800" i="1" dirty="0"/>
              <a:t>reverse</a:t>
            </a:r>
            <a:r>
              <a:rPr lang="en-US" sz="2800" dirty="0"/>
              <a:t> the </a:t>
            </a:r>
            <a:r>
              <a:rPr lang="en-US" sz="2800" dirty="0" smtClean="0"/>
              <a:t>inequality.   </a:t>
            </a:r>
          </a:p>
          <a:p>
            <a:pPr marL="0" indent="0">
              <a:buNone/>
            </a:pPr>
            <a:r>
              <a:rPr lang="en-US" sz="2800" i="1" dirty="0" smtClean="0"/>
              <a:t>WHY does this rule exist?!?  How else could we solve?? </a:t>
            </a:r>
            <a:endParaRPr lang="en-US" sz="2800" i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522" y="1554340"/>
            <a:ext cx="10935092" cy="475219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u="sng" dirty="0" smtClean="0"/>
              <a:t>Solve and Graph the Following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.)  </a:t>
            </a:r>
            <a:r>
              <a:rPr lang="en-US" dirty="0" smtClean="0"/>
              <a:t>5 </a:t>
            </a:r>
            <a:r>
              <a:rPr lang="en-US" dirty="0"/>
              <a:t>– 2x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</a:t>
            </a:r>
            <a:r>
              <a:rPr lang="en-US" dirty="0" smtClean="0"/>
              <a:t>17</a:t>
            </a:r>
            <a:r>
              <a:rPr lang="en-US" dirty="0" smtClean="0"/>
              <a:t>          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2.) </a:t>
            </a:r>
            <a:r>
              <a:rPr lang="en-US" sz="2200" dirty="0" smtClean="0"/>
              <a:t>	</a:t>
            </a:r>
            <a:r>
              <a:rPr lang="en-US" sz="2200" dirty="0" smtClean="0"/>
              <a:t>          or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/>
              <a:t>.) 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</a:t>
            </a:r>
            <a:r>
              <a:rPr lang="en-US" dirty="0" smtClean="0"/>
              <a:t>2x – 5 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dirty="0" smtClean="0"/>
              <a:t>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2363" y="1734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035461"/>
              </p:ext>
            </p:extLst>
          </p:nvPr>
        </p:nvGraphicFramePr>
        <p:xfrm>
          <a:off x="1518760" y="3264454"/>
          <a:ext cx="1069396" cy="61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685800" imgH="393700" progId="Equation.DSMT4">
                  <p:embed/>
                </p:oleObj>
              </mc:Choice>
              <mc:Fallback>
                <p:oleObj r:id="rId3" imgW="6858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760" y="3264454"/>
                        <a:ext cx="1069396" cy="619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22161"/>
              </p:ext>
            </p:extLst>
          </p:nvPr>
        </p:nvGraphicFramePr>
        <p:xfrm>
          <a:off x="3079394" y="3264454"/>
          <a:ext cx="1098368" cy="60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5" imgW="723900" imgH="393700" progId="Equation.DSMT4">
                  <p:embed/>
                </p:oleObj>
              </mc:Choice>
              <mc:Fallback>
                <p:oleObj r:id="rId5" imgW="7239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394" y="3264454"/>
                        <a:ext cx="1098368" cy="605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9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825"/>
            <a:ext cx="9601200" cy="49019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would you describe the differenc</a:t>
            </a:r>
            <a:r>
              <a:rPr lang="en-US" sz="2400" dirty="0" smtClean="0"/>
              <a:t>e in your solution if there is a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&gt; </a:t>
            </a:r>
            <a:r>
              <a:rPr lang="en-US" sz="2400" dirty="0"/>
              <a:t>, &lt; </a:t>
            </a:r>
            <a:r>
              <a:rPr lang="en-US" sz="2400" dirty="0" smtClean="0"/>
              <a:t>compared to a  </a:t>
            </a:r>
            <a:r>
              <a:rPr lang="en-US" sz="2400" dirty="0">
                <a:sym typeface="Symbol" panose="05050102010706020507" pitchFamily="18" charset="2"/>
              </a:rPr>
              <a:t> </a:t>
            </a:r>
            <a:r>
              <a:rPr lang="en-US" sz="2400" dirty="0" smtClean="0"/>
              <a:t>, </a:t>
            </a:r>
            <a:r>
              <a:rPr lang="en-US" sz="2400" dirty="0">
                <a:sym typeface="Symbol" panose="05050102010706020507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How does your answer change if there are multiple inequalities instead of just one in the problem? 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08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From Today</a:t>
            </a:r>
          </a:p>
          <a:p>
            <a:pPr marL="0" indent="0">
              <a:buNone/>
            </a:pPr>
            <a:r>
              <a:rPr lang="en-US" sz="3000" dirty="0" smtClean="0"/>
              <a:t>Page 37-38 </a:t>
            </a:r>
            <a:r>
              <a:rPr lang="en-US" sz="3000" dirty="0"/>
              <a:t>#3-5, </a:t>
            </a:r>
            <a:r>
              <a:rPr lang="en-US" sz="3000" dirty="0" smtClean="0"/>
              <a:t>10, </a:t>
            </a:r>
            <a:r>
              <a:rPr lang="en-US" sz="3000" dirty="0"/>
              <a:t>27, </a:t>
            </a:r>
            <a:r>
              <a:rPr lang="en-US" sz="3000" dirty="0" smtClean="0"/>
              <a:t>31, 35, 44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smtClean="0"/>
              <a:t>Page 40 #72, 75, 78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365</TotalTime>
  <Words>278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Franklin Gothic Book</vt:lpstr>
      <vt:lpstr>Symbol</vt:lpstr>
      <vt:lpstr>Times New Roman</vt:lpstr>
      <vt:lpstr>Crop</vt:lpstr>
      <vt:lpstr>Equation.DSMT4</vt:lpstr>
      <vt:lpstr>Bell Work  </vt:lpstr>
      <vt:lpstr>From last time… [15 minutes to finish]</vt:lpstr>
      <vt:lpstr>ALGEBRA 3</vt:lpstr>
      <vt:lpstr>Chapter 1 Section 5 Solving Inequalities</vt:lpstr>
      <vt:lpstr>Quick Review of Equations </vt:lpstr>
      <vt:lpstr>1.5 Solving Inequalities</vt:lpstr>
      <vt:lpstr>Examples</vt:lpstr>
      <vt:lpstr>Quick Check for Understanding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18</cp:revision>
  <dcterms:created xsi:type="dcterms:W3CDTF">2017-08-31T14:11:29Z</dcterms:created>
  <dcterms:modified xsi:type="dcterms:W3CDTF">2017-09-11T02:14:44Z</dcterms:modified>
</cp:coreProperties>
</file>