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9" r:id="rId3"/>
    <p:sldId id="263" r:id="rId4"/>
    <p:sldId id="267" r:id="rId5"/>
    <p:sldId id="272" r:id="rId6"/>
    <p:sldId id="268" r:id="rId7"/>
    <p:sldId id="266" r:id="rId8"/>
    <p:sldId id="270" r:id="rId9"/>
    <p:sldId id="271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7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65" y="768457"/>
            <a:ext cx="9601200" cy="9144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34264" y="1608119"/>
                <a:ext cx="5474159" cy="4585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i="1" dirty="0" smtClean="0"/>
                  <a:t>Simplify:</a:t>
                </a:r>
                <a:endParaRPr lang="en-US" sz="3000" i="1" dirty="0" smtClean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−4−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3000" dirty="0" smtClean="0"/>
              </a:p>
              <a:p>
                <a:endParaRPr lang="en-US" sz="3000" dirty="0"/>
              </a:p>
              <a:p>
                <a:endParaRPr lang="en-US" sz="3000" dirty="0"/>
              </a:p>
              <a:p>
                <a:r>
                  <a:rPr lang="en-US" sz="3200" i="1" dirty="0" smtClean="0"/>
                  <a:t>Solve: </a:t>
                </a:r>
                <a:endParaRPr lang="en-US" sz="3000" i="1" dirty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>
                          <a:latin typeface="Cambria Math" panose="02040503050406030204" pitchFamily="18" charset="0"/>
                        </a:rPr>
                        <m:t>−6</m:t>
                      </m:r>
                      <m:r>
                        <m:rPr>
                          <m:sty m:val="p"/>
                        </m:rPr>
                        <a:rPr lang="en-US" sz="300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000">
                          <a:latin typeface="Cambria Math" panose="02040503050406030204" pitchFamily="18" charset="0"/>
                        </a:rPr>
                        <m:t>−4=−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US" sz="3000" dirty="0"/>
              </a:p>
              <a:p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64" y="1608119"/>
                <a:ext cx="5474159" cy="4585871"/>
              </a:xfrm>
              <a:prstGeom prst="rect">
                <a:avLst/>
              </a:prstGeom>
              <a:blipFill rotWithShape="0">
                <a:blip r:embed="rId2"/>
                <a:stretch>
                  <a:fillRect l="-2895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Time…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809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Page 53 #1, 6, 8, 11</a:t>
            </a:r>
            <a:r>
              <a:rPr lang="en-US" sz="3000" smtClean="0"/>
              <a:t>, 13,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          </a:t>
            </a:r>
            <a:r>
              <a:rPr lang="en-US" sz="3000" dirty="0" smtClean="0"/>
              <a:t>15, 17, 19, 20, 22, 25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1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Time…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From Today</a:t>
            </a:r>
          </a:p>
          <a:p>
            <a:pPr marL="0" indent="0">
              <a:buNone/>
            </a:pPr>
            <a:r>
              <a:rPr lang="en-US" sz="3000" dirty="0" smtClean="0"/>
              <a:t>Page 37-38 </a:t>
            </a:r>
            <a:r>
              <a:rPr lang="en-US" sz="3000" dirty="0"/>
              <a:t>#3-5, </a:t>
            </a:r>
            <a:r>
              <a:rPr lang="en-US" sz="3000" dirty="0" smtClean="0"/>
              <a:t>10, </a:t>
            </a:r>
            <a:r>
              <a:rPr lang="en-US" sz="3000" dirty="0"/>
              <a:t>27, </a:t>
            </a:r>
            <a:r>
              <a:rPr lang="en-US" sz="3000" dirty="0" smtClean="0"/>
              <a:t>31, 35, 44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 smtClean="0"/>
              <a:t>Mixed Review</a:t>
            </a:r>
          </a:p>
          <a:p>
            <a:pPr marL="0" indent="0">
              <a:buNone/>
            </a:pPr>
            <a:r>
              <a:rPr lang="en-US" sz="3000" smtClean="0"/>
              <a:t>Page 40 #72, 75, 78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019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ALGEBRA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7330"/>
          </a:xfrm>
        </p:spPr>
        <p:txBody>
          <a:bodyPr>
            <a:normAutofit/>
          </a:bodyPr>
          <a:lstStyle/>
          <a:p>
            <a:r>
              <a:rPr lang="en-US" b="1" dirty="0" smtClean="0"/>
              <a:t>From Last Time: 1.5 Solving Inequalities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482" y="1593130"/>
            <a:ext cx="11142689" cy="4784103"/>
          </a:xfrm>
        </p:spPr>
        <p:txBody>
          <a:bodyPr>
            <a:normAutofit/>
          </a:bodyPr>
          <a:lstStyle/>
          <a:p>
            <a:r>
              <a:rPr lang="en-US" sz="2800" b="1" dirty="0"/>
              <a:t>Linear Inequality</a:t>
            </a:r>
            <a:r>
              <a:rPr lang="en-US" sz="2800" dirty="0"/>
              <a:t>: linear equation with inequality symbol </a:t>
            </a:r>
          </a:p>
          <a:p>
            <a:pPr marL="0" indent="0">
              <a:buNone/>
            </a:pPr>
            <a:r>
              <a:rPr lang="en-US" sz="2800" dirty="0" smtClean="0"/>
              <a:t>      (&lt;, </a:t>
            </a:r>
            <a:r>
              <a:rPr lang="en-US" sz="2800" dirty="0"/>
              <a:t>&gt;, </a:t>
            </a:r>
            <a:r>
              <a:rPr lang="en-US" sz="2800" dirty="0">
                <a:sym typeface="Symbol" panose="05050102010706020507" pitchFamily="18" charset="2"/>
              </a:rPr>
              <a:t></a:t>
            </a:r>
            <a:r>
              <a:rPr lang="en-US" sz="2800" dirty="0"/>
              <a:t>, </a:t>
            </a:r>
            <a:r>
              <a:rPr lang="en-US" sz="2800" dirty="0">
                <a:sym typeface="Symbol" panose="05050102010706020507" pitchFamily="18" charset="2"/>
              </a:rPr>
              <a:t></a:t>
            </a:r>
            <a:r>
              <a:rPr lang="en-US" sz="2800" dirty="0"/>
              <a:t>) instead of the equals sign </a:t>
            </a:r>
            <a:r>
              <a:rPr lang="en-US" sz="2800" dirty="0" smtClean="0"/>
              <a:t>(=)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*Remember you solve inequalities the same </a:t>
            </a:r>
            <a:br>
              <a:rPr lang="en-US" sz="2800" dirty="0" smtClean="0"/>
            </a:br>
            <a:r>
              <a:rPr lang="en-US" sz="2800" dirty="0" smtClean="0"/>
              <a:t>way you normally would with an = sign except….</a:t>
            </a:r>
          </a:p>
          <a:p>
            <a:pPr marL="0" indent="0">
              <a:buNone/>
            </a:pPr>
            <a:r>
              <a:rPr lang="en-US" sz="2800" dirty="0" smtClean="0"/>
              <a:t>          If </a:t>
            </a:r>
            <a:r>
              <a:rPr lang="en-US" sz="2800" dirty="0"/>
              <a:t>you have to </a:t>
            </a:r>
            <a:r>
              <a:rPr lang="en-US" sz="2800" i="1" dirty="0"/>
              <a:t>Multiply or Divide </a:t>
            </a:r>
            <a:r>
              <a:rPr lang="en-US" sz="2800" dirty="0"/>
              <a:t>both sides by the same </a:t>
            </a:r>
            <a:r>
              <a:rPr lang="en-US" sz="2800" i="1" dirty="0"/>
              <a:t>negative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         number</a:t>
            </a:r>
            <a:r>
              <a:rPr lang="en-US" sz="2800" dirty="0"/>
              <a:t>, then you must </a:t>
            </a:r>
            <a:r>
              <a:rPr lang="en-US" sz="2800" i="1" dirty="0"/>
              <a:t>reverse</a:t>
            </a:r>
            <a:r>
              <a:rPr lang="en-US" sz="2800" dirty="0"/>
              <a:t> the </a:t>
            </a:r>
            <a:r>
              <a:rPr lang="en-US" sz="2800" dirty="0" smtClean="0"/>
              <a:t>inequality. 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pPr marL="0" indent="0">
              <a:buNone/>
            </a:pPr>
            <a:r>
              <a:rPr lang="en-US" sz="2800" i="1" dirty="0" smtClean="0"/>
              <a:t>WHY does this rule exist?!?  How else could we solve?? </a:t>
            </a:r>
            <a:endParaRPr lang="en-US" sz="2800" i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9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from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522" y="1554340"/>
            <a:ext cx="10935092" cy="475219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i="1" u="sng" dirty="0" smtClean="0"/>
              <a:t>Solve and Graph the Following</a:t>
            </a:r>
            <a:r>
              <a:rPr lang="en-US" sz="2400" dirty="0" smtClean="0"/>
              <a:t>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1</a:t>
            </a:r>
            <a:r>
              <a:rPr lang="en-US" sz="2400" dirty="0" smtClean="0"/>
              <a:t>.)  5 </a:t>
            </a:r>
            <a:r>
              <a:rPr lang="en-US" sz="2400" dirty="0"/>
              <a:t>– 2x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dirty="0" smtClean="0"/>
              <a:t>17           </a:t>
            </a: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2.) </a:t>
            </a:r>
            <a:r>
              <a:rPr lang="en-US" sz="2400" dirty="0" smtClean="0"/>
              <a:t>	          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3.)  1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dirty="0" smtClean="0"/>
              <a:t>2x – 5 </a:t>
            </a:r>
            <a:r>
              <a:rPr lang="en-US" sz="2400" dirty="0" smtClean="0">
                <a:sym typeface="Symbol" panose="05050102010706020507" pitchFamily="18" charset="2"/>
              </a:rPr>
              <a:t></a:t>
            </a:r>
            <a:r>
              <a:rPr lang="en-US" sz="2400" dirty="0" smtClean="0"/>
              <a:t> </a:t>
            </a:r>
            <a:r>
              <a:rPr lang="en-US" sz="2400" dirty="0"/>
              <a:t>7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1518760" y="3264454"/>
          <a:ext cx="1069396" cy="619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685800" imgH="393700" progId="Equation.DSMT4">
                  <p:embed/>
                </p:oleObj>
              </mc:Choice>
              <mc:Fallback>
                <p:oleObj r:id="rId3" imgW="685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760" y="3264454"/>
                        <a:ext cx="1069396" cy="619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097764"/>
              </p:ext>
            </p:extLst>
          </p:nvPr>
        </p:nvGraphicFramePr>
        <p:xfrm>
          <a:off x="3079393" y="3264453"/>
          <a:ext cx="1360631" cy="75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723900" imgH="393700" progId="Equation.DSMT4">
                  <p:embed/>
                </p:oleObj>
              </mc:Choice>
              <mc:Fallback>
                <p:oleObj r:id="rId5" imgW="7239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393" y="3264453"/>
                        <a:ext cx="1360631" cy="750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 for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6825"/>
            <a:ext cx="9601200" cy="49019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How would you describe the difference in your solution if there is a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&gt; </a:t>
            </a:r>
            <a:r>
              <a:rPr lang="en-US" sz="2400" dirty="0"/>
              <a:t>, &lt; </a:t>
            </a:r>
            <a:r>
              <a:rPr lang="en-US" sz="2400" dirty="0" smtClean="0"/>
              <a:t>compared to a  </a:t>
            </a:r>
            <a:r>
              <a:rPr lang="en-US" sz="2400" dirty="0">
                <a:sym typeface="Symbol" panose="05050102010706020507" pitchFamily="18" charset="2"/>
              </a:rPr>
              <a:t> </a:t>
            </a:r>
            <a:r>
              <a:rPr lang="en-US" sz="2400" dirty="0" smtClean="0"/>
              <a:t>,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dirty="0" smtClean="0"/>
              <a:t>? How are inequalities different from  </a:t>
            </a:r>
            <a:br>
              <a:rPr lang="en-US" sz="2400" dirty="0" smtClean="0"/>
            </a:br>
            <a:r>
              <a:rPr lang="en-US" sz="2400" dirty="0" smtClean="0"/>
              <a:t>      equations?</a:t>
            </a:r>
          </a:p>
          <a:p>
            <a:endParaRPr lang="en-US" sz="2400" dirty="0"/>
          </a:p>
          <a:p>
            <a:r>
              <a:rPr lang="en-US" sz="2400" dirty="0" smtClean="0"/>
              <a:t>How does your answer change if there are multiple inequalities instead of just one in the problem? </a:t>
            </a:r>
          </a:p>
          <a:p>
            <a:endParaRPr lang="en-US" sz="2400" dirty="0"/>
          </a:p>
          <a:p>
            <a:r>
              <a:rPr lang="en-US" sz="2400" dirty="0" smtClean="0"/>
              <a:t>Any questions before the quiz?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008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227"/>
            <a:ext cx="9601200" cy="1463511"/>
          </a:xfrm>
        </p:spPr>
        <p:txBody>
          <a:bodyPr/>
          <a:lstStyle/>
          <a:p>
            <a:r>
              <a:rPr lang="en-US" dirty="0" smtClean="0"/>
              <a:t>Unit 1 Quiz 1: </a:t>
            </a:r>
            <a:br>
              <a:rPr lang="en-US" dirty="0" smtClean="0"/>
            </a:br>
            <a:r>
              <a:rPr lang="en-US" dirty="0" smtClean="0"/>
              <a:t>Level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522" y="395927"/>
                <a:ext cx="10935092" cy="638194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endParaRPr lang="en-US" sz="4800" i="1" u="sng" dirty="0"/>
              </a:p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r>
                  <a:rPr lang="en-US" sz="4800" i="1" u="sng" dirty="0" smtClean="0"/>
                  <a:t>1.) Simplify</a:t>
                </a:r>
                <a:r>
                  <a:rPr lang="en-US" sz="4800" dirty="0" smtClean="0"/>
                  <a:t>					</a:t>
                </a:r>
                <a:r>
                  <a:rPr lang="en-US" sz="4800" i="1" u="sng" dirty="0" smtClean="0"/>
                  <a:t>2</a:t>
                </a:r>
                <a:r>
                  <a:rPr lang="en-US" sz="4800" i="1" u="sng" dirty="0"/>
                  <a:t>.) Solve for x</a:t>
                </a:r>
                <a:r>
                  <a:rPr lang="en-US" sz="4800" dirty="0" smtClean="0"/>
                  <a:t/>
                </a:r>
                <a:br>
                  <a:rPr lang="en-US" sz="4800" dirty="0" smtClean="0"/>
                </a:br>
                <a:r>
                  <a:rPr lang="en-US" sz="4800" dirty="0" smtClean="0"/>
                  <a:t>			</a:t>
                </a:r>
                <a:endParaRPr lang="en-US" sz="4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80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4800" dirty="0" smtClean="0"/>
                  <a:t>		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−11&gt;29</m:t>
                    </m:r>
                  </m:oMath>
                </a14:m>
                <a:endParaRPr lang="en-US" sz="4800" dirty="0"/>
              </a:p>
              <a:p>
                <a:pPr marL="0" lv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endParaRPr lang="en-US" sz="4800" i="1" u="sng" dirty="0" smtClean="0"/>
              </a:p>
              <a:p>
                <a:pPr marL="0" indent="0">
                  <a:buNone/>
                </a:pPr>
                <a:r>
                  <a:rPr lang="en-US" sz="4800" i="1" u="sng" dirty="0" smtClean="0"/>
                  <a:t>3.) </a:t>
                </a:r>
                <a:r>
                  <a:rPr lang="en-US" sz="4800" i="1" u="sng" dirty="0"/>
                  <a:t>Solve for </a:t>
                </a:r>
                <a:r>
                  <a:rPr lang="en-US" sz="4800" i="1" u="sng" dirty="0" smtClean="0"/>
                  <a:t>w</a:t>
                </a:r>
                <a:r>
                  <a:rPr lang="en-US" sz="4800" dirty="0" smtClean="0"/>
                  <a:t>				</a:t>
                </a:r>
                <a14:m>
                  <m:oMath xmlns:m="http://schemas.openxmlformats.org/officeDocument/2006/math">
                    <m:r>
                      <a:rPr lang="en-US" sz="4800" i="1" u="sng">
                        <a:latin typeface="Cambria Math" panose="02040503050406030204" pitchFamily="18" charset="0"/>
                      </a:rPr>
                      <m:t>4.) 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𝑆𝑜𝑙𝑣𝑒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800" i="1" u="sng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4800" dirty="0"/>
              </a:p>
              <a:p>
                <a:pPr marL="0" lvl="0" indent="0">
                  <a:buNone/>
                </a:pPr>
                <a:endParaRPr lang="en-US" sz="4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4800" i="1">
                        <a:latin typeface="Cambria Math" panose="02040503050406030204" pitchFamily="18" charset="0"/>
                      </a:rPr>
                      <m:t>+7=16</m:t>
                    </m:r>
                  </m:oMath>
                </a14:m>
                <a:r>
                  <a:rPr lang="en-US" sz="4800" dirty="0" smtClean="0"/>
                  <a:t>				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4800" dirty="0"/>
              </a:p>
              <a:p>
                <a:pPr marL="0" lv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2" y="395927"/>
                <a:ext cx="10935092" cy="6381946"/>
              </a:xfrm>
              <a:blipFill rotWithShape="0">
                <a:blip r:embed="rId2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19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227"/>
            <a:ext cx="9601200" cy="1463511"/>
          </a:xfrm>
        </p:spPr>
        <p:txBody>
          <a:bodyPr/>
          <a:lstStyle/>
          <a:p>
            <a:r>
              <a:rPr lang="en-US" dirty="0" smtClean="0"/>
              <a:t>Unit 1 Quiz 1: </a:t>
            </a:r>
            <a:br>
              <a:rPr lang="en-US" dirty="0" smtClean="0"/>
            </a:br>
            <a:r>
              <a:rPr lang="en-US" dirty="0" smtClean="0"/>
              <a:t>Level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522" y="1998481"/>
                <a:ext cx="10935092" cy="47793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000" i="1" u="sng" dirty="0" smtClean="0"/>
                  <a:t>5.) Solve </a:t>
                </a:r>
                <a:r>
                  <a:rPr lang="en-US" sz="3000" i="1" u="sng" dirty="0"/>
                  <a:t>for m</a:t>
                </a:r>
                <a:endParaRPr lang="en-US" sz="3000" dirty="0"/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+4+3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US" sz="3000" dirty="0"/>
              </a:p>
              <a:p>
                <a:pPr marL="0" indent="0">
                  <a:buNone/>
                </a:pPr>
                <a:endParaRPr lang="en-US" sz="3000" i="1" u="sng" dirty="0" smtClean="0"/>
              </a:p>
              <a:p>
                <a:pPr marL="0" indent="0">
                  <a:buNone/>
                </a:pPr>
                <a:endParaRPr lang="en-US" sz="3000" i="1" u="sng" dirty="0" smtClean="0"/>
              </a:p>
              <a:p>
                <a:pPr marL="0" indent="0">
                  <a:buNone/>
                </a:pPr>
                <a:r>
                  <a:rPr lang="en-US" sz="3000" i="1" u="sng" dirty="0"/>
                  <a:t>6</a:t>
                </a:r>
                <a:r>
                  <a:rPr lang="en-US" sz="3000" i="1" u="sng" dirty="0" smtClean="0"/>
                  <a:t>.) </a:t>
                </a:r>
                <a14:m>
                  <m:oMath xmlns:m="http://schemas.openxmlformats.org/officeDocument/2006/math">
                    <m:r>
                      <a:rPr lang="en-US" sz="3000" i="1" u="sng">
                        <a:latin typeface="Cambria Math" panose="02040503050406030204" pitchFamily="18" charset="0"/>
                      </a:rPr>
                      <m:t>𝐼𝑛𝑠𝑒𝑟𝑡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000" i="1" u="sng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u="sng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𝑚𝑎𝑘𝑒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𝑓𝑜𝑙𝑙𝑜𝑤𝑖𝑛𝑔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 u="sng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3000" i="1" u="sn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u="sng" smtClean="0">
                          <a:latin typeface="Cambria Math" panose="02040503050406030204" pitchFamily="18" charset="0"/>
                        </a:rPr>
                        <m:t>𝑜𝑝𝑒𝑟𝑎𝑡𝑖𝑜𝑛𝑠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indent="0">
                  <a:buNone/>
                </a:pPr>
                <a:r>
                  <a:rPr lang="en-US" sz="3000" i="1" dirty="0" smtClean="0"/>
                  <a:t/>
                </a:r>
                <a:br>
                  <a:rPr lang="en-US" sz="3000" i="1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8−3∙2+4∙3=22</m:t>
                      </m:r>
                    </m:oMath>
                  </m:oMathPara>
                </a14:m>
                <a:endParaRPr lang="en-US" sz="3000" dirty="0"/>
              </a:p>
              <a:p>
                <a:pPr marL="0" lv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2" y="1998481"/>
                <a:ext cx="10935092" cy="4779391"/>
              </a:xfrm>
              <a:blipFill rotWithShape="0">
                <a:blip r:embed="rId2"/>
                <a:stretch>
                  <a:fillRect l="-1339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1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227"/>
            <a:ext cx="9601200" cy="1463511"/>
          </a:xfrm>
        </p:spPr>
        <p:txBody>
          <a:bodyPr/>
          <a:lstStyle/>
          <a:p>
            <a:r>
              <a:rPr lang="en-US" dirty="0" smtClean="0"/>
              <a:t>Unit 1 Quiz 1: </a:t>
            </a:r>
            <a:br>
              <a:rPr lang="en-US" dirty="0" smtClean="0"/>
            </a:br>
            <a:r>
              <a:rPr lang="en-US" dirty="0" smtClean="0"/>
              <a:t>Level 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7522" y="1960775"/>
                <a:ext cx="10935092" cy="481709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3000" i="1" dirty="0" smtClean="0"/>
                  <a:t>7.) Write an equation and solve the following.</a:t>
                </a:r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𝑠𝑤𝑖𝑚𝑚𝑖𝑛𝑔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𝑝𝑜𝑜𝑙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𝑒𝑖𝑡h𝑒𝑟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𝑐h𝑎𝑟𝑔𝑒𝑠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$3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𝑒𝑛𝑡𝑒𝑟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𝑝𝑢𝑟𝑐h𝑎𝑠𝑒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$82,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𝑤𝑖𝑙𝑙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𝑐𝑜𝑠𝑡𝑠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$1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𝑒𝑛𝑡𝑒𝑟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sz="3000" i="1" dirty="0" smtClean="0"/>
              </a:p>
              <a:p>
                <a:pPr marL="0" lvl="0" indent="0">
                  <a:buNone/>
                </a:pPr>
                <a:endParaRPr lang="en-US" sz="3000" i="1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𝐻𝑜𝑤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𝑚𝑎𝑛𝑦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𝑤𝑜𝑢𝑙𝑑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𝑦𝑜𝑢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h𝑎𝑣𝑒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𝑔𝑜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</m:oMath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𝑝𝑜𝑜𝑙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𝑗𝑢𝑠𝑡𝑖𝑓𝑦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𝑏𝑢𝑦𝑖𝑛𝑔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marL="0" lv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7522" y="1960775"/>
                <a:ext cx="10935092" cy="4817098"/>
              </a:xfrm>
              <a:blipFill rotWithShape="0">
                <a:blip r:embed="rId2"/>
                <a:stretch>
                  <a:fillRect l="-1339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2363" y="17345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73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629</TotalTime>
  <Words>275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Franklin Gothic Book</vt:lpstr>
      <vt:lpstr>Symbol</vt:lpstr>
      <vt:lpstr>Times New Roman</vt:lpstr>
      <vt:lpstr>Crop</vt:lpstr>
      <vt:lpstr>Equation.DSMT4</vt:lpstr>
      <vt:lpstr>Bell Work  </vt:lpstr>
      <vt:lpstr>From Last Time… </vt:lpstr>
      <vt:lpstr>ALGEBRA 3</vt:lpstr>
      <vt:lpstr>From Last Time: 1.5 Solving Inequalities</vt:lpstr>
      <vt:lpstr>Examples from last time</vt:lpstr>
      <vt:lpstr>Quick Check for Understanding</vt:lpstr>
      <vt:lpstr>Unit 1 Quiz 1:  Level 2</vt:lpstr>
      <vt:lpstr>Unit 1 Quiz 1:  Level 3</vt:lpstr>
      <vt:lpstr>Unit 1 Quiz 1:  Level 4</vt:lpstr>
      <vt:lpstr>For Next Time…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28</cp:revision>
  <dcterms:created xsi:type="dcterms:W3CDTF">2017-08-31T14:11:29Z</dcterms:created>
  <dcterms:modified xsi:type="dcterms:W3CDTF">2017-09-13T16:29:53Z</dcterms:modified>
</cp:coreProperties>
</file>