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4" r:id="rId2"/>
    <p:sldId id="282" r:id="rId3"/>
    <p:sldId id="263" r:id="rId4"/>
    <p:sldId id="258" r:id="rId5"/>
    <p:sldId id="265" r:id="rId6"/>
    <p:sldId id="272" r:id="rId7"/>
    <p:sldId id="273" r:id="rId8"/>
    <p:sldId id="280" r:id="rId9"/>
    <p:sldId id="281" r:id="rId10"/>
    <p:sldId id="27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43" d="100"/>
          <a:sy n="43" d="100"/>
        </p:scale>
        <p:origin x="48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059" y="542581"/>
            <a:ext cx="7983346" cy="6172201"/>
          </a:xfrm>
        </p:spPr>
        <p:txBody>
          <a:bodyPr>
            <a:normAutofit/>
          </a:bodyPr>
          <a:lstStyle/>
          <a:p>
            <a:r>
              <a:rPr lang="en-US" dirty="0" smtClean="0"/>
              <a:t>Bell Work: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1.) Write the equation, and graph the line through (-6, </a:t>
            </a:r>
            <a:r>
              <a:rPr lang="en-US" dirty="0"/>
              <a:t>1</a:t>
            </a:r>
            <a:r>
              <a:rPr lang="en-US" dirty="0" smtClean="0"/>
              <a:t>) and (5, </a:t>
            </a:r>
            <a:r>
              <a:rPr lang="en-US" dirty="0"/>
              <a:t>2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Find the slope, y-intercept, domain </a:t>
            </a:r>
            <a:r>
              <a:rPr lang="en-US" smtClean="0"/>
              <a:t>and range.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(Using Graphing Calculator): </a:t>
            </a:r>
            <a:br>
              <a:rPr lang="en-US" dirty="0" smtClean="0"/>
            </a:br>
            <a:r>
              <a:rPr lang="en-US" dirty="0" smtClean="0"/>
              <a:t>Describe the transformation.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200" dirty="0" smtClean="0"/>
                  <a:t>Parent Graph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i="1" dirty="0" smtClean="0"/>
              </a:p>
              <a:p>
                <a:pPr marL="0" indent="0">
                  <a:buNone/>
                </a:pPr>
                <a:r>
                  <a:rPr lang="en-US" sz="3200" dirty="0" smtClean="0"/>
                  <a:t>1.)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−4)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i="1" dirty="0" smtClean="0"/>
              </a:p>
              <a:p>
                <a:pPr marL="0" indent="0">
                  <a:buNone/>
                </a:pPr>
                <a:r>
                  <a:rPr lang="en-US" sz="3200" dirty="0"/>
                  <a:t>2</a:t>
                </a:r>
                <a:r>
                  <a:rPr lang="en-US" sz="3200" dirty="0" smtClean="0"/>
                  <a:t>.)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+3 </m:t>
                    </m:r>
                  </m:oMath>
                </a14:m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dirty="0" smtClean="0"/>
                  <a:t>3.)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+2)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dirty="0" smtClean="0"/>
                  <a:t>4.)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−5(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87" t="-2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32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3849"/>
            <a:ext cx="9601200" cy="4961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New Material (Section 2.5)</a:t>
            </a:r>
          </a:p>
          <a:p>
            <a:pPr marL="0" indent="0">
              <a:buNone/>
            </a:pPr>
            <a:r>
              <a:rPr lang="en-US" sz="3000" dirty="0" smtClean="0"/>
              <a:t>Page 96 #</a:t>
            </a:r>
            <a:r>
              <a:rPr lang="en-US" sz="3200" dirty="0" smtClean="0"/>
              <a:t>1, 7</a:t>
            </a:r>
            <a:r>
              <a:rPr lang="en-US" sz="3200" dirty="0" smtClean="0"/>
              <a:t>, 9, 13, </a:t>
            </a:r>
            <a:r>
              <a:rPr lang="en-US" sz="3200" dirty="0" smtClean="0"/>
              <a:t>15-17, 27</a:t>
            </a:r>
            <a:endParaRPr lang="en-US" sz="3200" dirty="0" smtClean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/>
              <a:t>New Material (Section </a:t>
            </a:r>
            <a:r>
              <a:rPr lang="en-US" sz="3000" dirty="0" smtClean="0"/>
              <a:t>2.6)</a:t>
            </a: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Page 103 </a:t>
            </a:r>
            <a:r>
              <a:rPr lang="en-US" sz="3000" dirty="0" smtClean="0"/>
              <a:t>#5, 6</a:t>
            </a:r>
            <a:r>
              <a:rPr lang="en-US" sz="3000" dirty="0" smtClean="0"/>
              <a:t>, 13, </a:t>
            </a:r>
            <a:r>
              <a:rPr lang="en-US" sz="3000" dirty="0" smtClean="0"/>
              <a:t>19-21</a:t>
            </a:r>
            <a:r>
              <a:rPr lang="en-US" sz="3000" dirty="0" smtClean="0"/>
              <a:t>, </a:t>
            </a:r>
            <a:r>
              <a:rPr lang="en-US" sz="3000" dirty="0" smtClean="0"/>
              <a:t>55</a:t>
            </a:r>
            <a:endParaRPr lang="en-US" sz="3000" dirty="0" smtClean="0"/>
          </a:p>
          <a:p>
            <a:pPr marL="0" indent="0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70192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New Material</a:t>
            </a:r>
          </a:p>
          <a:p>
            <a:pPr marL="0" indent="0">
              <a:buNone/>
            </a:pPr>
            <a:r>
              <a:rPr lang="en-US" sz="3000" dirty="0" smtClean="0"/>
              <a:t>Page 86 #</a:t>
            </a:r>
            <a:r>
              <a:rPr lang="en-US" sz="3200" dirty="0" smtClean="0"/>
              <a:t>1, 11, 17, 19, 27, 32</a:t>
            </a:r>
            <a:endParaRPr lang="en-US" sz="3000" dirty="0" smtClean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Mixed Review</a:t>
            </a:r>
          </a:p>
          <a:p>
            <a:pPr marL="0" indent="0">
              <a:buNone/>
            </a:pPr>
            <a:r>
              <a:rPr lang="en-US" sz="3000" smtClean="0"/>
              <a:t>Page 88 #60, 62, 66, 67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852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</a:t>
            </a:r>
            <a:r>
              <a:rPr lang="en-US" dirty="0" smtClean="0"/>
              <a:t>2 </a:t>
            </a:r>
            <a:r>
              <a:rPr lang="en-US" dirty="0"/>
              <a:t>Section </a:t>
            </a:r>
            <a:r>
              <a:rPr lang="en-US" dirty="0" smtClean="0"/>
              <a:t>5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Using Linear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921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smtClean="0"/>
              <a:t>Objective</a:t>
            </a:r>
            <a:r>
              <a:rPr lang="en-US" sz="3000" dirty="0" smtClean="0"/>
              <a:t>: Identify correlation and write equation of best fit</a:t>
            </a:r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3447852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Chapter 2 Section 6</a:t>
            </a:r>
            <a:br>
              <a:rPr lang="en-US" dirty="0" smtClean="0"/>
            </a:br>
            <a:r>
              <a:rPr lang="en-US" dirty="0" smtClean="0"/>
              <a:t>Families of Functions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1599" y="4933752"/>
            <a:ext cx="10200807" cy="921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3000" b="1" dirty="0" smtClean="0"/>
              <a:t>Objective</a:t>
            </a:r>
            <a:r>
              <a:rPr lang="en-US" sz="3000" dirty="0" smtClean="0"/>
              <a:t>: Describe the transformation from the parent graph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438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715" y="2021799"/>
            <a:ext cx="10935093" cy="4544254"/>
          </a:xfrm>
        </p:spPr>
        <p:txBody>
          <a:bodyPr>
            <a:normAutofit lnSpcReduction="10000"/>
          </a:bodyPr>
          <a:lstStyle/>
          <a:p>
            <a:r>
              <a:rPr lang="en-US" sz="3200" b="1" dirty="0"/>
              <a:t>Scatter Plot</a:t>
            </a:r>
            <a:r>
              <a:rPr lang="en-US" sz="3200" dirty="0"/>
              <a:t> – graph used to determine if a relationship exists between paired data</a:t>
            </a:r>
          </a:p>
          <a:p>
            <a:pPr marL="0" indent="0">
              <a:buNone/>
            </a:pPr>
            <a:r>
              <a:rPr lang="en-US" sz="3200" dirty="0"/>
              <a:t> </a:t>
            </a:r>
          </a:p>
          <a:p>
            <a:r>
              <a:rPr lang="en-US" sz="3200" b="1" dirty="0"/>
              <a:t>Positive Correlation</a:t>
            </a:r>
            <a:r>
              <a:rPr lang="en-US" sz="3200" dirty="0"/>
              <a:t>—y increases as x increases</a:t>
            </a:r>
          </a:p>
          <a:p>
            <a:pPr marL="0" indent="0">
              <a:buNone/>
            </a:pPr>
            <a:r>
              <a:rPr lang="en-US" sz="3200" dirty="0"/>
              <a:t> </a:t>
            </a:r>
          </a:p>
          <a:p>
            <a:r>
              <a:rPr lang="en-US" sz="3200" b="1" dirty="0"/>
              <a:t>Negative Correlation</a:t>
            </a:r>
            <a:r>
              <a:rPr lang="en-US" sz="3200" dirty="0"/>
              <a:t>—y decreases as x increases</a:t>
            </a:r>
          </a:p>
          <a:p>
            <a:pPr marL="0" indent="0">
              <a:buNone/>
            </a:pPr>
            <a:r>
              <a:rPr lang="en-US" sz="3200" dirty="0"/>
              <a:t> </a:t>
            </a:r>
          </a:p>
          <a:p>
            <a:r>
              <a:rPr lang="en-US" sz="3200" b="1" dirty="0"/>
              <a:t>Relatively No Correlation</a:t>
            </a:r>
            <a:r>
              <a:rPr lang="en-US" sz="3200" dirty="0"/>
              <a:t>—no linear pattern</a:t>
            </a:r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987552" lvl="2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34715" y="535899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Chapter 2 Section 5</a:t>
            </a:r>
            <a:br>
              <a:rPr lang="en-US" dirty="0" smtClean="0"/>
            </a:br>
            <a:r>
              <a:rPr lang="en-US" dirty="0" smtClean="0"/>
              <a:t>Using Linear Equations Vocabulary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57199"/>
            <a:ext cx="10232796" cy="1041817"/>
          </a:xfrm>
        </p:spPr>
        <p:txBody>
          <a:bodyPr>
            <a:normAutofit/>
          </a:bodyPr>
          <a:lstStyle/>
          <a:p>
            <a:r>
              <a:rPr lang="en-US" b="1" dirty="0" smtClean="0"/>
              <a:t>Write the Equation of a Line of Best Fit</a:t>
            </a:r>
            <a:endParaRPr lang="en-US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1103082" y="1319134"/>
                <a:ext cx="10784117" cy="373760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3200" b="1" u="sng" dirty="0" smtClean="0"/>
                  <a:t>Steps to Writing Equation of Best </a:t>
                </a:r>
                <a:r>
                  <a:rPr lang="en-US" sz="3200" b="1" u="sng" dirty="0"/>
                  <a:t>Fitting Lines</a:t>
                </a:r>
                <a:endParaRPr lang="en-US" sz="3200" dirty="0"/>
              </a:p>
              <a:p>
                <a:pPr marL="0" lvl="0" indent="0">
                  <a:buNone/>
                </a:pPr>
                <a:r>
                  <a:rPr lang="en-US" sz="3200" dirty="0" smtClean="0"/>
                  <a:t>-- Draw </a:t>
                </a:r>
                <a:r>
                  <a:rPr lang="en-US" sz="3200" dirty="0"/>
                  <a:t>Scatter Plot</a:t>
                </a:r>
              </a:p>
              <a:p>
                <a:pPr marL="0" lvl="0" indent="0">
                  <a:buNone/>
                </a:pPr>
                <a:r>
                  <a:rPr lang="en-US" sz="3200" dirty="0" smtClean="0"/>
                  <a:t>-- Sketch </a:t>
                </a:r>
                <a:r>
                  <a:rPr lang="en-US" sz="3200" dirty="0"/>
                  <a:t>line that appears to follow the pattern (equal dots above and below)</a:t>
                </a:r>
              </a:p>
              <a:p>
                <a:pPr marL="0" lvl="0" indent="0">
                  <a:buNone/>
                </a:pPr>
                <a:r>
                  <a:rPr lang="en-US" sz="3200" dirty="0" smtClean="0"/>
                  <a:t>-- Choose </a:t>
                </a:r>
                <a:r>
                  <a:rPr lang="en-US" sz="3200" dirty="0"/>
                  <a:t>two points on the line and estimate coordinates (don’t have to be original)</a:t>
                </a:r>
              </a:p>
              <a:p>
                <a:pPr marL="0" lvl="0" indent="0">
                  <a:buNone/>
                </a:pPr>
                <a:r>
                  <a:rPr lang="en-US" sz="3200" dirty="0" smtClean="0"/>
                  <a:t>-- Find </a:t>
                </a:r>
                <a:r>
                  <a:rPr lang="en-US" sz="3200" dirty="0"/>
                  <a:t>an equation of that line (</a:t>
                </a:r>
                <a:r>
                  <a:rPr lang="en-US" sz="3200" i="1" dirty="0"/>
                  <a:t>trend line</a:t>
                </a:r>
                <a:r>
                  <a:rPr lang="en-US" sz="3200" dirty="0"/>
                  <a:t>)</a:t>
                </a:r>
              </a:p>
              <a:p>
                <a:pPr marL="0" indent="0">
                  <a:buNone/>
                </a:pPr>
                <a:r>
                  <a:rPr lang="en-US" sz="3200" dirty="0" smtClean="0"/>
                  <a:t>-- Find </a:t>
                </a:r>
                <a:r>
                  <a:rPr lang="en-US" sz="3200" dirty="0"/>
                  <a:t>the slope: 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 </a:t>
                </a:r>
              </a:p>
              <a:p>
                <a:pPr marL="0" indent="0">
                  <a:buNone/>
                </a:pPr>
                <a:r>
                  <a:rPr lang="en-US" sz="3200" dirty="0" smtClean="0"/>
                  <a:t>-- Use </a:t>
                </a:r>
                <a:r>
                  <a:rPr lang="en-US" sz="3200" dirty="0"/>
                  <a:t>point slope: 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 =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endParaRPr lang="en-US" sz="3200" b="1" u="sng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082" y="1319134"/>
                <a:ext cx="10784117" cy="3737608"/>
              </a:xfrm>
              <a:blipFill rotWithShape="0">
                <a:blip r:embed="rId2"/>
                <a:stretch>
                  <a:fillRect l="-735" t="-3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26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1"/>
            <a:ext cx="10035915" cy="1367852"/>
          </a:xfrm>
        </p:spPr>
        <p:txBody>
          <a:bodyPr>
            <a:normAutofit/>
          </a:bodyPr>
          <a:lstStyle/>
          <a:p>
            <a:r>
              <a:rPr lang="en-US" sz="3400" dirty="0" smtClean="0"/>
              <a:t>Examples: Describe the correlation and write the equation of the line of best fit for the given data</a:t>
            </a:r>
            <a:endParaRPr lang="en-US" sz="3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390" y="4242216"/>
            <a:ext cx="11107712" cy="2458386"/>
          </a:xfrm>
        </p:spPr>
        <p:txBody>
          <a:bodyPr>
            <a:normAutofit/>
          </a:bodyPr>
          <a:lstStyle/>
          <a:p>
            <a:r>
              <a:rPr lang="en-US" sz="3200" dirty="0"/>
              <a:t>Age</a:t>
            </a:r>
            <a:r>
              <a:rPr lang="en-US" sz="3200" dirty="0" smtClean="0"/>
              <a:t>:</a:t>
            </a:r>
            <a:r>
              <a:rPr lang="en-US" sz="3200" dirty="0"/>
              <a:t>	16	16	18	18	25	20	28	30	40	60</a:t>
            </a:r>
          </a:p>
          <a:p>
            <a:r>
              <a:rPr lang="en-US" sz="3200" dirty="0" smtClean="0"/>
              <a:t>Speed: </a:t>
            </a:r>
            <a:r>
              <a:rPr lang="en-US" sz="3200" dirty="0"/>
              <a:t>	45	48	52	49	42	45	40	38	30	22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1371599" y="2893101"/>
            <a:ext cx="8424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Below is a table that shows the age of a driver, and the average speed at which they drive.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8817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62699"/>
            <a:ext cx="9601200" cy="4880471"/>
          </a:xfrm>
        </p:spPr>
        <p:txBody>
          <a:bodyPr>
            <a:normAutofit/>
          </a:bodyPr>
          <a:lstStyle/>
          <a:p>
            <a:r>
              <a:rPr lang="en-US" sz="3200" b="1" dirty="0"/>
              <a:t>Parent Graph</a:t>
            </a:r>
            <a:r>
              <a:rPr lang="en-US" sz="3200" dirty="0"/>
              <a:t> – graph simplest form in a set of functions that form a “family</a:t>
            </a:r>
            <a:r>
              <a:rPr lang="en-US" sz="3200" dirty="0" smtClean="0"/>
              <a:t>”</a:t>
            </a:r>
            <a:r>
              <a:rPr lang="en-US" sz="3200" dirty="0"/>
              <a:t> 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b="1" dirty="0"/>
              <a:t>Transformation</a:t>
            </a:r>
            <a:r>
              <a:rPr lang="en-US" sz="3200" dirty="0"/>
              <a:t>—each function in the “family” that is related to the </a:t>
            </a:r>
            <a:r>
              <a:rPr lang="en-US" sz="3200" dirty="0" smtClean="0"/>
              <a:t>parent</a:t>
            </a:r>
            <a:r>
              <a:rPr lang="en-US" sz="3200" dirty="0"/>
              <a:t> 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b="1" dirty="0" smtClean="0"/>
              <a:t>Translation</a:t>
            </a:r>
            <a:r>
              <a:rPr lang="en-US" sz="3200" dirty="0" smtClean="0"/>
              <a:t>—type </a:t>
            </a:r>
            <a:r>
              <a:rPr lang="en-US" sz="3200" dirty="0"/>
              <a:t>of transformation that shifts parent graph horizontally, vertically, or both without changing the shape of the parent </a:t>
            </a:r>
            <a:r>
              <a:rPr lang="en-US" sz="3200" dirty="0" smtClean="0"/>
              <a:t>graph</a:t>
            </a:r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34715" y="535899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Chapter 2 Section 6</a:t>
            </a:r>
            <a:br>
              <a:rPr lang="en-US" dirty="0" smtClean="0"/>
            </a:br>
            <a:r>
              <a:rPr lang="en-US" dirty="0" smtClean="0"/>
              <a:t>Family of Functions Vocabulary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0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96111" cy="1076899"/>
          </a:xfrm>
        </p:spPr>
        <p:txBody>
          <a:bodyPr/>
          <a:lstStyle/>
          <a:p>
            <a:r>
              <a:rPr lang="en-US" dirty="0" smtClean="0"/>
              <a:t>Types of Transformations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62699"/>
                <a:ext cx="9601200" cy="4880471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𝑝𝑎𝑟𝑒𝑛𝑡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𝑔𝑟𝑎𝑝h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h𝑜𝑟𝑖𝑧𝑜𝑛𝑡𝑎𝑙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𝑠h𝑖𝑓𝑡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𝑣𝑒𝑟𝑡𝑖𝑐𝑎𝑙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𝑠h𝑖𝑓𝑡</m:t>
                    </m:r>
                  </m:oMath>
                </a14:m>
                <a:r>
                  <a:rPr lang="en-US" sz="3200" b="1" dirty="0"/>
                  <a:t>	</a:t>
                </a:r>
                <a:endParaRPr lang="en-US" sz="3200" dirty="0"/>
              </a:p>
              <a:p>
                <a:pPr marL="0" indent="0">
                  <a:buNone/>
                </a:pPr>
                <a:endParaRPr lang="en-US" sz="30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3200" dirty="0"/>
                  <a:t>When you reflect a graph over the y-axis the x-values change signs and the y-values stay the same.	</a:t>
                </a: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When you reflect a graph over the x-axis the y-values change signs and the x-values stay the same	</a:t>
                </a: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→ −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62699"/>
                <a:ext cx="9601200" cy="4880471"/>
              </a:xfrm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0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1140</TotalTime>
  <Words>274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Cambria Math</vt:lpstr>
      <vt:lpstr>Franklin Gothic Book</vt:lpstr>
      <vt:lpstr>Crop</vt:lpstr>
      <vt:lpstr>Bell Work:  1.) Write the equation, and graph the line through (-6, 1) and (5, 2)  Find the slope, y-intercept, domain and range.</vt:lpstr>
      <vt:lpstr>From Last Time… </vt:lpstr>
      <vt:lpstr>ALGEBRA 3</vt:lpstr>
      <vt:lpstr>Chapter 2 Section 5 Using Linear Equations</vt:lpstr>
      <vt:lpstr>PowerPoint Presentation</vt:lpstr>
      <vt:lpstr>Write the Equation of a Line of Best Fit</vt:lpstr>
      <vt:lpstr>Examples: Describe the correlation and write the equation of the line of best fit for the given data</vt:lpstr>
      <vt:lpstr>PowerPoint Presentation</vt:lpstr>
      <vt:lpstr>Types of Transformations</vt:lpstr>
      <vt:lpstr>Example (Using Graphing Calculator):  Describe the transformation. </vt:lpstr>
      <vt:lpstr>For Next Time…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52</cp:revision>
  <dcterms:created xsi:type="dcterms:W3CDTF">2017-08-31T14:11:29Z</dcterms:created>
  <dcterms:modified xsi:type="dcterms:W3CDTF">2017-10-10T17:51:03Z</dcterms:modified>
</cp:coreProperties>
</file>