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63" r:id="rId3"/>
    <p:sldId id="281" r:id="rId4"/>
    <p:sldId id="269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Solve the following for y: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000" dirty="0"/>
              <a:t>8</a:t>
            </a:r>
            <a:r>
              <a:rPr lang="en-US" sz="3000" dirty="0" smtClean="0"/>
              <a:t>x + 4y = 16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Compare and contrast your </a:t>
            </a:r>
            <a:br>
              <a:rPr lang="en-US" sz="3000" dirty="0" smtClean="0"/>
            </a:br>
            <a:r>
              <a:rPr lang="en-US" sz="3000" dirty="0" smtClean="0"/>
              <a:t>answer with the following equation:</a:t>
            </a:r>
          </a:p>
          <a:p>
            <a:pPr marL="530352" lvl="1" indent="0">
              <a:buNone/>
            </a:pPr>
            <a:r>
              <a:rPr lang="en-US" sz="3000" dirty="0" smtClean="0"/>
              <a:t>y = 2x + 4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Substitution Method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(Best used when lead </a:t>
            </a:r>
            <a:r>
              <a:rPr lang="en-US" b="1" dirty="0"/>
              <a:t>coefficient </a:t>
            </a:r>
            <a:r>
              <a:rPr lang="en-US" b="1" dirty="0" smtClean="0"/>
              <a:t>is 1 </a:t>
            </a:r>
            <a:r>
              <a:rPr lang="en-US" b="1" dirty="0"/>
              <a:t>or -1)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 smtClean="0"/>
              <a:t>1.) Solve </a:t>
            </a:r>
            <a:r>
              <a:rPr lang="en-US" sz="3400" dirty="0"/>
              <a:t>for the variable with coefficient of 1 or -</a:t>
            </a:r>
            <a:r>
              <a:rPr lang="en-US" sz="3400" dirty="0" smtClean="0"/>
              <a:t>1</a:t>
            </a:r>
          </a:p>
          <a:p>
            <a:pPr marL="0" lvl="0" indent="0">
              <a:buNone/>
            </a:pPr>
            <a:r>
              <a:rPr lang="en-US" sz="3400" dirty="0" smtClean="0"/>
              <a:t>2.) Substitute </a:t>
            </a:r>
            <a:r>
              <a:rPr lang="en-US" sz="3400" dirty="0"/>
              <a:t>in the expression from Step 1 into the other equation for that variable and solve.</a:t>
            </a:r>
          </a:p>
          <a:p>
            <a:pPr marL="0" lvl="0" indent="0">
              <a:buNone/>
            </a:pPr>
            <a:r>
              <a:rPr lang="en-US" sz="3400" dirty="0" smtClean="0"/>
              <a:t>3.) Substitute </a:t>
            </a:r>
            <a:r>
              <a:rPr lang="en-US" sz="3400" dirty="0"/>
              <a:t>the answer from Step 2 into the revised equation from Step 1 and solve for the other variable.</a:t>
            </a:r>
          </a:p>
          <a:p>
            <a:pPr marL="0" lvl="0" indent="0">
              <a:buNone/>
            </a:pPr>
            <a:r>
              <a:rPr lang="en-US" sz="3400" dirty="0" smtClean="0"/>
              <a:t>4.) Check </a:t>
            </a:r>
            <a:r>
              <a:rPr lang="en-US" sz="3400" dirty="0"/>
              <a:t>your solution (</a:t>
            </a:r>
            <a:r>
              <a:rPr lang="en-US" sz="3400" dirty="0" err="1"/>
              <a:t>x,y</a:t>
            </a:r>
            <a:r>
              <a:rPr lang="en-US" sz="3400" dirty="0"/>
              <a:t>) by substituting back into the original equation.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3x </a:t>
            </a:r>
            <a:r>
              <a:rPr lang="en-US" sz="3400" dirty="0" smtClean="0"/>
              <a:t>+ </a:t>
            </a:r>
            <a:r>
              <a:rPr lang="en-US" sz="3400" dirty="0"/>
              <a:t>4y = - </a:t>
            </a:r>
            <a:r>
              <a:rPr lang="en-US" sz="3400" dirty="0" smtClean="0"/>
              <a:t>4</a:t>
            </a:r>
          </a:p>
          <a:p>
            <a:pPr marL="0" indent="0">
              <a:buNone/>
            </a:pPr>
            <a:r>
              <a:rPr lang="en-US" sz="3400" dirty="0"/>
              <a:t>x + 2y = 2 		</a:t>
            </a:r>
            <a:r>
              <a:rPr lang="en-US" sz="3400" dirty="0">
                <a:sym typeface="Wingdings" panose="05000000000000000000" pitchFamily="2" charset="2"/>
              </a:rPr>
              <a:t></a:t>
            </a:r>
            <a:r>
              <a:rPr lang="en-US" sz="3400" dirty="0"/>
              <a:t> solve for x (coefficient of 1)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33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7680"/>
            <a:ext cx="10652760" cy="975360"/>
          </a:xfrm>
        </p:spPr>
        <p:txBody>
          <a:bodyPr>
            <a:normAutofit fontScale="90000"/>
          </a:bodyPr>
          <a:lstStyle/>
          <a:p>
            <a:r>
              <a:rPr lang="en-US" i="1" u="sng" dirty="0" smtClean="0"/>
              <a:t>Example:  3x </a:t>
            </a:r>
            <a:r>
              <a:rPr lang="en-US" i="1" u="sng" dirty="0"/>
              <a:t>+ 4y = - </a:t>
            </a:r>
            <a:r>
              <a:rPr lang="en-US" i="1" u="sng" dirty="0" smtClean="0"/>
              <a:t>4  and x </a:t>
            </a:r>
            <a:r>
              <a:rPr lang="en-US" i="1" u="sng" dirty="0"/>
              <a:t>+ 2y = 2 </a:t>
            </a:r>
            <a:br>
              <a:rPr lang="en-US" i="1" u="sng" dirty="0"/>
            </a:b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1353800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x=2-2y</a:t>
            </a:r>
            <a:r>
              <a:rPr lang="en-US" sz="3000" dirty="0"/>
              <a:t>		</a:t>
            </a:r>
            <a:r>
              <a:rPr lang="en-US" sz="3000" dirty="0" smtClean="0">
                <a:sym typeface="Wingdings" panose="05000000000000000000" pitchFamily="2" charset="2"/>
              </a:rPr>
              <a:t></a:t>
            </a:r>
            <a:r>
              <a:rPr lang="en-US" sz="3000" dirty="0" smtClean="0"/>
              <a:t> </a:t>
            </a:r>
            <a:r>
              <a:rPr lang="en-US" sz="3000" dirty="0"/>
              <a:t>now plug 2-2y in for x in the first equation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3(2-2y)+4y=-4	</a:t>
            </a:r>
            <a:r>
              <a:rPr lang="en-US" sz="3000" dirty="0" smtClean="0">
                <a:sym typeface="Wingdings" panose="05000000000000000000" pitchFamily="2" charset="2"/>
              </a:rPr>
              <a:t></a:t>
            </a:r>
            <a:r>
              <a:rPr lang="en-US" sz="3000" dirty="0" smtClean="0"/>
              <a:t> </a:t>
            </a:r>
            <a:r>
              <a:rPr lang="en-US" sz="3000" dirty="0"/>
              <a:t>distribute and combine like terms/solve for y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6-6y+4y =&gt; 6-2y= -4 =&gt;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3000" dirty="0"/>
              <a:t>2y= -10 =&gt; </a:t>
            </a:r>
            <a:r>
              <a:rPr lang="en-US" sz="3000" b="1" dirty="0"/>
              <a:t>y=5 </a:t>
            </a:r>
            <a:r>
              <a:rPr lang="en-US" sz="3000" b="1" dirty="0" smtClean="0"/>
              <a:t>		</a:t>
            </a:r>
            <a:r>
              <a:rPr lang="en-US" sz="3000" b="1" dirty="0" smtClean="0">
                <a:sym typeface="Wingdings" panose="05000000000000000000" pitchFamily="2" charset="2"/>
              </a:rPr>
              <a:t></a:t>
            </a:r>
            <a:r>
              <a:rPr lang="en-US" sz="3000" b="1" dirty="0" smtClean="0"/>
              <a:t> </a:t>
            </a:r>
            <a:r>
              <a:rPr lang="en-US" sz="3000" dirty="0"/>
              <a:t>plug 5 in for y </a:t>
            </a:r>
            <a:r>
              <a:rPr lang="en-US" sz="3000" dirty="0" smtClean="0"/>
              <a:t>into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equation &amp; </a:t>
            </a:r>
            <a:r>
              <a:rPr lang="en-US" sz="3000" dirty="0"/>
              <a:t>solve for x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x=2-2(5) =&gt; 2-10 =&gt; </a:t>
            </a:r>
            <a:r>
              <a:rPr lang="en-US" sz="3000" b="1" dirty="0"/>
              <a:t>x=-</a:t>
            </a:r>
            <a:r>
              <a:rPr lang="en-US" sz="3000" b="1" dirty="0" smtClean="0"/>
              <a:t>8</a:t>
            </a:r>
            <a:r>
              <a:rPr lang="en-US" sz="3000" dirty="0"/>
              <a:t>	</a:t>
            </a:r>
            <a:r>
              <a:rPr lang="en-US" sz="3000" dirty="0" smtClean="0"/>
              <a:t>				</a:t>
            </a:r>
            <a:r>
              <a:rPr lang="en-US" sz="3000" b="1" dirty="0" smtClean="0"/>
              <a:t>Solution</a:t>
            </a:r>
            <a:r>
              <a:rPr lang="en-US" sz="3000" b="1" dirty="0"/>
              <a:t>: (-8, 5)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897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1940"/>
            <a:ext cx="1040892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Elimination Method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(Best used with coefficients </a:t>
            </a:r>
            <a:r>
              <a:rPr lang="en-US" b="1" dirty="0"/>
              <a:t>other than 1 or -1)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767840"/>
            <a:ext cx="11384280" cy="5090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1.) Multiply </a:t>
            </a:r>
            <a:r>
              <a:rPr lang="en-US" sz="3000" dirty="0"/>
              <a:t>one or both of the equations by a constant to obtain coefficients that differ only in sign for one of the variables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      (i.e. </a:t>
            </a:r>
            <a:r>
              <a:rPr lang="en-US" sz="3000" i="1" dirty="0" smtClean="0"/>
              <a:t>equal </a:t>
            </a:r>
            <a:r>
              <a:rPr lang="en-US" sz="3000" i="1" dirty="0"/>
              <a:t>coefficients, but opposite signs</a:t>
            </a:r>
            <a:r>
              <a:rPr lang="en-US" sz="3000" dirty="0"/>
              <a:t>)</a:t>
            </a:r>
          </a:p>
          <a:p>
            <a:pPr marL="0" lvl="0" indent="0">
              <a:buNone/>
            </a:pPr>
            <a:r>
              <a:rPr lang="en-US" sz="3000" dirty="0" smtClean="0"/>
              <a:t>2.) Add </a:t>
            </a:r>
            <a:r>
              <a:rPr lang="en-US" sz="3000" dirty="0"/>
              <a:t>the revised equations (known as </a:t>
            </a:r>
            <a:r>
              <a:rPr lang="en-US" sz="3000" b="1" u="sng" dirty="0"/>
              <a:t>Equivalent Systems</a:t>
            </a:r>
            <a:r>
              <a:rPr lang="en-US" sz="3000" dirty="0"/>
              <a:t>) from Step 1.  Combining like terms will eliminate one of the variables.  Solve for the remaining variable</a:t>
            </a:r>
            <a:r>
              <a:rPr lang="en-US" sz="3000" dirty="0" smtClean="0"/>
              <a:t>. (One variable will cancel out!)</a:t>
            </a: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3.) Substitute </a:t>
            </a:r>
            <a:r>
              <a:rPr lang="en-US" sz="3000" dirty="0"/>
              <a:t>the value obtained in Step 2 into either of the original equations and solve for the other variable.</a:t>
            </a:r>
          </a:p>
          <a:p>
            <a:pPr marL="0" lvl="0" indent="0">
              <a:buNone/>
            </a:pPr>
            <a:r>
              <a:rPr lang="en-US" sz="3000" dirty="0" smtClean="0"/>
              <a:t>4.) Check </a:t>
            </a:r>
            <a:r>
              <a:rPr lang="en-US" sz="3000" dirty="0"/>
              <a:t>solution (x, y) by substituting back into original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6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3084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000" dirty="0" smtClean="0"/>
              <a:t>None of coefficients are 1 or -1 so elimination is easiest)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2x – 4y = </a:t>
            </a:r>
            <a:r>
              <a:rPr lang="en-US" sz="3000" dirty="0" smtClean="0"/>
              <a:t>13</a:t>
            </a:r>
          </a:p>
          <a:p>
            <a:pPr marL="0" indent="0">
              <a:buNone/>
            </a:pPr>
            <a:r>
              <a:rPr lang="en-US" sz="3000" dirty="0"/>
              <a:t>4x – 5y = 8</a:t>
            </a:r>
          </a:p>
        </p:txBody>
      </p:sp>
    </p:spTree>
    <p:extLst>
      <p:ext uri="{BB962C8B-B14F-4D97-AF65-F5344CB8AC3E}">
        <p14:creationId xmlns:p14="http://schemas.microsoft.com/office/powerpoint/2010/main" val="407281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8640"/>
            <a:ext cx="10530840" cy="655320"/>
          </a:xfrm>
        </p:spPr>
        <p:txBody>
          <a:bodyPr>
            <a:normAutofit fontScale="90000"/>
          </a:bodyPr>
          <a:lstStyle/>
          <a:p>
            <a:r>
              <a:rPr lang="en-US" i="1" u="sng" dirty="0" smtClean="0"/>
              <a:t>Example: </a:t>
            </a:r>
            <a:r>
              <a:rPr lang="en-US" i="1" u="sng" dirty="0"/>
              <a:t>2x – 4y = </a:t>
            </a:r>
            <a:r>
              <a:rPr lang="en-US" i="1" u="sng" dirty="0" smtClean="0"/>
              <a:t>13   and   </a:t>
            </a:r>
            <a:r>
              <a:rPr lang="en-US" i="1" u="sng" dirty="0"/>
              <a:t>4x – 5y = </a:t>
            </a:r>
            <a:r>
              <a:rPr lang="en-US" i="1" u="sng" dirty="0" smtClean="0"/>
              <a:t>8</a:t>
            </a:r>
            <a:r>
              <a:rPr lang="en-US" i="1" u="sng" dirty="0"/>
              <a:t/>
            </a:r>
            <a:br>
              <a:rPr lang="en-US" i="1" u="sng" dirty="0"/>
            </a:br>
            <a:endParaRPr lang="en-US" sz="3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3960"/>
            <a:ext cx="11506200" cy="5654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2x – 4y = 13	</a:t>
            </a:r>
            <a:r>
              <a:rPr lang="en-US" sz="2500" dirty="0">
                <a:sym typeface="Wingdings" panose="05000000000000000000" pitchFamily="2" charset="2"/>
              </a:rPr>
              <a:t></a:t>
            </a:r>
            <a:r>
              <a:rPr lang="en-US" sz="2500" dirty="0"/>
              <a:t> multiply by -2 so </a:t>
            </a:r>
            <a:r>
              <a:rPr lang="en-US" sz="2500" dirty="0" smtClean="0"/>
              <a:t>coefficients </a:t>
            </a:r>
            <a:r>
              <a:rPr lang="en-US" sz="2500" dirty="0"/>
              <a:t>of x will be same </a:t>
            </a:r>
            <a:r>
              <a:rPr lang="en-US" sz="2500" dirty="0" smtClean="0"/>
              <a:t># but opposite signs </a:t>
            </a:r>
          </a:p>
          <a:p>
            <a:pPr marL="0" indent="0">
              <a:buNone/>
            </a:pPr>
            <a:r>
              <a:rPr lang="en-US" sz="2500" dirty="0" smtClean="0"/>
              <a:t>4x </a:t>
            </a:r>
            <a:r>
              <a:rPr lang="en-US" sz="2500" dirty="0"/>
              <a:t>– 5y = 8	</a:t>
            </a:r>
            <a:r>
              <a:rPr lang="en-US" sz="2500" dirty="0" smtClean="0">
                <a:sym typeface="Wingdings" panose="05000000000000000000" pitchFamily="2" charset="2"/>
              </a:rPr>
              <a:t> nothing needs to change here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 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-4x+8y=-26	</a:t>
            </a:r>
            <a:r>
              <a:rPr lang="en-US" sz="2500" dirty="0" smtClean="0">
                <a:sym typeface="Wingdings" panose="05000000000000000000" pitchFamily="2" charset="2"/>
              </a:rPr>
              <a:t></a:t>
            </a:r>
            <a:r>
              <a:rPr lang="en-US" sz="2500" dirty="0" smtClean="0"/>
              <a:t> </a:t>
            </a:r>
            <a:r>
              <a:rPr lang="en-US" sz="2500" dirty="0"/>
              <a:t>Now add the two equations together (combine like terms)</a:t>
            </a:r>
          </a:p>
          <a:p>
            <a:pPr marL="0" indent="0">
              <a:buNone/>
            </a:pPr>
            <a:r>
              <a:rPr lang="en-US" sz="2500" u="sng" dirty="0" smtClean="0"/>
              <a:t> 4x–5y =  8</a:t>
            </a:r>
            <a:r>
              <a:rPr lang="en-US" sz="2500" dirty="0"/>
              <a:t>		 </a:t>
            </a:r>
          </a:p>
          <a:p>
            <a:pPr marL="0" indent="0">
              <a:buNone/>
            </a:pPr>
            <a:r>
              <a:rPr lang="en-US" sz="2500" dirty="0" smtClean="0"/>
              <a:t>3y </a:t>
            </a:r>
            <a:r>
              <a:rPr lang="en-US" sz="2500" dirty="0"/>
              <a:t>= </a:t>
            </a:r>
            <a:r>
              <a:rPr lang="en-US" sz="2500" dirty="0" smtClean="0"/>
              <a:t>–18 </a:t>
            </a:r>
            <a:r>
              <a:rPr lang="en-US" sz="2500" dirty="0"/>
              <a:t>	</a:t>
            </a:r>
            <a:r>
              <a:rPr lang="en-US" sz="2500" dirty="0" smtClean="0">
                <a:sym typeface="Wingdings" panose="05000000000000000000" pitchFamily="2" charset="2"/>
              </a:rPr>
              <a:t> Solve for 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</a:t>
            </a:r>
            <a:r>
              <a:rPr lang="en-US" sz="2500" b="1" dirty="0"/>
              <a:t>y</a:t>
            </a:r>
            <a:r>
              <a:rPr lang="en-US" sz="2500" b="1" dirty="0" smtClean="0"/>
              <a:t>= </a:t>
            </a:r>
            <a:r>
              <a:rPr lang="en-US" sz="2500" dirty="0" smtClean="0"/>
              <a:t>–</a:t>
            </a:r>
            <a:r>
              <a:rPr lang="en-US" sz="2500" b="1" dirty="0" smtClean="0"/>
              <a:t>6</a:t>
            </a:r>
            <a:r>
              <a:rPr lang="en-US" sz="2500" b="1" dirty="0"/>
              <a:t>	</a:t>
            </a:r>
            <a:r>
              <a:rPr lang="en-US" sz="2500" b="1" dirty="0" smtClean="0"/>
              <a:t>	</a:t>
            </a:r>
            <a:r>
              <a:rPr lang="en-US" sz="2500" dirty="0" smtClean="0">
                <a:sym typeface="Wingdings" panose="05000000000000000000" pitchFamily="2" charset="2"/>
              </a:rPr>
              <a:t></a:t>
            </a:r>
            <a:r>
              <a:rPr lang="en-US" sz="2500" dirty="0" smtClean="0"/>
              <a:t> </a:t>
            </a:r>
            <a:r>
              <a:rPr lang="en-US" sz="2500" dirty="0"/>
              <a:t>Now plug y back into either equation; then solve for </a:t>
            </a:r>
            <a:r>
              <a:rPr lang="en-US" sz="2500" dirty="0" smtClean="0"/>
              <a:t>x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2x-4(–6</a:t>
            </a:r>
            <a:r>
              <a:rPr lang="en-US" sz="2500" dirty="0"/>
              <a:t>)=13 =&gt; </a:t>
            </a:r>
            <a:r>
              <a:rPr lang="en-US" sz="2500" dirty="0" smtClean="0"/>
              <a:t>  2x+24=13 </a:t>
            </a:r>
            <a:r>
              <a:rPr lang="en-US" sz="2500" dirty="0"/>
              <a:t>=&gt; </a:t>
            </a:r>
            <a:r>
              <a:rPr lang="en-US" sz="2500" dirty="0" smtClean="0"/>
              <a:t>  2x= –11 </a:t>
            </a:r>
            <a:r>
              <a:rPr lang="en-US" sz="2500" dirty="0"/>
              <a:t>=&gt; </a:t>
            </a:r>
            <a:r>
              <a:rPr lang="en-US" sz="2500" dirty="0" smtClean="0"/>
              <a:t> </a:t>
            </a:r>
            <a:r>
              <a:rPr lang="en-US" sz="2500" b="1" dirty="0" smtClean="0"/>
              <a:t>x</a:t>
            </a:r>
            <a:r>
              <a:rPr lang="en-US" sz="2500" b="1" dirty="0"/>
              <a:t>= -11/2 or -</a:t>
            </a:r>
            <a:r>
              <a:rPr lang="en-US" sz="2500" b="1" dirty="0" smtClean="0"/>
              <a:t>5.5</a:t>
            </a:r>
            <a:endParaRPr lang="en-US" sz="2500" dirty="0"/>
          </a:p>
          <a:p>
            <a:r>
              <a:rPr lang="en-US" sz="2500" b="1" dirty="0"/>
              <a:t>Solution: </a:t>
            </a:r>
            <a:r>
              <a:rPr lang="en-US" sz="2500" b="1" dirty="0" smtClean="0"/>
              <a:t>(</a:t>
            </a:r>
            <a:r>
              <a:rPr lang="en-US" sz="2500" dirty="0" smtClean="0"/>
              <a:t>–</a:t>
            </a:r>
            <a:r>
              <a:rPr lang="en-US" sz="2500" b="1" dirty="0" smtClean="0"/>
              <a:t>5.5, </a:t>
            </a:r>
            <a:r>
              <a:rPr lang="en-US" sz="2500" dirty="0" smtClean="0"/>
              <a:t>–</a:t>
            </a:r>
            <a:r>
              <a:rPr lang="en-US" sz="2500" b="1" dirty="0" smtClean="0"/>
              <a:t>6)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4357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138 #1, 2, 3, 11, 29, 39</a:t>
            </a:r>
          </a:p>
          <a:p>
            <a:pPr marL="0" indent="0">
              <a:buNone/>
            </a:pPr>
            <a:r>
              <a:rPr lang="en-US" sz="4000" dirty="0" smtClean="0"/>
              <a:t>Page 145 #1, 3, 9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</a:p>
          <a:p>
            <a:pPr marL="0" indent="0">
              <a:buNone/>
            </a:pPr>
            <a:r>
              <a:rPr lang="en-US" sz="4000" dirty="0" smtClean="0"/>
              <a:t>Page 141 #57, 63, 66</a:t>
            </a:r>
            <a:br>
              <a:rPr lang="en-US" sz="4000" dirty="0" smtClean="0"/>
            </a:br>
            <a:r>
              <a:rPr lang="en-US" sz="4000" dirty="0" smtClean="0"/>
              <a:t>Page 148 #75, 76, 77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 To solve a system of equations by graphing (3.1) or algebraically (3.2)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>
            <a:normAutofit/>
          </a:bodyPr>
          <a:lstStyle/>
          <a:p>
            <a:r>
              <a:rPr lang="en-US" b="1" u="sng" dirty="0"/>
              <a:t>3.1 – Solving Systems Using </a:t>
            </a:r>
            <a:r>
              <a:rPr lang="en-US" b="1" u="sng" dirty="0" smtClean="0"/>
              <a:t>Graphs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753849"/>
            <a:ext cx="9601200" cy="496174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System of Two Linear Equations</a:t>
            </a:r>
            <a:r>
              <a:rPr lang="en-US" sz="3200" dirty="0" smtClean="0"/>
              <a:t>: consists of two equations</a:t>
            </a:r>
          </a:p>
          <a:p>
            <a:pPr lvl="1"/>
            <a:r>
              <a:rPr lang="en-US" sz="3200" dirty="0" smtClean="0"/>
              <a:t>Equation 1: Ax + By = C;	or	y = 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1</a:t>
            </a:r>
            <a:endParaRPr lang="en-US" sz="3200" dirty="0" smtClean="0"/>
          </a:p>
          <a:p>
            <a:pPr lvl="1"/>
            <a:r>
              <a:rPr lang="en-US" sz="3200" dirty="0" smtClean="0"/>
              <a:t>Equation 2: </a:t>
            </a:r>
            <a:r>
              <a:rPr lang="en-US" sz="3200" dirty="0" err="1" smtClean="0"/>
              <a:t>Dx</a:t>
            </a:r>
            <a:r>
              <a:rPr lang="en-US" sz="3200" dirty="0" smtClean="0"/>
              <a:t> + </a:t>
            </a:r>
            <a:r>
              <a:rPr lang="en-US" sz="3200" dirty="0" err="1" smtClean="0"/>
              <a:t>Ey</a:t>
            </a:r>
            <a:r>
              <a:rPr lang="en-US" sz="3200" dirty="0" smtClean="0"/>
              <a:t> = F;	or	y =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2</a:t>
            </a:r>
          </a:p>
          <a:p>
            <a:pPr lvl="1"/>
            <a:endParaRPr lang="en-US" sz="3200" baseline="-25000" dirty="0" smtClean="0"/>
          </a:p>
          <a:p>
            <a:pPr lvl="1"/>
            <a:endParaRPr lang="en-US" sz="3200" baseline="-25000" dirty="0" smtClean="0"/>
          </a:p>
          <a:p>
            <a:pPr marL="530352" lvl="1" indent="0">
              <a:buNone/>
            </a:pP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Solution</a:t>
            </a:r>
            <a:r>
              <a:rPr lang="en-US" sz="3200" dirty="0" smtClean="0"/>
              <a:t>: an ordered pair (x, y) that satisfies BOTH equations</a:t>
            </a:r>
          </a:p>
          <a:p>
            <a:pPr lvl="1"/>
            <a:endParaRPr lang="en-US" sz="3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Number of Solutions of a Linear </a:t>
            </a:r>
            <a:r>
              <a:rPr lang="en-US" b="1" u="sng" dirty="0" smtClean="0"/>
              <a:t>System</a:t>
            </a:r>
            <a:br>
              <a:rPr lang="en-US" b="1" u="sng" dirty="0" smtClean="0"/>
            </a:br>
            <a:r>
              <a:rPr lang="en-US" sz="3000" dirty="0" smtClean="0"/>
              <a:t>Describe the number of solutions below. 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90600" y="2171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483222" y="2707005"/>
            <a:ext cx="3891395" cy="2853690"/>
            <a:chOff x="0" y="0"/>
            <a:chExt cx="7200" cy="5280"/>
          </a:xfrm>
        </p:grpSpPr>
        <p:sp>
          <p:nvSpPr>
            <p:cNvPr id="7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920" y="480"/>
              <a:ext cx="432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301240" y="2407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4021427" y="2772196"/>
            <a:ext cx="3802499" cy="2788499"/>
            <a:chOff x="0" y="0"/>
            <a:chExt cx="7200" cy="5280"/>
          </a:xfrm>
        </p:grpSpPr>
        <p:sp>
          <p:nvSpPr>
            <p:cNvPr id="1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7"/>
          <p:cNvGrpSpPr>
            <a:grpSpLocks noChangeAspect="1"/>
          </p:cNvGrpSpPr>
          <p:nvPr/>
        </p:nvGrpSpPr>
        <p:grpSpPr bwMode="auto">
          <a:xfrm>
            <a:off x="7912822" y="2848909"/>
            <a:ext cx="3504385" cy="2569882"/>
            <a:chOff x="0" y="0"/>
            <a:chExt cx="7200" cy="5280"/>
          </a:xfrm>
        </p:grpSpPr>
        <p:sp>
          <p:nvSpPr>
            <p:cNvPr id="21" name="AutoShape 2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2880" y="144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3280" y="5560695"/>
            <a:ext cx="415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There are two lines here.</a:t>
            </a:r>
          </a:p>
          <a:p>
            <a:r>
              <a:rPr lang="en-US" sz="2400" dirty="0" smtClean="0"/>
              <a:t>They are on top of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Steps to Solving by Graphing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1.) Rewrite </a:t>
            </a:r>
            <a:r>
              <a:rPr lang="en-US" sz="3000" dirty="0"/>
              <a:t>each equation of the system in </a:t>
            </a:r>
            <a:br>
              <a:rPr lang="en-US" sz="3000" dirty="0"/>
            </a:br>
            <a:r>
              <a:rPr lang="en-US" sz="3000" dirty="0" smtClean="0"/>
              <a:t>slope </a:t>
            </a:r>
            <a:r>
              <a:rPr lang="en-US" sz="3000" dirty="0"/>
              <a:t>intercept </a:t>
            </a:r>
            <a:r>
              <a:rPr lang="en-US" sz="3000" dirty="0" smtClean="0"/>
              <a:t>form. (y = mx + b)</a:t>
            </a:r>
            <a:br>
              <a:rPr lang="en-US" sz="3000" dirty="0" smtClean="0"/>
            </a:b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2.) Graph </a:t>
            </a:r>
            <a:r>
              <a:rPr lang="en-US" sz="3000" dirty="0"/>
              <a:t>each equation</a:t>
            </a:r>
            <a:r>
              <a:rPr lang="en-US" sz="3000" dirty="0" smtClean="0"/>
              <a:t>. (Use your calculator!)</a:t>
            </a:r>
            <a:br>
              <a:rPr lang="en-US" sz="3000" dirty="0" smtClean="0"/>
            </a:b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3.) Find </a:t>
            </a:r>
            <a:r>
              <a:rPr lang="en-US" sz="3000" dirty="0"/>
              <a:t>the intersection. </a:t>
            </a:r>
            <a:r>
              <a:rPr lang="en-US" sz="3000" dirty="0" smtClean="0"/>
              <a:t>(</a:t>
            </a:r>
            <a:r>
              <a:rPr lang="en-US" sz="3000" dirty="0"/>
              <a:t>Refer to chart above for one, zero or infinite solutions).</a:t>
            </a:r>
          </a:p>
        </p:txBody>
      </p:sp>
    </p:spTree>
    <p:extLst>
      <p:ext uri="{BB962C8B-B14F-4D97-AF65-F5344CB8AC3E}">
        <p14:creationId xmlns:p14="http://schemas.microsoft.com/office/powerpoint/2010/main" val="32631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many solutions does </a:t>
            </a:r>
            <a:r>
              <a:rPr lang="en-US" dirty="0" smtClean="0"/>
              <a:t>each have? Identify the solution when possible.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2x – y = </a:t>
            </a:r>
            <a:r>
              <a:rPr lang="en-US" sz="3000" dirty="0" smtClean="0"/>
              <a:t>4							</a:t>
            </a:r>
            <a:r>
              <a:rPr lang="en-US" sz="3200" dirty="0"/>
              <a:t> 3x + y = 5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- 2x + y = - </a:t>
            </a:r>
            <a:r>
              <a:rPr lang="en-US" sz="3000" dirty="0" smtClean="0"/>
              <a:t>6						</a:t>
            </a:r>
            <a:r>
              <a:rPr lang="en-US" sz="3200" dirty="0"/>
              <a:t> x – y = 7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many solutions does </a:t>
            </a:r>
            <a:r>
              <a:rPr lang="en-US" dirty="0" smtClean="0"/>
              <a:t>each have? Identify the solution when possible.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2x – y = </a:t>
            </a:r>
            <a:r>
              <a:rPr lang="en-US" sz="3000" dirty="0" smtClean="0"/>
              <a:t>4							</a:t>
            </a:r>
            <a:r>
              <a:rPr lang="en-US" sz="3200" dirty="0"/>
              <a:t> 3x + y = 5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- 2x + y = - </a:t>
            </a:r>
            <a:r>
              <a:rPr lang="en-US" sz="3000" dirty="0" smtClean="0"/>
              <a:t>6						</a:t>
            </a:r>
            <a:r>
              <a:rPr lang="en-US" sz="3200" dirty="0"/>
              <a:t> x – y = 7</a:t>
            </a:r>
          </a:p>
          <a:p>
            <a:pPr marL="0" indent="0">
              <a:buNone/>
            </a:pPr>
            <a:endParaRPr lang="en-US" sz="3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45251"/>
              </p:ext>
            </p:extLst>
          </p:nvPr>
        </p:nvGraphicFramePr>
        <p:xfrm>
          <a:off x="1057910" y="1853400"/>
          <a:ext cx="4561840" cy="458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1079460" imgH="1085377" progId="AcroExch.Document.DC">
                  <p:embed/>
                </p:oleObj>
              </mc:Choice>
              <mc:Fallback>
                <p:oleObj name="Acrobat Document" r:id="rId3" imgW="1079460" imgH="108537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910" y="1853400"/>
                        <a:ext cx="4561840" cy="458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85863"/>
              </p:ext>
            </p:extLst>
          </p:nvPr>
        </p:nvGraphicFramePr>
        <p:xfrm>
          <a:off x="7133590" y="1911745"/>
          <a:ext cx="4357370" cy="454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5" imgW="1936440" imgH="2019255" progId="AcroExch.Document.DC">
                  <p:embed/>
                </p:oleObj>
              </mc:Choice>
              <mc:Fallback>
                <p:oleObj name="Acrobat Document" r:id="rId5" imgW="1936440" imgH="20192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3590" y="1911745"/>
                        <a:ext cx="4357370" cy="4543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6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>
            <a:normAutofit/>
          </a:bodyPr>
          <a:lstStyle/>
          <a:p>
            <a:r>
              <a:rPr lang="en-US" b="1" u="sng" smtClean="0"/>
              <a:t>3.2 </a:t>
            </a:r>
            <a:r>
              <a:rPr lang="en-US" b="1" u="sng" dirty="0"/>
              <a:t>– Solving Systems </a:t>
            </a:r>
            <a:r>
              <a:rPr lang="en-US" b="1" u="sng" dirty="0" smtClean="0"/>
              <a:t>Algebraically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753849"/>
            <a:ext cx="9601200" cy="496174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System of Two Linear Equations</a:t>
            </a:r>
            <a:r>
              <a:rPr lang="en-US" sz="3200" dirty="0" smtClean="0"/>
              <a:t>: consists of two equations</a:t>
            </a:r>
          </a:p>
          <a:p>
            <a:pPr lvl="1"/>
            <a:r>
              <a:rPr lang="en-US" sz="3200" dirty="0" smtClean="0"/>
              <a:t>Equation 1: Ax + By = C;	or	y = 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1</a:t>
            </a:r>
            <a:endParaRPr lang="en-US" sz="3200" dirty="0" smtClean="0"/>
          </a:p>
          <a:p>
            <a:pPr lvl="1"/>
            <a:r>
              <a:rPr lang="en-US" sz="3200" dirty="0" smtClean="0"/>
              <a:t>Equation 2: </a:t>
            </a:r>
            <a:r>
              <a:rPr lang="en-US" sz="3200" dirty="0" err="1" smtClean="0"/>
              <a:t>Dx</a:t>
            </a:r>
            <a:r>
              <a:rPr lang="en-US" sz="3200" dirty="0" smtClean="0"/>
              <a:t> + </a:t>
            </a:r>
            <a:r>
              <a:rPr lang="en-US" sz="3200" dirty="0" err="1" smtClean="0"/>
              <a:t>Ey</a:t>
            </a:r>
            <a:r>
              <a:rPr lang="en-US" sz="3200" dirty="0" smtClean="0"/>
              <a:t> = F;	or	y =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2</a:t>
            </a:r>
          </a:p>
          <a:p>
            <a:pPr lvl="1"/>
            <a:endParaRPr lang="en-US" sz="3200" baseline="-25000" dirty="0" smtClean="0"/>
          </a:p>
          <a:p>
            <a:pPr lvl="1"/>
            <a:endParaRPr lang="en-US" sz="3200" baseline="-25000" dirty="0" smtClean="0"/>
          </a:p>
          <a:p>
            <a:pPr marL="530352" lvl="1" indent="0">
              <a:buNone/>
            </a:pP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Solution</a:t>
            </a:r>
            <a:r>
              <a:rPr lang="en-US" sz="3200" dirty="0" smtClean="0"/>
              <a:t>: an ordered pair (x, y) that satisfies BOTH equations</a:t>
            </a:r>
          </a:p>
          <a:p>
            <a:pPr lvl="1"/>
            <a:endParaRPr lang="en-US" sz="3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767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2841</TotalTime>
  <Words>343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Wingdings</vt:lpstr>
      <vt:lpstr>Crop</vt:lpstr>
      <vt:lpstr>Acrobat Document</vt:lpstr>
      <vt:lpstr>Bell Work</vt:lpstr>
      <vt:lpstr>ALGEBRA 3</vt:lpstr>
      <vt:lpstr>Objective: To solve a system of equations by graphing (3.1) or algebraically (3.2)</vt:lpstr>
      <vt:lpstr>3.1 – Solving Systems Using Graphs </vt:lpstr>
      <vt:lpstr>Number of Solutions of a Linear System Describe the number of solutions below. </vt:lpstr>
      <vt:lpstr>Steps to Solving by Graphing:</vt:lpstr>
      <vt:lpstr>How many solutions does each have? Identify the solution when possible.  </vt:lpstr>
      <vt:lpstr>How many solutions does each have? Identify the solution when possible.  </vt:lpstr>
      <vt:lpstr>3.2 – Solving Systems Algebraically</vt:lpstr>
      <vt:lpstr>Substitution Method  (Best used when lead coefficient is 1 or -1) </vt:lpstr>
      <vt:lpstr>Example</vt:lpstr>
      <vt:lpstr>Example:  3x + 4y = - 4  and x + 2y = 2  </vt:lpstr>
      <vt:lpstr>Elimination Method  (Best used with coefficients other than 1 or -1) </vt:lpstr>
      <vt:lpstr>Example:  (None of coefficients are 1 or -1 so elimination is easiest)</vt:lpstr>
      <vt:lpstr>Example: 2x – 4y = 13   and   4x – 5y = 8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85</cp:revision>
  <dcterms:created xsi:type="dcterms:W3CDTF">2017-08-31T14:11:29Z</dcterms:created>
  <dcterms:modified xsi:type="dcterms:W3CDTF">2017-10-30T13:47:11Z</dcterms:modified>
</cp:coreProperties>
</file>