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7"/>
  </p:handoutMasterIdLst>
  <p:sldIdLst>
    <p:sldId id="282" r:id="rId2"/>
    <p:sldId id="295" r:id="rId3"/>
    <p:sldId id="263" r:id="rId4"/>
    <p:sldId id="281" r:id="rId5"/>
    <p:sldId id="269" r:id="rId6"/>
    <p:sldId id="283" r:id="rId7"/>
    <p:sldId id="284" r:id="rId8"/>
    <p:sldId id="288" r:id="rId9"/>
    <p:sldId id="289" r:id="rId10"/>
    <p:sldId id="298" r:id="rId11"/>
    <p:sldId id="292" r:id="rId12"/>
    <p:sldId id="299" r:id="rId13"/>
    <p:sldId id="296" r:id="rId14"/>
    <p:sldId id="297" r:id="rId15"/>
    <p:sldId id="287" r:id="rId16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9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 </a:t>
            </a:r>
            <a:br>
              <a:rPr lang="en-US" b="1" u="sng" dirty="0" smtClean="0"/>
            </a:br>
            <a:r>
              <a:rPr lang="en-US" b="1" u="sng" smtClean="0"/>
              <a:t>Solve </a:t>
            </a:r>
            <a:r>
              <a:rPr lang="en-US" b="1" u="sng" smtClean="0"/>
              <a:t>The Systems </a:t>
            </a:r>
            <a:r>
              <a:rPr lang="en-US" b="1" u="sng" dirty="0" smtClean="0"/>
              <a:t>Using Any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276600"/>
            <a:ext cx="9601200" cy="25908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1.)  3x –  </a:t>
            </a:r>
            <a:r>
              <a:rPr lang="en-US" sz="3200" dirty="0"/>
              <a:t>y = </a:t>
            </a:r>
            <a:r>
              <a:rPr lang="en-US" sz="3200" dirty="0" smtClean="0"/>
              <a:t> 8				2.) 2y –  </a:t>
            </a:r>
            <a:r>
              <a:rPr lang="en-US" sz="3200" dirty="0"/>
              <a:t>x = </a:t>
            </a:r>
            <a:r>
              <a:rPr lang="en-US" sz="3200" dirty="0" smtClean="0"/>
              <a:t>–4</a:t>
            </a:r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/>
              <a:t>4x – 2y = </a:t>
            </a:r>
            <a:r>
              <a:rPr lang="en-US" sz="3200" dirty="0" smtClean="0"/>
              <a:t>–1			</a:t>
            </a:r>
            <a:r>
              <a:rPr lang="en-US" sz="3200" dirty="0"/>
              <a:t> </a:t>
            </a:r>
            <a:r>
              <a:rPr lang="en-US" sz="3200" dirty="0" smtClean="0"/>
              <a:t>  –2x </a:t>
            </a:r>
            <a:r>
              <a:rPr lang="en-US" sz="3200" dirty="0"/>
              <a:t>+ 4y = </a:t>
            </a:r>
            <a:r>
              <a:rPr lang="en-US" sz="3200" dirty="0" smtClean="0"/>
              <a:t>–8 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3x </a:t>
            </a:r>
            <a:r>
              <a:rPr lang="en-US" sz="3400" dirty="0" smtClean="0"/>
              <a:t>+ </a:t>
            </a:r>
            <a:r>
              <a:rPr lang="en-US" sz="3400" dirty="0"/>
              <a:t>4y = - </a:t>
            </a:r>
            <a:r>
              <a:rPr lang="en-US" sz="3400" dirty="0" smtClean="0"/>
              <a:t>4</a:t>
            </a:r>
          </a:p>
          <a:p>
            <a:pPr marL="0" indent="0">
              <a:buNone/>
            </a:pPr>
            <a:r>
              <a:rPr lang="en-US" sz="3400" dirty="0"/>
              <a:t>x + 2y = 2 		</a:t>
            </a:r>
            <a:r>
              <a:rPr lang="en-US" sz="3400" dirty="0">
                <a:sym typeface="Wingdings" panose="05000000000000000000" pitchFamily="2" charset="2"/>
              </a:rPr>
              <a:t></a:t>
            </a:r>
            <a:r>
              <a:rPr lang="en-US" sz="3400" dirty="0"/>
              <a:t> solve for x (coefficient of 1)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872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0428"/>
            <a:ext cx="10408920" cy="14859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Review: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dirty="0" smtClean="0"/>
              <a:t>Elimination </a:t>
            </a:r>
            <a:r>
              <a:rPr lang="en-US" b="1" dirty="0"/>
              <a:t>Method 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2113528"/>
            <a:ext cx="11384280" cy="4566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 smtClean="0"/>
              <a:t>1.) Multiply </a:t>
            </a:r>
            <a:r>
              <a:rPr lang="en-US" sz="3000" dirty="0"/>
              <a:t>one or both of the equations by a constant to obtain coefficients that differ only in sign for one of the variables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      (i.e. </a:t>
            </a:r>
            <a:r>
              <a:rPr lang="en-US" sz="3000" i="1" dirty="0" smtClean="0"/>
              <a:t>equal </a:t>
            </a:r>
            <a:r>
              <a:rPr lang="en-US" sz="3000" i="1" dirty="0"/>
              <a:t>coefficients, but opposite signs</a:t>
            </a:r>
            <a:r>
              <a:rPr lang="en-US" sz="3000" dirty="0"/>
              <a:t>)</a:t>
            </a:r>
          </a:p>
          <a:p>
            <a:pPr marL="0" lvl="0" indent="0">
              <a:buNone/>
            </a:pPr>
            <a:r>
              <a:rPr lang="en-US" sz="3000" dirty="0" smtClean="0"/>
              <a:t>2.) Add </a:t>
            </a:r>
            <a:r>
              <a:rPr lang="en-US" sz="3000" dirty="0"/>
              <a:t>the revised equations (known as </a:t>
            </a:r>
            <a:r>
              <a:rPr lang="en-US" sz="3000" b="1" u="sng" dirty="0"/>
              <a:t>Equivalent Systems</a:t>
            </a:r>
            <a:r>
              <a:rPr lang="en-US" sz="3000" dirty="0"/>
              <a:t>) from Step 1.  Combining like terms will eliminate one of the variables.  Solve for the remaining variable</a:t>
            </a:r>
            <a:r>
              <a:rPr lang="en-US" sz="3000" dirty="0" smtClean="0"/>
              <a:t>. (One variable will cancel out!)</a:t>
            </a:r>
            <a:endParaRPr lang="en-US" sz="3000" dirty="0"/>
          </a:p>
          <a:p>
            <a:pPr marL="0" lvl="0" indent="0">
              <a:buNone/>
            </a:pPr>
            <a:r>
              <a:rPr lang="en-US" sz="3000" dirty="0" smtClean="0"/>
              <a:t>3.) Substitute </a:t>
            </a:r>
            <a:r>
              <a:rPr lang="en-US" sz="3000" dirty="0"/>
              <a:t>the value obtained in Step 2 into either of the original equations and solve for the other variable.</a:t>
            </a:r>
          </a:p>
          <a:p>
            <a:pPr marL="0" lvl="0" indent="0">
              <a:buNone/>
            </a:pPr>
            <a:r>
              <a:rPr lang="en-US" sz="3000" dirty="0" smtClean="0"/>
              <a:t>4.) Check </a:t>
            </a:r>
            <a:r>
              <a:rPr lang="en-US" sz="3000" dirty="0"/>
              <a:t>solution (x, y) by substituting back into original equations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3084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3000" dirty="0" smtClean="0"/>
              <a:t>None of coefficients are 1 or -1 so elimination is easiest)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2x – 4y = </a:t>
            </a:r>
            <a:r>
              <a:rPr lang="en-US" sz="3000" dirty="0" smtClean="0"/>
              <a:t>13</a:t>
            </a:r>
          </a:p>
          <a:p>
            <a:pPr marL="0" indent="0">
              <a:buNone/>
            </a:pPr>
            <a:r>
              <a:rPr lang="en-US" sz="3000" dirty="0"/>
              <a:t>4x – 5y = 8</a:t>
            </a:r>
          </a:p>
        </p:txBody>
      </p:sp>
    </p:spTree>
    <p:extLst>
      <p:ext uri="{BB962C8B-B14F-4D97-AF65-F5344CB8AC3E}">
        <p14:creationId xmlns:p14="http://schemas.microsoft.com/office/powerpoint/2010/main" val="16686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59844" cy="1485900"/>
          </a:xfrm>
        </p:spPr>
        <p:txBody>
          <a:bodyPr/>
          <a:lstStyle/>
          <a:p>
            <a:r>
              <a:rPr lang="en-US" dirty="0" smtClean="0"/>
              <a:t>3.3 Solving Systems of Inequalities (Graph)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1532"/>
            <a:ext cx="9601200" cy="3581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The process remains the same as yesterday with a small twist.</a:t>
            </a:r>
          </a:p>
          <a:p>
            <a:r>
              <a:rPr lang="en-US" sz="3000" dirty="0" smtClean="0"/>
              <a:t>Just like graphing single inequalities, we must shade on either side of the line. </a:t>
            </a:r>
          </a:p>
          <a:p>
            <a:r>
              <a:rPr lang="en-US" sz="3000" dirty="0" smtClean="0"/>
              <a:t>We are no longer looking for simply where the single point is that overlaps, but rather the entire shaded regions that overlap!</a:t>
            </a:r>
          </a:p>
          <a:p>
            <a:endParaRPr lang="en-US" sz="3000" dirty="0"/>
          </a:p>
          <a:p>
            <a:r>
              <a:rPr lang="en-US" sz="3000" dirty="0" smtClean="0"/>
              <a:t>Bonus: Our calculators can do it for us again!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0834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Graph to Solve the Inequality: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276600"/>
                <a:ext cx="9601200" cy="259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1.)  3x </a:t>
                </a:r>
                <a:r>
                  <a:rPr lang="en-US" sz="3200" dirty="0"/>
                  <a:t>–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/>
                  <a:t> 8				2.) 2y </a:t>
                </a:r>
                <a:r>
                  <a:rPr lang="en-US" sz="3200" dirty="0"/>
                  <a:t>– </a:t>
                </a:r>
                <a:r>
                  <a:rPr lang="en-US" sz="3200" dirty="0" smtClean="0"/>
                  <a:t> x &gt; –4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       4x </a:t>
                </a:r>
                <a:r>
                  <a:rPr lang="en-US" sz="3200" dirty="0"/>
                  <a:t>– 2y </a:t>
                </a:r>
                <a:r>
                  <a:rPr lang="en-US" sz="3200" dirty="0" smtClean="0"/>
                  <a:t>&gt; –1			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 –2x </a:t>
                </a:r>
                <a:r>
                  <a:rPr lang="en-US" sz="3200" dirty="0"/>
                  <a:t>+ 4y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 smtClean="0"/>
                  <a:t> –8 </a:t>
                </a:r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276600"/>
                <a:ext cx="9601200" cy="2590800"/>
              </a:xfrm>
              <a:blipFill rotWithShape="0">
                <a:blip r:embed="rId2"/>
                <a:stretch>
                  <a:fillRect l="-1587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145 #11, 15, 22, 27, 47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Page 152 #1, 3, 15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Mixed Review</a:t>
            </a:r>
            <a:br>
              <a:rPr lang="en-US" sz="4000" dirty="0" smtClean="0"/>
            </a:br>
            <a:r>
              <a:rPr lang="en-US" sz="4000" dirty="0" smtClean="0"/>
              <a:t>Page 148 #</a:t>
            </a:r>
            <a:r>
              <a:rPr lang="en-US" sz="4000" i="1" dirty="0" smtClean="0"/>
              <a:t>73</a:t>
            </a:r>
          </a:p>
          <a:p>
            <a:pPr marL="0" indent="0">
              <a:buNone/>
            </a:pPr>
            <a:r>
              <a:rPr lang="en-US" sz="4000" dirty="0" smtClean="0"/>
              <a:t>Page 155 #63, 65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138 #1, 2, 3, 11, 29, 39</a:t>
            </a:r>
          </a:p>
          <a:p>
            <a:pPr marL="0" indent="0">
              <a:buNone/>
            </a:pPr>
            <a:r>
              <a:rPr lang="en-US" sz="4000" dirty="0" smtClean="0"/>
              <a:t>Page 145 #1, 3, 9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Mixed Review</a:t>
            </a:r>
          </a:p>
          <a:p>
            <a:pPr marL="0" indent="0">
              <a:buNone/>
            </a:pPr>
            <a:r>
              <a:rPr lang="en-US" sz="4000" dirty="0" smtClean="0"/>
              <a:t>Page 141 #57, 63, 66</a:t>
            </a:r>
            <a:br>
              <a:rPr lang="en-US" sz="4000" dirty="0" smtClean="0"/>
            </a:br>
            <a:r>
              <a:rPr lang="en-US" sz="4000" dirty="0" smtClean="0"/>
              <a:t>Page 148 #75, 76, 77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63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Objective: To solve a system of equations by graphing (3.1) or algebraically (3.2)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apply knowledge of solving systems of equations to solving systems of inequalities (3.3)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360" y="26794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Review: </a:t>
            </a:r>
            <a:br>
              <a:rPr lang="en-US" b="1" u="sng" dirty="0" smtClean="0"/>
            </a:br>
            <a:r>
              <a:rPr lang="en-US" b="1" u="sng" dirty="0" smtClean="0"/>
              <a:t>3.1 </a:t>
            </a:r>
            <a:r>
              <a:rPr lang="en-US" b="1" u="sng" dirty="0"/>
              <a:t>– Solving Systems Using </a:t>
            </a:r>
            <a:r>
              <a:rPr lang="en-US" b="1" u="sng" dirty="0" smtClean="0"/>
              <a:t>Graphs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360" y="1753849"/>
            <a:ext cx="9601200" cy="496174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System of Two Linear Equations</a:t>
            </a:r>
            <a:r>
              <a:rPr lang="en-US" sz="3200" dirty="0" smtClean="0"/>
              <a:t>: consists of two equations</a:t>
            </a:r>
          </a:p>
          <a:p>
            <a:pPr lvl="1"/>
            <a:r>
              <a:rPr lang="en-US" sz="3200" dirty="0" smtClean="0"/>
              <a:t>Equation 1: Ax + By = C;	or	y = 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x + b</a:t>
            </a:r>
            <a:r>
              <a:rPr lang="en-US" sz="3200" baseline="-25000" dirty="0" smtClean="0"/>
              <a:t>1</a:t>
            </a:r>
            <a:endParaRPr lang="en-US" sz="3200" dirty="0" smtClean="0"/>
          </a:p>
          <a:p>
            <a:pPr lvl="1"/>
            <a:r>
              <a:rPr lang="en-US" sz="3200" dirty="0" smtClean="0"/>
              <a:t>Equation 2: </a:t>
            </a:r>
            <a:r>
              <a:rPr lang="en-US" sz="3200" dirty="0" err="1" smtClean="0"/>
              <a:t>Dx</a:t>
            </a:r>
            <a:r>
              <a:rPr lang="en-US" sz="3200" dirty="0" smtClean="0"/>
              <a:t> + </a:t>
            </a:r>
            <a:r>
              <a:rPr lang="en-US" sz="3200" dirty="0" err="1" smtClean="0"/>
              <a:t>Ey</a:t>
            </a:r>
            <a:r>
              <a:rPr lang="en-US" sz="3200" dirty="0" smtClean="0"/>
              <a:t> = F;	or	y = m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x + b</a:t>
            </a:r>
            <a:r>
              <a:rPr lang="en-US" sz="3200" baseline="-25000" dirty="0" smtClean="0"/>
              <a:t>2</a:t>
            </a:r>
          </a:p>
          <a:p>
            <a:pPr lvl="1"/>
            <a:endParaRPr lang="en-US" sz="3200" baseline="-25000" dirty="0" smtClean="0"/>
          </a:p>
          <a:p>
            <a:pPr lvl="1"/>
            <a:endParaRPr lang="en-US" sz="3200" baseline="-25000" dirty="0" smtClean="0"/>
          </a:p>
          <a:p>
            <a:pPr marL="530352" lvl="1" indent="0">
              <a:buNone/>
            </a:pPr>
            <a:endParaRPr lang="en-US" sz="3200" b="1" dirty="0" smtClean="0"/>
          </a:p>
          <a:p>
            <a:pPr marL="530352" lvl="1" indent="0">
              <a:buNone/>
            </a:pPr>
            <a:r>
              <a:rPr lang="en-US" sz="3200" b="1" dirty="0" smtClean="0"/>
              <a:t>Solution</a:t>
            </a:r>
            <a:r>
              <a:rPr lang="en-US" sz="3200" dirty="0" smtClean="0"/>
              <a:t>: an ordered pair (x, y) that satisfies BOTH equations</a:t>
            </a:r>
          </a:p>
          <a:p>
            <a:pPr lvl="1"/>
            <a:endParaRPr lang="en-US" sz="32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Review:</a:t>
            </a:r>
            <a:br>
              <a:rPr lang="en-US" b="1" u="sng" dirty="0"/>
            </a:br>
            <a:r>
              <a:rPr lang="en-US" b="1" u="sng" dirty="0"/>
              <a:t>Number of Solutions of a Linear </a:t>
            </a:r>
            <a:r>
              <a:rPr lang="en-US" b="1" u="sng" dirty="0" smtClean="0"/>
              <a:t>System</a:t>
            </a:r>
            <a:br>
              <a:rPr lang="en-US" b="1" u="sng" dirty="0" smtClean="0"/>
            </a:br>
            <a:r>
              <a:rPr lang="en-US" sz="3000" dirty="0" smtClean="0"/>
              <a:t>Describe the number of solutions below. 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90600" y="2171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483222" y="2707005"/>
            <a:ext cx="3891395" cy="2853690"/>
            <a:chOff x="0" y="0"/>
            <a:chExt cx="7200" cy="5280"/>
          </a:xfrm>
        </p:grpSpPr>
        <p:sp>
          <p:nvSpPr>
            <p:cNvPr id="7" name="AutoShape 8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200" cy="5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840" y="960"/>
              <a:ext cx="1" cy="3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960" y="2880"/>
              <a:ext cx="52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1920" y="960"/>
              <a:ext cx="3360" cy="3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1920" y="480"/>
              <a:ext cx="4320" cy="3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301240" y="2407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4021427" y="2772196"/>
            <a:ext cx="3802499" cy="2788499"/>
            <a:chOff x="0" y="0"/>
            <a:chExt cx="7200" cy="5280"/>
          </a:xfrm>
        </p:grpSpPr>
        <p:sp>
          <p:nvSpPr>
            <p:cNvPr id="1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200" cy="5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840" y="960"/>
              <a:ext cx="1" cy="3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60" y="2880"/>
              <a:ext cx="52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V="1">
              <a:off x="1920" y="960"/>
              <a:ext cx="3360" cy="3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" name="Group 17"/>
          <p:cNvGrpSpPr>
            <a:grpSpLocks noChangeAspect="1"/>
          </p:cNvGrpSpPr>
          <p:nvPr/>
        </p:nvGrpSpPr>
        <p:grpSpPr bwMode="auto">
          <a:xfrm>
            <a:off x="7912822" y="2848909"/>
            <a:ext cx="3504385" cy="2569882"/>
            <a:chOff x="0" y="0"/>
            <a:chExt cx="7200" cy="5280"/>
          </a:xfrm>
        </p:grpSpPr>
        <p:sp>
          <p:nvSpPr>
            <p:cNvPr id="21" name="AutoShape 22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200" cy="5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840" y="960"/>
              <a:ext cx="1" cy="3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960" y="2880"/>
              <a:ext cx="52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1920" y="960"/>
              <a:ext cx="3360" cy="3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V="1">
              <a:off x="2880" y="1440"/>
              <a:ext cx="3360" cy="3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73280" y="5560695"/>
            <a:ext cx="4150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There are two lines here.</a:t>
            </a:r>
          </a:p>
          <a:p>
            <a:r>
              <a:rPr lang="en-US" sz="2400" dirty="0" smtClean="0"/>
              <a:t>They are on top of each other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6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Review: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Steps </a:t>
            </a:r>
            <a:r>
              <a:rPr lang="en-US" b="1" u="sng" dirty="0"/>
              <a:t>to Solving by Graphing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 smtClean="0"/>
              <a:t>1.) Rewrite </a:t>
            </a:r>
            <a:r>
              <a:rPr lang="en-US" sz="3000" dirty="0"/>
              <a:t>each equation of the system in </a:t>
            </a:r>
            <a:br>
              <a:rPr lang="en-US" sz="3000" dirty="0"/>
            </a:br>
            <a:r>
              <a:rPr lang="en-US" sz="3000" dirty="0" smtClean="0"/>
              <a:t>slope </a:t>
            </a:r>
            <a:r>
              <a:rPr lang="en-US" sz="3000" dirty="0"/>
              <a:t>intercept </a:t>
            </a:r>
            <a:r>
              <a:rPr lang="en-US" sz="3000" dirty="0" smtClean="0"/>
              <a:t>form. (y = mx + b)</a:t>
            </a:r>
            <a:br>
              <a:rPr lang="en-US" sz="3000" dirty="0" smtClean="0"/>
            </a:br>
            <a:endParaRPr lang="en-US" sz="3000" dirty="0" smtClean="0"/>
          </a:p>
          <a:p>
            <a:pPr marL="0" lvl="0" indent="0">
              <a:buNone/>
            </a:pPr>
            <a:r>
              <a:rPr lang="en-US" sz="3000" dirty="0" smtClean="0"/>
              <a:t>2.) Graph </a:t>
            </a:r>
            <a:r>
              <a:rPr lang="en-US" sz="3000" dirty="0"/>
              <a:t>each equation</a:t>
            </a:r>
            <a:r>
              <a:rPr lang="en-US" sz="3000" dirty="0" smtClean="0"/>
              <a:t>. (Use your calculator!)</a:t>
            </a:r>
            <a:br>
              <a:rPr lang="en-US" sz="3000" dirty="0" smtClean="0"/>
            </a:br>
            <a:endParaRPr lang="en-US" sz="3000" dirty="0"/>
          </a:p>
          <a:p>
            <a:pPr marL="0" lvl="0" indent="0">
              <a:buNone/>
            </a:pPr>
            <a:r>
              <a:rPr lang="en-US" sz="3000" dirty="0" smtClean="0"/>
              <a:t>3.) Find </a:t>
            </a:r>
            <a:r>
              <a:rPr lang="en-US" sz="3000" dirty="0"/>
              <a:t>the intersection. </a:t>
            </a:r>
            <a:r>
              <a:rPr lang="en-US" sz="3000" dirty="0" smtClean="0"/>
              <a:t>(</a:t>
            </a:r>
            <a:r>
              <a:rPr lang="en-US" sz="3000" dirty="0"/>
              <a:t>Refer to chart above for one, zero or infinite solutions).</a:t>
            </a:r>
          </a:p>
        </p:txBody>
      </p:sp>
    </p:spTree>
    <p:extLst>
      <p:ext uri="{BB962C8B-B14F-4D97-AF65-F5344CB8AC3E}">
        <p14:creationId xmlns:p14="http://schemas.microsoft.com/office/powerpoint/2010/main" val="32631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360" y="267949"/>
            <a:ext cx="9601200" cy="1485900"/>
          </a:xfrm>
        </p:spPr>
        <p:txBody>
          <a:bodyPr>
            <a:normAutofit/>
          </a:bodyPr>
          <a:lstStyle/>
          <a:p>
            <a:r>
              <a:rPr lang="en-US" b="1" u="sng" dirty="0"/>
              <a:t>Review: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3.1 </a:t>
            </a:r>
            <a:r>
              <a:rPr lang="en-US" b="1" u="sng" dirty="0"/>
              <a:t>– Solving Systems </a:t>
            </a:r>
            <a:r>
              <a:rPr lang="en-US" b="1" u="sng" dirty="0" smtClean="0"/>
              <a:t>Algebraically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360" y="1753849"/>
            <a:ext cx="9601200" cy="496174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System of Two Linear Equations</a:t>
            </a:r>
            <a:r>
              <a:rPr lang="en-US" sz="3200" dirty="0" smtClean="0"/>
              <a:t>: consists of two equations</a:t>
            </a:r>
          </a:p>
          <a:p>
            <a:pPr lvl="1"/>
            <a:r>
              <a:rPr lang="en-US" sz="3200" dirty="0" smtClean="0"/>
              <a:t>Equation 1: Ax + By = C;	or	y = 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x + b</a:t>
            </a:r>
            <a:r>
              <a:rPr lang="en-US" sz="3200" baseline="-25000" dirty="0" smtClean="0"/>
              <a:t>1</a:t>
            </a:r>
            <a:endParaRPr lang="en-US" sz="3200" dirty="0" smtClean="0"/>
          </a:p>
          <a:p>
            <a:pPr lvl="1"/>
            <a:r>
              <a:rPr lang="en-US" sz="3200" dirty="0" smtClean="0"/>
              <a:t>Equation 2: </a:t>
            </a:r>
            <a:r>
              <a:rPr lang="en-US" sz="3200" dirty="0" err="1" smtClean="0"/>
              <a:t>Dx</a:t>
            </a:r>
            <a:r>
              <a:rPr lang="en-US" sz="3200" dirty="0" smtClean="0"/>
              <a:t> + </a:t>
            </a:r>
            <a:r>
              <a:rPr lang="en-US" sz="3200" dirty="0" err="1" smtClean="0"/>
              <a:t>Ey</a:t>
            </a:r>
            <a:r>
              <a:rPr lang="en-US" sz="3200" dirty="0" smtClean="0"/>
              <a:t> = F;	or	y = m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x + b</a:t>
            </a:r>
            <a:r>
              <a:rPr lang="en-US" sz="3200" baseline="-25000" dirty="0" smtClean="0"/>
              <a:t>2</a:t>
            </a:r>
          </a:p>
          <a:p>
            <a:pPr lvl="1"/>
            <a:endParaRPr lang="en-US" sz="3200" baseline="-25000" dirty="0" smtClean="0"/>
          </a:p>
          <a:p>
            <a:pPr lvl="1"/>
            <a:endParaRPr lang="en-US" sz="3200" baseline="-25000" dirty="0" smtClean="0"/>
          </a:p>
          <a:p>
            <a:pPr marL="530352" lvl="1" indent="0">
              <a:buNone/>
            </a:pPr>
            <a:endParaRPr lang="en-US" sz="3200" b="1" dirty="0" smtClean="0"/>
          </a:p>
          <a:p>
            <a:pPr marL="530352" lvl="1" indent="0">
              <a:buNone/>
            </a:pPr>
            <a:r>
              <a:rPr lang="en-US" sz="3200" b="1" dirty="0" smtClean="0"/>
              <a:t>Solution</a:t>
            </a:r>
            <a:r>
              <a:rPr lang="en-US" sz="3200" dirty="0" smtClean="0"/>
              <a:t>: an ordered pair (x, y) that satisfies BOTH equations</a:t>
            </a:r>
          </a:p>
          <a:p>
            <a:pPr lvl="1"/>
            <a:endParaRPr lang="en-US" sz="32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3767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241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Review: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dirty="0" smtClean="0"/>
              <a:t>Substitution </a:t>
            </a:r>
            <a:r>
              <a:rPr lang="en-US" b="1" dirty="0"/>
              <a:t>Method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(Best used when lead </a:t>
            </a:r>
            <a:r>
              <a:rPr lang="en-US" b="1" dirty="0"/>
              <a:t>coefficient </a:t>
            </a:r>
            <a:r>
              <a:rPr lang="en-US" b="1" dirty="0" smtClean="0"/>
              <a:t>is 1 </a:t>
            </a:r>
            <a:r>
              <a:rPr lang="en-US" b="1" dirty="0"/>
              <a:t>or -1)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 smtClean="0"/>
              <a:t>1.) Solve </a:t>
            </a:r>
            <a:r>
              <a:rPr lang="en-US" sz="3400" dirty="0"/>
              <a:t>for the variable with coefficient of 1 or -</a:t>
            </a:r>
            <a:r>
              <a:rPr lang="en-US" sz="3400" dirty="0" smtClean="0"/>
              <a:t>1</a:t>
            </a:r>
          </a:p>
          <a:p>
            <a:pPr marL="0" lvl="0" indent="0">
              <a:buNone/>
            </a:pPr>
            <a:r>
              <a:rPr lang="en-US" sz="3400" dirty="0" smtClean="0"/>
              <a:t>2.) Substitute </a:t>
            </a:r>
            <a:r>
              <a:rPr lang="en-US" sz="3400" dirty="0"/>
              <a:t>in the expression from Step 1 into the other equation for that variable and solve.</a:t>
            </a:r>
          </a:p>
          <a:p>
            <a:pPr marL="0" lvl="0" indent="0">
              <a:buNone/>
            </a:pPr>
            <a:r>
              <a:rPr lang="en-US" sz="3400" dirty="0" smtClean="0"/>
              <a:t>3.) Substitute </a:t>
            </a:r>
            <a:r>
              <a:rPr lang="en-US" sz="3400" dirty="0"/>
              <a:t>the answer from Step 2 into the revised equation from Step 1 and solve for the other variable.</a:t>
            </a:r>
          </a:p>
          <a:p>
            <a:pPr marL="0" lvl="0" indent="0">
              <a:buNone/>
            </a:pPr>
            <a:r>
              <a:rPr lang="en-US" sz="3400" dirty="0" smtClean="0"/>
              <a:t>4.) Check </a:t>
            </a:r>
            <a:r>
              <a:rPr lang="en-US" sz="3400" dirty="0"/>
              <a:t>your solution (</a:t>
            </a:r>
            <a:r>
              <a:rPr lang="en-US" sz="3400" dirty="0" err="1"/>
              <a:t>x,y</a:t>
            </a:r>
            <a:r>
              <a:rPr lang="en-US" sz="3400" dirty="0"/>
              <a:t>) by substituting back into the original equation.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2957</TotalTime>
  <Words>369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Franklin Gothic Book</vt:lpstr>
      <vt:lpstr>Wingdings</vt:lpstr>
      <vt:lpstr>Crop</vt:lpstr>
      <vt:lpstr>Bell Work:  Solve The Systems Using Any Method</vt:lpstr>
      <vt:lpstr>From Last Time</vt:lpstr>
      <vt:lpstr>ALGEBRA 3</vt:lpstr>
      <vt:lpstr>Objective: To solve a system of equations by graphing (3.1) or algebraically (3.2)  To apply knowledge of solving systems of equations to solving systems of inequalities (3.3)</vt:lpstr>
      <vt:lpstr>Review:  3.1 – Solving Systems Using Graphs </vt:lpstr>
      <vt:lpstr>Review: Number of Solutions of a Linear System Describe the number of solutions below. </vt:lpstr>
      <vt:lpstr>Review:  Steps to Solving by Graphing:</vt:lpstr>
      <vt:lpstr>Review:  3.1 – Solving Systems Algebraically</vt:lpstr>
      <vt:lpstr>Review:  Substitution Method  (Best used when lead coefficient is 1 or -1) </vt:lpstr>
      <vt:lpstr>Example </vt:lpstr>
      <vt:lpstr>Review:  Elimination Method   </vt:lpstr>
      <vt:lpstr>Example:  (None of coefficients are 1 or -1 so elimination is easiest)</vt:lpstr>
      <vt:lpstr>3.3 Solving Systems of Inequalities (Graph)</vt:lpstr>
      <vt:lpstr>Graph to Solve the Inequality: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93</cp:revision>
  <cp:lastPrinted>2017-11-01T17:18:10Z</cp:lastPrinted>
  <dcterms:created xsi:type="dcterms:W3CDTF">2017-08-31T14:11:29Z</dcterms:created>
  <dcterms:modified xsi:type="dcterms:W3CDTF">2017-11-02T15:38:50Z</dcterms:modified>
</cp:coreProperties>
</file>