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6"/>
  </p:handoutMasterIdLst>
  <p:sldIdLst>
    <p:sldId id="282" r:id="rId2"/>
    <p:sldId id="311" r:id="rId3"/>
    <p:sldId id="263" r:id="rId4"/>
    <p:sldId id="281" r:id="rId5"/>
    <p:sldId id="301" r:id="rId6"/>
    <p:sldId id="302" r:id="rId7"/>
    <p:sldId id="303" r:id="rId8"/>
    <p:sldId id="313" r:id="rId9"/>
    <p:sldId id="314" r:id="rId10"/>
    <p:sldId id="315" r:id="rId11"/>
    <p:sldId id="316" r:id="rId12"/>
    <p:sldId id="317" r:id="rId13"/>
    <p:sldId id="318" r:id="rId14"/>
    <p:sldId id="287" r:id="rId15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57" d="100"/>
          <a:sy n="57" d="100"/>
        </p:scale>
        <p:origin x="56" y="9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22098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Bell Work: </a:t>
            </a:r>
            <a:br>
              <a:rPr lang="en-US" b="1" u="sn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4487"/>
            <a:ext cx="9601200" cy="4304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x + y – z = 12</a:t>
            </a:r>
          </a:p>
          <a:p>
            <a:pPr marL="0" indent="0">
              <a:buNone/>
            </a:pPr>
            <a:r>
              <a:rPr lang="en-US" sz="3200" dirty="0" smtClean="0"/>
              <a:t>x = 3y + z </a:t>
            </a:r>
          </a:p>
          <a:p>
            <a:pPr marL="0" indent="0">
              <a:buNone/>
            </a:pPr>
            <a:r>
              <a:rPr lang="en-US" sz="3200" dirty="0" smtClean="0"/>
              <a:t>y + 2x =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system and solve.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dirty="0"/>
              <a:t>You manage a clothing store and have a $6000 budget to restock 200 shirts. You can buy t-shirts for $12, polo shirts for $24 and rugby shirts for $36 each. If you want twice as many rugby shirts as polo shirts, how many of each type of shirt should you buy?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system and solve.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7854" y="1428749"/>
                <a:ext cx="10917044" cy="52731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You manage a clothing store and have a $6000 budget to restock 200 shirts. You can buy t-shirts for $12, polo shirts for $24 and rugby shirts for $36 each. If you want twice as many rugby shirts as polo shirts, how many of each type of shirt should you buy?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+24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+36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=6000</m:t>
                      </m:r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b="1" dirty="0" smtClean="0"/>
                  <a:t>You </a:t>
                </a:r>
                <a:r>
                  <a:rPr lang="en-US" sz="3000" b="1" dirty="0"/>
                  <a:t>should buy 20 t-shirts, 60 polo shirts and 120 rugby shirts. </a:t>
                </a: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7854" y="1428749"/>
                <a:ext cx="10917044" cy="5273133"/>
              </a:xfrm>
              <a:blipFill rotWithShape="0">
                <a:blip r:embed="rId2"/>
                <a:stretch>
                  <a:fillRect l="-1284" t="-1618" r="-1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06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3 Quiz 2: Level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83112"/>
                <a:ext cx="9601200" cy="522992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1.) Solve the System.	      	      2.) Represent the 								following with a matrix. </a:t>
                </a:r>
              </a:p>
              <a:p>
                <a:pPr marL="0" indent="0">
                  <a:buNone/>
                </a:pPr>
                <a:r>
                  <a:rPr lang="en-US" sz="3000" dirty="0" smtClean="0"/>
                  <a:t>   </a:t>
                </a:r>
                <a14:m>
                  <m:oMath xmlns:m="http://schemas.openxmlformats.org/officeDocument/2006/math">
                    <m:r>
                      <a:rPr lang="en-US" sz="3000" i="1"/>
                      <m:t>𝑥</m:t>
                    </m:r>
                    <m:r>
                      <a:rPr lang="en-US" sz="3000" i="1"/>
                      <m:t>+2</m:t>
                    </m:r>
                    <m:r>
                      <a:rPr lang="en-US" sz="3000" i="1"/>
                      <m:t>𝑦</m:t>
                    </m:r>
                    <m:r>
                      <a:rPr lang="en-US" sz="3000" i="1"/>
                      <m:t>+3</m:t>
                    </m:r>
                    <m:r>
                      <a:rPr lang="en-US" sz="3000" i="1"/>
                      <m:t>𝑧</m:t>
                    </m:r>
                    <m:r>
                      <a:rPr lang="en-US" sz="3000" i="1"/>
                      <m:t>=6                               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3000"/>
                      <m:t>12</m:t>
                    </m:r>
                    <m:r>
                      <m:rPr>
                        <m:sty m:val="p"/>
                      </m:rPr>
                      <a:rPr lang="en-US" sz="3000"/>
                      <m:t>x</m:t>
                    </m:r>
                    <m:r>
                      <a:rPr lang="en-US" sz="3000" i="1"/>
                      <m:t>−</m:t>
                    </m:r>
                    <m:r>
                      <a:rPr lang="en-US" sz="3000"/>
                      <m:t>6</m:t>
                    </m:r>
                    <m:r>
                      <m:rPr>
                        <m:sty m:val="p"/>
                      </m:rPr>
                      <a:rPr lang="en-US" sz="3000"/>
                      <m:t>y</m:t>
                    </m:r>
                    <m:r>
                      <a:rPr lang="en-US" sz="3000"/>
                      <m:t>=24</m:t>
                    </m:r>
                  </m:oMath>
                </a14:m>
                <a:r>
                  <a:rPr lang="en-US" sz="3000" dirty="0"/>
                  <a:t>	</a:t>
                </a:r>
              </a:p>
              <a:p>
                <a:pPr marL="0" indent="0">
                  <a:buNone/>
                </a:pPr>
                <a:r>
                  <a:rPr lang="en-US" sz="3000" dirty="0" smtClean="0"/>
                  <a:t>   </a:t>
                </a:r>
                <a14:m>
                  <m:oMath xmlns:m="http://schemas.openxmlformats.org/officeDocument/2006/math">
                    <m:r>
                      <a:rPr lang="en-US" sz="3000" i="1"/>
                      <m:t>𝑦</m:t>
                    </m:r>
                    <m:r>
                      <a:rPr lang="en-US" sz="3000" i="1"/>
                      <m:t>+2</m:t>
                    </m:r>
                    <m:r>
                      <a:rPr lang="en-US" sz="3000" i="1"/>
                      <m:t>𝑧</m:t>
                    </m:r>
                    <m:r>
                      <a:rPr lang="en-US" sz="3000" i="1"/>
                      <m:t>=0                                       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3000" i="1"/>
                      <m:t>   </m:t>
                    </m:r>
                    <m:r>
                      <a:rPr lang="en-US" sz="3000"/>
                      <m:t>3</m:t>
                    </m:r>
                    <m:r>
                      <m:rPr>
                        <m:sty m:val="p"/>
                      </m:rPr>
                      <a:rPr lang="en-US" sz="3000"/>
                      <m:t>x</m:t>
                    </m:r>
                    <m:r>
                      <a:rPr lang="en-US" sz="3000"/>
                      <m:t>+2</m:t>
                    </m:r>
                    <m:r>
                      <m:rPr>
                        <m:sty m:val="p"/>
                      </m:rPr>
                      <a:rPr lang="en-US" sz="3000"/>
                      <m:t>y</m:t>
                    </m:r>
                    <m:r>
                      <a:rPr lang="en-US" sz="3000"/>
                      <m:t>=</m:t>
                    </m:r>
                    <m:r>
                      <a:rPr lang="en-US" sz="3000" i="1"/>
                      <m:t>−</m:t>
                    </m:r>
                    <m:r>
                      <a:rPr lang="en-US" sz="3000"/>
                      <m:t>1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 smtClean="0"/>
                  <a:t>   </a:t>
                </a:r>
                <a14:m>
                  <m:oMath xmlns:m="http://schemas.openxmlformats.org/officeDocument/2006/math">
                    <m:r>
                      <a:rPr lang="en-US" sz="3000" i="1"/>
                      <m:t>𝑧</m:t>
                    </m:r>
                    <m:r>
                      <a:rPr lang="en-US" sz="3000" i="1"/>
                      <m:t>=2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> </a:t>
                </a:r>
              </a:p>
              <a:p>
                <a:pPr marL="0" indent="0">
                  <a:buNone/>
                </a:pPr>
                <a:r>
                  <a:rPr lang="en-US" sz="3000" dirty="0" smtClean="0"/>
                  <a:t>3</a:t>
                </a:r>
                <a:r>
                  <a:rPr lang="en-US" sz="3000" dirty="0"/>
                  <a:t>.) What is the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/>
                        </m:ctrlPr>
                      </m:sSubPr>
                      <m:e>
                        <m:r>
                          <a:rPr lang="en-US" sz="3000" i="1"/>
                          <m:t>𝑎</m:t>
                        </m:r>
                      </m:e>
                      <m:sub>
                        <m:r>
                          <a:rPr lang="en-US" sz="3000" i="1"/>
                          <m:t>23</m:t>
                        </m:r>
                      </m:sub>
                    </m:sSub>
                    <m:r>
                      <a:rPr lang="en-US" sz="3000" i="1"/>
                      <m:t> </m:t>
                    </m:r>
                    <m:r>
                      <a:rPr lang="en-US" sz="3000" i="1"/>
                      <m:t>𝑖𝑛</m:t>
                    </m:r>
                    <m:r>
                      <a:rPr lang="en-US" sz="3000" i="1"/>
                      <m:t> </m:t>
                    </m:r>
                    <m:r>
                      <a:rPr lang="en-US" sz="3000" i="1"/>
                      <m:t>𝐴</m:t>
                    </m:r>
                  </m:oMath>
                </a14:m>
                <a:r>
                  <a:rPr lang="en-US" sz="3000" dirty="0"/>
                  <a:t>. 	   </a:t>
                </a:r>
                <a:br>
                  <a:rPr lang="en-US" sz="3000" dirty="0"/>
                </a:br>
                <a:r>
                  <a:rPr lang="en-US" sz="3000" dirty="0"/>
                  <a:t>         </a:t>
                </a:r>
                <a:r>
                  <a:rPr lang="en-US" sz="3000" dirty="0" smtClean="0"/>
                  <a:t>matrix below. </a:t>
                </a: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0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000" i="1"/>
                            </m:ctrlPr>
                          </m:mPr>
                          <m:mr>
                            <m:e>
                              <m:r>
                                <a:rPr lang="en-US" sz="3000" i="1"/>
                                <m:t>0</m:t>
                              </m:r>
                            </m:e>
                            <m:e>
                              <m:r>
                                <a:rPr lang="en-US" sz="3000" i="1"/>
                                <m:t>−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3000" i="1"/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3000" i="1"/>
                                <m:t>2</m:t>
                              </m:r>
                            </m:e>
                            <m:e>
                              <m:r>
                                <a:rPr lang="en-US" sz="3000" i="1"/>
                                <m:t>5</m:t>
                              </m:r>
                            </m:e>
                            <m:e>
                              <m:r>
                                <a:rPr lang="en-US" sz="3000" i="1"/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83112"/>
                <a:ext cx="9601200" cy="5229922"/>
              </a:xfrm>
              <a:blipFill rotWithShape="0">
                <a:blip r:embed="rId2"/>
                <a:stretch>
                  <a:fillRect l="-1460" t="-2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4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3 Quiz 2: Level 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05054"/>
                <a:ext cx="9601200" cy="53637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Solve the following matrix.</a:t>
                </a:r>
              </a:p>
              <a:p>
                <a:pPr marL="0" indent="0">
                  <a:buNone/>
                </a:pPr>
                <a:r>
                  <a:rPr lang="en-US" sz="3000" dirty="0" smtClean="0"/>
                  <a:t>4.)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endParaRPr lang="en-US" sz="3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 smtClean="0"/>
                  <a:t>5.)   </a:t>
                </a:r>
                <a14:m>
                  <m:oMath xmlns:m="http://schemas.openxmlformats.org/officeDocument/2006/math">
                    <m:r>
                      <a:rPr lang="en-US" sz="3000" i="1"/>
                      <m:t>2</m:t>
                    </m:r>
                    <m:r>
                      <a:rPr lang="en-US" sz="3000" i="1"/>
                      <m:t>𝑥</m:t>
                    </m:r>
                    <m:r>
                      <a:rPr lang="en-US" sz="3000" i="1"/>
                      <m:t>+3</m:t>
                    </m:r>
                    <m:r>
                      <a:rPr lang="en-US" sz="3000" i="1"/>
                      <m:t>𝑦</m:t>
                    </m:r>
                    <m:r>
                      <a:rPr lang="en-US" sz="3000" i="1"/>
                      <m:t>−2</m:t>
                    </m:r>
                    <m:r>
                      <a:rPr lang="en-US" sz="3000" i="1"/>
                      <m:t>𝑧</m:t>
                    </m:r>
                    <m:r>
                      <a:rPr lang="en-US" sz="3000" i="1"/>
                      <m:t>=−1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3000" i="1"/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000" i="1"/>
                      <m:t>5</m:t>
                    </m:r>
                    <m:r>
                      <a:rPr lang="en-US" sz="3000" i="1"/>
                      <m:t>𝑦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i="1"/>
                      <m:t>9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000" i="1"/>
                        <m:t>−5</m:t>
                      </m:r>
                      <m:r>
                        <a:rPr lang="en-US" sz="3000" i="1"/>
                        <m:t>𝑥</m:t>
                      </m:r>
                      <m:r>
                        <a:rPr lang="en-US" sz="3000" i="1"/>
                        <m:t>+4</m:t>
                      </m:r>
                      <m:r>
                        <a:rPr lang="en-US" sz="3000" i="1"/>
                        <m:t>𝑧</m:t>
                      </m:r>
                      <m:r>
                        <a:rPr lang="en-US" sz="3000" i="1"/>
                        <m:t>=4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05054"/>
                <a:ext cx="9601200" cy="5363736"/>
              </a:xfrm>
              <a:blipFill rotWithShape="0">
                <a:blip r:embed="rId2"/>
                <a:stretch>
                  <a:fillRect l="-1460" t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1371600" y="3602773"/>
            <a:ext cx="9601200" cy="968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Unit 3 Quiz 2: Level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4480"/>
            <a:ext cx="9601200" cy="505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New Material: </a:t>
            </a:r>
          </a:p>
          <a:p>
            <a:pPr marL="0" indent="0">
              <a:buNone/>
            </a:pPr>
            <a:r>
              <a:rPr lang="en-US" sz="4000" dirty="0" smtClean="0"/>
              <a:t>Page 171 #2, 21, 23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Mixed Review:</a:t>
            </a:r>
          </a:p>
          <a:p>
            <a:pPr marL="0" indent="0">
              <a:buNone/>
            </a:pPr>
            <a:r>
              <a:rPr lang="en-US" sz="4000" dirty="0" smtClean="0"/>
              <a:t>Page 173 #51, 54, 55, 56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487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392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Page 153 #19, 23, 55, 66, 67, 72</a:t>
            </a:r>
          </a:p>
          <a:p>
            <a:pPr marL="0" indent="0">
              <a:buNone/>
            </a:pPr>
            <a:r>
              <a:rPr lang="en-US" sz="4000" dirty="0" smtClean="0"/>
              <a:t>Page 179 #7, 10, 17, 23, 24, 29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771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10768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To solve a system with three variables with an emphasis on matrices.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3.5 Solving </a:t>
            </a:r>
            <a:r>
              <a:rPr lang="en-US" b="1" u="sng" dirty="0"/>
              <a:t>Systems </a:t>
            </a:r>
            <a:r>
              <a:rPr lang="en-US" b="1" u="sng" dirty="0" smtClean="0"/>
              <a:t>with 3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can use elimination and/or substitution to solve a system of three equations in three variables by working with the equations in pairs. (You’ll use one of the equations two times.) </a:t>
            </a:r>
          </a:p>
          <a:p>
            <a:endParaRPr lang="en-US" sz="3200" dirty="0"/>
          </a:p>
          <a:p>
            <a:r>
              <a:rPr lang="en-US" sz="3200" b="1" dirty="0"/>
              <a:t>Solution: (x, y, z)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8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Same type of solutions as before…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50720"/>
            <a:ext cx="5516880" cy="4587240"/>
          </a:xfrm>
        </p:spPr>
        <p:txBody>
          <a:bodyPr>
            <a:normAutofit/>
          </a:bodyPr>
          <a:lstStyle/>
          <a:p>
            <a:r>
              <a:rPr lang="en-US" sz="3000" dirty="0"/>
              <a:t>-You can have No Solution (no point lies in all three planes)</a:t>
            </a:r>
          </a:p>
          <a:p>
            <a:r>
              <a:rPr lang="en-US" sz="3000" dirty="0"/>
              <a:t>-You can have One Solution (the planes intersect at one common point)</a:t>
            </a:r>
          </a:p>
          <a:p>
            <a:r>
              <a:rPr lang="en-US" sz="3000" dirty="0"/>
              <a:t>-You can have Infinitely Many Solutions (planes intersect at all points along a common line)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364486"/>
            <a:ext cx="10791284" cy="538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4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Example: Solve the system for (</a:t>
            </a:r>
            <a:r>
              <a:rPr lang="en-US" b="1" u="sng" dirty="0" err="1" smtClean="0"/>
              <a:t>x,y,z</a:t>
            </a:r>
            <a:r>
              <a:rPr lang="en-US" b="1" u="sng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18010" y="2286000"/>
                <a:ext cx="9938710" cy="42824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8           →             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+  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3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3400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3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−12=0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400" b="0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lang="en-US" sz="3400" dirty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8010" y="2286000"/>
                <a:ext cx="9938710" cy="428244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205379" y="2286000"/>
            <a:ext cx="712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1.)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7640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Example: Solve the system for (</a:t>
            </a:r>
            <a:r>
              <a:rPr lang="en-US" b="1" u="sng" dirty="0" err="1" smtClean="0"/>
              <a:t>x,y,z</a:t>
            </a:r>
            <a:r>
              <a:rPr lang="en-US" b="1" u="sng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64058" y="2286000"/>
                <a:ext cx="9492661" cy="42824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4058" y="2286000"/>
                <a:ext cx="9492661" cy="428244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371600" y="2286000"/>
            <a:ext cx="715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2</a:t>
            </a:r>
            <a:r>
              <a:rPr lang="en-US" sz="3000" dirty="0" smtClean="0"/>
              <a:t>.)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6839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Example: Solve the system for (</a:t>
            </a:r>
            <a:r>
              <a:rPr lang="en-US" b="1" u="sng" dirty="0" err="1" smtClean="0"/>
              <a:t>x,y,z</a:t>
            </a:r>
            <a:r>
              <a:rPr lang="en-US" b="1" u="sng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64058" y="2286000"/>
                <a:ext cx="9492661" cy="42824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4058" y="2286000"/>
                <a:ext cx="9492661" cy="428244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371600" y="2286000"/>
            <a:ext cx="715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3</a:t>
            </a:r>
            <a:r>
              <a:rPr lang="en-US" sz="3000" dirty="0" smtClean="0"/>
              <a:t>.)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865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3114</TotalTime>
  <Words>515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Cambria Math</vt:lpstr>
      <vt:lpstr>Franklin Gothic Book</vt:lpstr>
      <vt:lpstr>Crop</vt:lpstr>
      <vt:lpstr>Bell Work:  </vt:lpstr>
      <vt:lpstr>From Last Time</vt:lpstr>
      <vt:lpstr>ALGEBRA 3</vt:lpstr>
      <vt:lpstr>Objective:  To solve a system with three variables with an emphasis on matrices. </vt:lpstr>
      <vt:lpstr>3.5 Solving Systems with 3 Variables</vt:lpstr>
      <vt:lpstr>Same type of solutions as before… </vt:lpstr>
      <vt:lpstr>Example: Solve the system for (x,y,z) </vt:lpstr>
      <vt:lpstr>Example: Solve the system for (x,y,z) </vt:lpstr>
      <vt:lpstr>Example: Solve the system for (x,y,z) </vt:lpstr>
      <vt:lpstr>Write a system and solve. </vt:lpstr>
      <vt:lpstr>Write a system and solve. </vt:lpstr>
      <vt:lpstr>Unit 3 Quiz 2: Level 2</vt:lpstr>
      <vt:lpstr>Unit 3 Quiz 2: Level 3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106</cp:revision>
  <cp:lastPrinted>2017-11-01T17:18:10Z</cp:lastPrinted>
  <dcterms:created xsi:type="dcterms:W3CDTF">2017-08-31T14:11:29Z</dcterms:created>
  <dcterms:modified xsi:type="dcterms:W3CDTF">2017-11-13T15:00:23Z</dcterms:modified>
</cp:coreProperties>
</file>