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1"/>
  </p:handoutMasterIdLst>
  <p:sldIdLst>
    <p:sldId id="282" r:id="rId2"/>
    <p:sldId id="304" r:id="rId3"/>
    <p:sldId id="263" r:id="rId4"/>
    <p:sldId id="281" r:id="rId5"/>
    <p:sldId id="305" r:id="rId6"/>
    <p:sldId id="287" r:id="rId7"/>
    <p:sldId id="301" r:id="rId8"/>
    <p:sldId id="303" r:id="rId9"/>
    <p:sldId id="306" r:id="rId1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42" d="100"/>
          <a:sy n="42" d="100"/>
        </p:scale>
        <p:origin x="64" y="13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2"/>
            <a:ext cx="3037840" cy="466434"/>
          </a:xfrm>
          <a:prstGeom prst="rect">
            <a:avLst/>
          </a:prstGeom>
        </p:spPr>
        <p:txBody>
          <a:bodyPr vert="horz" lIns="93177" tIns="46589" rIns="93177" bIns="46589" rtlCol="0"/>
          <a:lstStyle>
            <a:lvl1pPr algn="r">
              <a:defRPr sz="1200"/>
            </a:lvl1pPr>
          </a:lstStyle>
          <a:p>
            <a:fld id="{FAC4242D-6570-4D26-878C-5DE8AD62D39F}" type="datetimeFigureOut">
              <a:rPr lang="en-US" smtClean="0"/>
              <a:t>11/15/2017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11/15/2017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11/15/2017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11/15/2017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196111" cy="2209800"/>
          </a:xfrm>
        </p:spPr>
        <p:txBody>
          <a:bodyPr>
            <a:normAutofit/>
          </a:bodyPr>
          <a:lstStyle/>
          <a:p>
            <a:r>
              <a:rPr lang="en-US" b="1" u="sng" dirty="0" smtClean="0"/>
              <a:t>Bell Work (10 minutes): </a:t>
            </a:r>
            <a:br>
              <a:rPr lang="en-US" b="1" u="sng" dirty="0" smtClean="0"/>
            </a:br>
            <a:endParaRPr lang="en-US" dirty="0"/>
          </a:p>
        </p:txBody>
      </p:sp>
      <p:sp>
        <p:nvSpPr>
          <p:cNvPr id="3" name="Content Placeholder 2"/>
          <p:cNvSpPr>
            <a:spLocks noGrp="1"/>
          </p:cNvSpPr>
          <p:nvPr>
            <p:ph idx="1"/>
          </p:nvPr>
        </p:nvSpPr>
        <p:spPr>
          <a:xfrm>
            <a:off x="1371600" y="2174487"/>
            <a:ext cx="9601200" cy="4304371"/>
          </a:xfrm>
        </p:spPr>
        <p:txBody>
          <a:bodyPr>
            <a:normAutofit/>
          </a:bodyPr>
          <a:lstStyle/>
          <a:p>
            <a:pPr marL="0" indent="0">
              <a:buNone/>
            </a:pPr>
            <a:r>
              <a:rPr lang="en-US" sz="3000" dirty="0" smtClean="0"/>
              <a:t>Solve the System </a:t>
            </a:r>
          </a:p>
          <a:p>
            <a:pPr marL="0" indent="0">
              <a:buNone/>
            </a:pPr>
            <a:r>
              <a:rPr lang="en-US" sz="3000" dirty="0"/>
              <a:t> </a:t>
            </a:r>
            <a:r>
              <a:rPr lang="en-US" sz="3000" dirty="0" smtClean="0"/>
              <a:t>  2y – 4x = 2</a:t>
            </a:r>
          </a:p>
          <a:p>
            <a:pPr marL="0" indent="0">
              <a:buNone/>
            </a:pPr>
            <a:r>
              <a:rPr lang="en-US" sz="3000" dirty="0" smtClean="0"/>
              <a:t>– </a:t>
            </a:r>
            <a:r>
              <a:rPr lang="en-US" sz="3000" dirty="0"/>
              <a:t>2y </a:t>
            </a:r>
            <a:r>
              <a:rPr lang="en-US" sz="3000" dirty="0" smtClean="0"/>
              <a:t>= </a:t>
            </a:r>
            <a:r>
              <a:rPr lang="en-US" sz="3000" dirty="0"/>
              <a:t>6x – 4	</a:t>
            </a:r>
            <a:r>
              <a:rPr lang="en-US" dirty="0"/>
              <a:t>	</a:t>
            </a:r>
          </a:p>
        </p:txBody>
      </p:sp>
    </p:spTree>
    <p:extLst>
      <p:ext uri="{BB962C8B-B14F-4D97-AF65-F5344CB8AC3E}">
        <p14:creationId xmlns:p14="http://schemas.microsoft.com/office/powerpoint/2010/main" val="1863855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196111" cy="2209800"/>
          </a:xfrm>
        </p:spPr>
        <p:txBody>
          <a:bodyPr>
            <a:normAutofit/>
          </a:bodyPr>
          <a:lstStyle/>
          <a:p>
            <a:r>
              <a:rPr lang="en-US" b="1" u="sng" dirty="0" smtClean="0"/>
              <a:t>Bell Work: How to Get to the Answer </a:t>
            </a:r>
            <a:br>
              <a:rPr lang="en-US" b="1" u="sng" dirty="0" smtClean="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598" y="1473447"/>
                <a:ext cx="10114157" cy="5384553"/>
              </a:xfrm>
            </p:spPr>
            <p:txBody>
              <a:bodyPr>
                <a:normAutofit fontScale="92500" lnSpcReduction="10000"/>
              </a:bodyPr>
              <a:lstStyle/>
              <a:p>
                <a:pPr marL="0" indent="0">
                  <a:buNone/>
                </a:pPr>
                <a:r>
                  <a:rPr lang="en-US" sz="3000" dirty="0" smtClean="0"/>
                  <a:t>Get each equation to have y by itself: </a:t>
                </a:r>
              </a:p>
              <a:p>
                <a:pPr marL="0" indent="0">
                  <a:buNone/>
                </a:pPr>
                <a:r>
                  <a:rPr lang="en-US" sz="3000" dirty="0" smtClean="0"/>
                  <a:t>   2y – 4x = 2  </a:t>
                </a:r>
                <a:r>
                  <a:rPr lang="en-US" sz="3000" dirty="0" smtClean="0">
                    <a:sym typeface="Wingdings" panose="05000000000000000000" pitchFamily="2" charset="2"/>
                  </a:rPr>
                  <a:t> 2y = 4x + 2  </a:t>
                </a:r>
                <a:r>
                  <a:rPr lang="en-US" sz="3400" b="1" i="1" dirty="0" smtClean="0">
                    <a:sym typeface="Wingdings" panose="05000000000000000000" pitchFamily="2" charset="2"/>
                  </a:rPr>
                  <a:t>y = 2x + 1</a:t>
                </a:r>
                <a:endParaRPr lang="en-US" sz="3400" b="1" i="1" dirty="0" smtClean="0"/>
              </a:p>
              <a:p>
                <a:pPr marL="0" indent="0">
                  <a:buNone/>
                </a:pPr>
                <a:r>
                  <a:rPr lang="en-US" sz="3000" dirty="0" smtClean="0"/>
                  <a:t>– 2y + 4 </a:t>
                </a:r>
                <a:r>
                  <a:rPr lang="en-US" sz="3000" dirty="0"/>
                  <a:t> </a:t>
                </a:r>
                <a:r>
                  <a:rPr lang="en-US" sz="3000" dirty="0" smtClean="0"/>
                  <a:t>= 6x </a:t>
                </a:r>
                <a:r>
                  <a:rPr lang="en-US" sz="3000" dirty="0" smtClean="0">
                    <a:sym typeface="Wingdings" panose="05000000000000000000" pitchFamily="2" charset="2"/>
                  </a:rPr>
                  <a:t> </a:t>
                </a:r>
                <a:r>
                  <a:rPr lang="en-US" sz="3000" dirty="0" smtClean="0"/>
                  <a:t>-2y = 6x – 4 </a:t>
                </a:r>
                <a:r>
                  <a:rPr lang="en-US" sz="3000" dirty="0" smtClean="0">
                    <a:sym typeface="Wingdings" panose="05000000000000000000" pitchFamily="2" charset="2"/>
                  </a:rPr>
                  <a:t> </a:t>
                </a:r>
                <a:r>
                  <a:rPr lang="en-US" sz="3400" b="1" i="1" dirty="0" smtClean="0">
                    <a:sym typeface="Wingdings" panose="05000000000000000000" pitchFamily="2" charset="2"/>
                  </a:rPr>
                  <a:t>y = -3x + 2</a:t>
                </a:r>
                <a:r>
                  <a:rPr lang="en-US" dirty="0"/>
                  <a:t>	</a:t>
                </a:r>
                <a:endParaRPr lang="en-US" dirty="0" smtClean="0"/>
              </a:p>
              <a:p>
                <a:pPr marL="0" indent="0">
                  <a:buNone/>
                </a:pPr>
                <a:endParaRPr lang="en-US" dirty="0"/>
              </a:p>
              <a:p>
                <a:pPr marL="0" indent="0">
                  <a:buNone/>
                </a:pPr>
                <a:r>
                  <a:rPr lang="en-US" sz="3000" dirty="0" smtClean="0"/>
                  <a:t>Now Graph in the Calculator (Steps below if needed):</a:t>
                </a:r>
              </a:p>
              <a:p>
                <a:pPr marL="0" indent="0">
                  <a:buNone/>
                </a:pPr>
                <a:r>
                  <a:rPr lang="en-US" sz="3000" dirty="0" smtClean="0"/>
                  <a:t>Menu </a:t>
                </a:r>
                <a:r>
                  <a:rPr lang="en-US" sz="3000" dirty="0" smtClean="0">
                    <a:sym typeface="Wingdings" panose="05000000000000000000" pitchFamily="2" charset="2"/>
                  </a:rPr>
                  <a:t> Graph (5)  switch “Type” if needed type in both equations “G-</a:t>
                </a:r>
                <a:r>
                  <a:rPr lang="en-US" sz="3000" dirty="0" err="1" smtClean="0">
                    <a:sym typeface="Wingdings" panose="05000000000000000000" pitchFamily="2" charset="2"/>
                  </a:rPr>
                  <a:t>Solv</a:t>
                </a:r>
                <a:r>
                  <a:rPr lang="en-US" sz="3000" dirty="0" smtClean="0">
                    <a:sym typeface="Wingdings" panose="05000000000000000000" pitchFamily="2" charset="2"/>
                  </a:rPr>
                  <a:t>” (F5) then “Insect” (F5) write down both the x and y values.</a:t>
                </a:r>
              </a:p>
              <a:p>
                <a:pPr marL="0" indent="0">
                  <a:buNone/>
                </a:pPr>
                <a:endParaRPr lang="en-US" sz="3000" dirty="0" smtClean="0">
                  <a:sym typeface="Wingdings" panose="05000000000000000000" pitchFamily="2" charset="2"/>
                </a:endParaRPr>
              </a:p>
              <a:p>
                <a:pPr marL="0" indent="0">
                  <a:buNone/>
                </a:pPr>
                <a14:m>
                  <m:oMathPara xmlns:m="http://schemas.openxmlformats.org/officeDocument/2006/math">
                    <m:oMathParaPr>
                      <m:jc m:val="left"/>
                    </m:oMathParaPr>
                    <m:oMath xmlns:m="http://schemas.openxmlformats.org/officeDocument/2006/math">
                      <m:r>
                        <a:rPr lang="en-US" sz="3000" b="1" i="1" dirty="0" smtClean="0">
                          <a:latin typeface="Cambria Math" panose="02040503050406030204" pitchFamily="18" charset="0"/>
                          <a:sym typeface="Wingdings" panose="05000000000000000000" pitchFamily="2" charset="2"/>
                        </a:rPr>
                        <m:t>𝑨𝒏𝒔𝒘𝒆𝒓</m:t>
                      </m:r>
                      <m:r>
                        <a:rPr lang="en-US" sz="3000" b="1" i="1" dirty="0" smtClean="0">
                          <a:latin typeface="Cambria Math" panose="02040503050406030204" pitchFamily="18" charset="0"/>
                          <a:sym typeface="Wingdings" panose="05000000000000000000" pitchFamily="2" charset="2"/>
                        </a:rPr>
                        <m:t>:  </m:t>
                      </m:r>
                      <m:r>
                        <a:rPr lang="en-US" sz="3000" b="1" i="1" dirty="0" smtClean="0">
                          <a:latin typeface="Cambria Math" panose="02040503050406030204" pitchFamily="18" charset="0"/>
                          <a:sym typeface="Wingdings" panose="05000000000000000000" pitchFamily="2" charset="2"/>
                        </a:rPr>
                        <m:t>𝒙</m:t>
                      </m:r>
                      <m:r>
                        <a:rPr lang="en-US" sz="3000" b="1" i="1" dirty="0" smtClean="0">
                          <a:latin typeface="Cambria Math" panose="02040503050406030204" pitchFamily="18" charset="0"/>
                          <a:sym typeface="Wingdings" panose="05000000000000000000" pitchFamily="2" charset="2"/>
                        </a:rPr>
                        <m:t> = </m:t>
                      </m:r>
                      <m:r>
                        <a:rPr lang="en-US" sz="3000" b="1" i="1" dirty="0" smtClean="0">
                          <a:latin typeface="Cambria Math" panose="02040503050406030204" pitchFamily="18" charset="0"/>
                          <a:sym typeface="Wingdings" panose="05000000000000000000" pitchFamily="2" charset="2"/>
                        </a:rPr>
                        <m:t>𝟎</m:t>
                      </m:r>
                      <m:r>
                        <a:rPr lang="en-US" sz="3000" b="1" i="1" dirty="0" smtClean="0">
                          <a:latin typeface="Cambria Math" panose="02040503050406030204" pitchFamily="18" charset="0"/>
                          <a:sym typeface="Wingdings" panose="05000000000000000000" pitchFamily="2" charset="2"/>
                        </a:rPr>
                        <m:t>.</m:t>
                      </m:r>
                      <m:r>
                        <a:rPr lang="en-US" sz="3000" b="1" i="1" dirty="0" smtClean="0">
                          <a:latin typeface="Cambria Math" panose="02040503050406030204" pitchFamily="18" charset="0"/>
                          <a:sym typeface="Wingdings" panose="05000000000000000000" pitchFamily="2" charset="2"/>
                        </a:rPr>
                        <m:t>𝟐</m:t>
                      </m:r>
                      <m:r>
                        <a:rPr lang="en-US" sz="3000" b="1" i="1" dirty="0" smtClean="0">
                          <a:latin typeface="Cambria Math" panose="02040503050406030204" pitchFamily="18" charset="0"/>
                          <a:sym typeface="Wingdings" panose="05000000000000000000" pitchFamily="2" charset="2"/>
                        </a:rPr>
                        <m:t> 	</m:t>
                      </m:r>
                      <m:r>
                        <a:rPr lang="en-US" sz="3000" b="1" i="1" dirty="0" smtClean="0">
                          <a:latin typeface="Cambria Math" panose="02040503050406030204" pitchFamily="18" charset="0"/>
                          <a:sym typeface="Wingdings" panose="05000000000000000000" pitchFamily="2" charset="2"/>
                        </a:rPr>
                        <m:t>𝒂𝒏𝒅</m:t>
                      </m:r>
                      <m:r>
                        <a:rPr lang="en-US" sz="3000" b="1" i="1" dirty="0" smtClean="0">
                          <a:latin typeface="Cambria Math" panose="02040503050406030204" pitchFamily="18" charset="0"/>
                          <a:sym typeface="Wingdings" panose="05000000000000000000" pitchFamily="2" charset="2"/>
                        </a:rPr>
                        <m:t> </m:t>
                      </m:r>
                      <m:r>
                        <a:rPr lang="en-US" sz="3000" b="1" i="1" dirty="0" smtClean="0">
                          <a:latin typeface="Cambria Math" panose="02040503050406030204" pitchFamily="18" charset="0"/>
                          <a:sym typeface="Wingdings" panose="05000000000000000000" pitchFamily="2" charset="2"/>
                        </a:rPr>
                        <m:t>𝒚</m:t>
                      </m:r>
                      <m:r>
                        <a:rPr lang="en-US" sz="3000" b="1" i="1" dirty="0" smtClean="0">
                          <a:latin typeface="Cambria Math" panose="02040503050406030204" pitchFamily="18" charset="0"/>
                          <a:sym typeface="Wingdings" panose="05000000000000000000" pitchFamily="2" charset="2"/>
                        </a:rPr>
                        <m:t> = </m:t>
                      </m:r>
                      <m:r>
                        <a:rPr lang="en-US" sz="3000" b="1" i="1" dirty="0" smtClean="0">
                          <a:latin typeface="Cambria Math" panose="02040503050406030204" pitchFamily="18" charset="0"/>
                          <a:sym typeface="Wingdings" panose="05000000000000000000" pitchFamily="2" charset="2"/>
                        </a:rPr>
                        <m:t>𝟏</m:t>
                      </m:r>
                      <m:r>
                        <a:rPr lang="en-US" sz="3000" b="1" i="1" dirty="0" smtClean="0">
                          <a:latin typeface="Cambria Math" panose="02040503050406030204" pitchFamily="18" charset="0"/>
                          <a:sym typeface="Wingdings" panose="05000000000000000000" pitchFamily="2" charset="2"/>
                        </a:rPr>
                        <m:t>.</m:t>
                      </m:r>
                      <m:r>
                        <a:rPr lang="en-US" sz="3000" b="1" i="1" dirty="0" smtClean="0">
                          <a:latin typeface="Cambria Math" panose="02040503050406030204" pitchFamily="18" charset="0"/>
                          <a:sym typeface="Wingdings" panose="05000000000000000000" pitchFamily="2" charset="2"/>
                        </a:rPr>
                        <m:t>𝟒</m:t>
                      </m:r>
                      <m:r>
                        <a:rPr lang="en-US" sz="3000" b="1" i="1" dirty="0" smtClean="0">
                          <a:latin typeface="Cambria Math" panose="02040503050406030204" pitchFamily="18" charset="0"/>
                          <a:sym typeface="Wingdings" panose="05000000000000000000" pitchFamily="2" charset="2"/>
                        </a:rPr>
                        <m:t>		(</m:t>
                      </m:r>
                      <m:r>
                        <a:rPr lang="en-US" sz="3000" b="1" i="1" dirty="0" smtClean="0">
                          <a:latin typeface="Cambria Math" panose="02040503050406030204" pitchFamily="18" charset="0"/>
                          <a:sym typeface="Wingdings" panose="05000000000000000000" pitchFamily="2" charset="2"/>
                        </a:rPr>
                        <m:t>𝟎</m:t>
                      </m:r>
                      <m:r>
                        <a:rPr lang="en-US" sz="3000" b="1" i="1" dirty="0" smtClean="0">
                          <a:latin typeface="Cambria Math" panose="02040503050406030204" pitchFamily="18" charset="0"/>
                          <a:sym typeface="Wingdings" panose="05000000000000000000" pitchFamily="2" charset="2"/>
                        </a:rPr>
                        <m:t>.</m:t>
                      </m:r>
                      <m:r>
                        <a:rPr lang="en-US" sz="3000" b="1" i="1" dirty="0" smtClean="0">
                          <a:latin typeface="Cambria Math" panose="02040503050406030204" pitchFamily="18" charset="0"/>
                          <a:sym typeface="Wingdings" panose="05000000000000000000" pitchFamily="2" charset="2"/>
                        </a:rPr>
                        <m:t>𝟐</m:t>
                      </m:r>
                      <m:r>
                        <a:rPr lang="en-US" sz="3000" b="1" i="1" dirty="0" smtClean="0">
                          <a:latin typeface="Cambria Math" panose="02040503050406030204" pitchFamily="18" charset="0"/>
                          <a:sym typeface="Wingdings" panose="05000000000000000000" pitchFamily="2" charset="2"/>
                        </a:rPr>
                        <m:t>, </m:t>
                      </m:r>
                      <m:r>
                        <a:rPr lang="en-US" sz="3000" b="1" i="1" dirty="0" smtClean="0">
                          <a:latin typeface="Cambria Math" panose="02040503050406030204" pitchFamily="18" charset="0"/>
                          <a:sym typeface="Wingdings" panose="05000000000000000000" pitchFamily="2" charset="2"/>
                        </a:rPr>
                        <m:t>𝟏</m:t>
                      </m:r>
                      <m:r>
                        <a:rPr lang="en-US" sz="3000" b="1" i="1" dirty="0" smtClean="0">
                          <a:latin typeface="Cambria Math" panose="02040503050406030204" pitchFamily="18" charset="0"/>
                          <a:sym typeface="Wingdings" panose="05000000000000000000" pitchFamily="2" charset="2"/>
                        </a:rPr>
                        <m:t>.</m:t>
                      </m:r>
                      <m:r>
                        <a:rPr lang="en-US" sz="3000" b="1" i="1" dirty="0" smtClean="0">
                          <a:latin typeface="Cambria Math" panose="02040503050406030204" pitchFamily="18" charset="0"/>
                          <a:sym typeface="Wingdings" panose="05000000000000000000" pitchFamily="2" charset="2"/>
                        </a:rPr>
                        <m:t>𝟒</m:t>
                      </m:r>
                      <m:r>
                        <a:rPr lang="en-US" sz="3000" b="1" i="1" dirty="0" smtClean="0">
                          <a:latin typeface="Cambria Math" panose="02040503050406030204" pitchFamily="18" charset="0"/>
                          <a:sym typeface="Wingdings" panose="05000000000000000000" pitchFamily="2" charset="2"/>
                        </a:rPr>
                        <m:t>)</m:t>
                      </m:r>
                    </m:oMath>
                  </m:oMathPara>
                </a14:m>
                <a:endParaRPr lang="en-US" sz="3000" b="1" dirty="0">
                  <a:sym typeface="Wingdings" panose="05000000000000000000" pitchFamily="2" charset="2"/>
                </a:endParaRPr>
              </a:p>
              <a:p>
                <a:pPr marL="0" indent="0">
                  <a:buNone/>
                </a:pPr>
                <a:r>
                  <a:rPr lang="en-US" sz="3000" i="1" dirty="0" smtClean="0">
                    <a:sym typeface="Wingdings" panose="05000000000000000000" pitchFamily="2" charset="2"/>
                  </a:rPr>
                  <a:t>Note: You could use Substitution or Elimination if you’d rather</a:t>
                </a:r>
                <a:endParaRPr lang="en-US" sz="30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598" y="1473447"/>
                <a:ext cx="10114157" cy="5384553"/>
              </a:xfrm>
              <a:blipFill rotWithShape="0">
                <a:blip r:embed="rId2"/>
                <a:stretch>
                  <a:fillRect l="-1206" t="-2492"/>
                </a:stretch>
              </a:blipFill>
            </p:spPr>
            <p:txBody>
              <a:bodyPr/>
              <a:lstStyle/>
              <a:p>
                <a:r>
                  <a:rPr lang="en-US">
                    <a:noFill/>
                  </a:rPr>
                  <a:t> </a:t>
                </a:r>
              </a:p>
            </p:txBody>
          </p:sp>
        </mc:Fallback>
      </mc:AlternateContent>
    </p:spTree>
    <p:extLst>
      <p:ext uri="{BB962C8B-B14F-4D97-AF65-F5344CB8AC3E}">
        <p14:creationId xmlns:p14="http://schemas.microsoft.com/office/powerpoint/2010/main" val="3624338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ALGEBRA 3</a:t>
            </a:r>
            <a:endParaRPr lang="en-US" dirty="0"/>
          </a:p>
        </p:txBody>
      </p:sp>
      <p:sp>
        <p:nvSpPr>
          <p:cNvPr id="3" name="Subtitle 2"/>
          <p:cNvSpPr>
            <a:spLocks noGrp="1"/>
          </p:cNvSpPr>
          <p:nvPr>
            <p:ph type="subTitle" idx="1"/>
          </p:nvPr>
        </p:nvSpPr>
        <p:spPr/>
        <p:txBody>
          <a:bodyPr/>
          <a:lstStyle/>
          <a:p>
            <a:r>
              <a:rPr lang="en-US" dirty="0" smtClean="0"/>
              <a:t>Day 30</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086" y="384718"/>
            <a:ext cx="10546081" cy="6172199"/>
          </a:xfrm>
        </p:spPr>
        <p:txBody>
          <a:bodyPr>
            <a:normAutofit fontScale="90000"/>
          </a:bodyPr>
          <a:lstStyle/>
          <a:p>
            <a:r>
              <a:rPr lang="en-US" dirty="0" smtClean="0"/>
              <a:t>To Do Today:</a:t>
            </a:r>
            <a:br>
              <a:rPr lang="en-US" dirty="0" smtClean="0"/>
            </a:br>
            <a:r>
              <a:rPr lang="en-US" dirty="0"/>
              <a:t/>
            </a:r>
            <a:br>
              <a:rPr lang="en-US" dirty="0"/>
            </a:br>
            <a:r>
              <a:rPr lang="en-US" dirty="0" smtClean="0"/>
              <a:t>-Bell Work </a:t>
            </a:r>
            <a:br>
              <a:rPr lang="en-US" dirty="0" smtClean="0"/>
            </a:br>
            <a:r>
              <a:rPr lang="en-US" dirty="0" smtClean="0"/>
              <a:t>-Get </a:t>
            </a:r>
            <a:r>
              <a:rPr lang="en-US" dirty="0"/>
              <a:t>Quiz </a:t>
            </a:r>
            <a:r>
              <a:rPr lang="en-US" dirty="0" smtClean="0"/>
              <a:t>Back</a:t>
            </a:r>
            <a:br>
              <a:rPr lang="en-US" dirty="0" smtClean="0"/>
            </a:br>
            <a:r>
              <a:rPr lang="en-US" dirty="0" smtClean="0"/>
              <a:t>-Make corrections to Quiz &amp; Finish Homework </a:t>
            </a:r>
            <a:br>
              <a:rPr lang="en-US" dirty="0" smtClean="0"/>
            </a:br>
            <a:r>
              <a:rPr lang="en-US" dirty="0" smtClean="0"/>
              <a:t>     from last time</a:t>
            </a:r>
            <a:r>
              <a:rPr lang="en-US" dirty="0"/>
              <a:t/>
            </a:r>
            <a:br>
              <a:rPr lang="en-US" dirty="0"/>
            </a:br>
            <a:r>
              <a:rPr lang="en-US" dirty="0" smtClean="0"/>
              <a:t>-Copy Down “Things to Study” so you know </a:t>
            </a:r>
            <a:br>
              <a:rPr lang="en-US" dirty="0" smtClean="0"/>
            </a:br>
            <a:r>
              <a:rPr lang="en-US" dirty="0" smtClean="0"/>
              <a:t>     exactly what is on the test and what to study</a:t>
            </a:r>
            <a:br>
              <a:rPr lang="en-US" dirty="0" smtClean="0"/>
            </a:br>
            <a:r>
              <a:rPr lang="en-US" dirty="0" smtClean="0"/>
              <a:t>-Work on the Review Assignment in small groups</a:t>
            </a:r>
            <a:br>
              <a:rPr lang="en-US" dirty="0" smtClean="0"/>
            </a:br>
            <a:r>
              <a:rPr lang="en-US" dirty="0" smtClean="0"/>
              <a:t>-Work on Missing Work (look on Infinite Campus </a:t>
            </a:r>
            <a:br>
              <a:rPr lang="en-US" dirty="0" smtClean="0"/>
            </a:br>
            <a:r>
              <a:rPr lang="en-US" dirty="0" smtClean="0"/>
              <a:t>      if you are not sure what you are missing)</a:t>
            </a:r>
            <a:endParaRPr lang="en-US" dirty="0"/>
          </a:p>
        </p:txBody>
      </p:sp>
    </p:spTree>
    <p:extLst>
      <p:ext uri="{BB962C8B-B14F-4D97-AF65-F5344CB8AC3E}">
        <p14:creationId xmlns:p14="http://schemas.microsoft.com/office/powerpoint/2010/main" val="2881032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Back </a:t>
            </a:r>
            <a:r>
              <a:rPr lang="en-US" dirty="0"/>
              <a:t>Quiz (10 – </a:t>
            </a:r>
            <a:r>
              <a:rPr lang="en-US" dirty="0" smtClean="0"/>
              <a:t>15 </a:t>
            </a:r>
            <a:r>
              <a:rPr lang="en-US" dirty="0"/>
              <a:t>minutes)</a:t>
            </a:r>
            <a:br>
              <a:rPr lang="en-US" dirty="0"/>
            </a:br>
            <a:endParaRPr lang="en-US" dirty="0"/>
          </a:p>
        </p:txBody>
      </p:sp>
      <p:sp>
        <p:nvSpPr>
          <p:cNvPr id="3" name="Content Placeholder 2"/>
          <p:cNvSpPr>
            <a:spLocks noGrp="1"/>
          </p:cNvSpPr>
          <p:nvPr>
            <p:ph idx="1"/>
          </p:nvPr>
        </p:nvSpPr>
        <p:spPr/>
        <p:txBody>
          <a:bodyPr>
            <a:normAutofit/>
          </a:bodyPr>
          <a:lstStyle/>
          <a:p>
            <a:r>
              <a:rPr lang="en-US" sz="3000" dirty="0" smtClean="0"/>
              <a:t>Students who have not taken the quiz need to make arrangements to do so when I return</a:t>
            </a:r>
          </a:p>
          <a:p>
            <a:r>
              <a:rPr lang="en-US" sz="3000" dirty="0" smtClean="0"/>
              <a:t>Those getting their quizzes back should work in small groups (or individually) to make corrections to problems that they missed so that they do not miss them again on the test</a:t>
            </a:r>
            <a:endParaRPr lang="en-US" sz="3000" dirty="0"/>
          </a:p>
        </p:txBody>
      </p:sp>
    </p:spTree>
    <p:extLst>
      <p:ext uri="{BB962C8B-B14F-4D97-AF65-F5344CB8AC3E}">
        <p14:creationId xmlns:p14="http://schemas.microsoft.com/office/powerpoint/2010/main" val="1143297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Finish Homework From Last Time</a:t>
            </a:r>
            <a:r>
              <a:rPr lang="en-US" dirty="0"/>
              <a:t>:</a:t>
            </a:r>
            <a:br>
              <a:rPr lang="en-US" dirty="0"/>
            </a:br>
            <a:r>
              <a:rPr lang="en-US" dirty="0"/>
              <a:t>(</a:t>
            </a:r>
            <a:r>
              <a:rPr lang="en-US" dirty="0" smtClean="0"/>
              <a:t>15 – 20  </a:t>
            </a:r>
            <a:r>
              <a:rPr lang="en-US" dirty="0"/>
              <a:t>minutes)</a:t>
            </a:r>
            <a:br>
              <a:rPr lang="en-US" dirty="0"/>
            </a:br>
            <a:endParaRPr lang="en-US" dirty="0"/>
          </a:p>
        </p:txBody>
      </p:sp>
      <p:sp>
        <p:nvSpPr>
          <p:cNvPr id="3" name="Content Placeholder 2"/>
          <p:cNvSpPr>
            <a:spLocks noGrp="1"/>
          </p:cNvSpPr>
          <p:nvPr>
            <p:ph idx="1"/>
          </p:nvPr>
        </p:nvSpPr>
        <p:spPr>
          <a:xfrm>
            <a:off x="1371600" y="1962614"/>
            <a:ext cx="9601200" cy="4651545"/>
          </a:xfrm>
        </p:spPr>
        <p:txBody>
          <a:bodyPr>
            <a:normAutofit/>
          </a:bodyPr>
          <a:lstStyle/>
          <a:p>
            <a:pPr marL="0" indent="0">
              <a:buNone/>
            </a:pPr>
            <a:r>
              <a:rPr lang="en-US" sz="4000" dirty="0" smtClean="0"/>
              <a:t> </a:t>
            </a:r>
          </a:p>
          <a:p>
            <a:pPr marL="0" indent="0">
              <a:buNone/>
            </a:pPr>
            <a:r>
              <a:rPr lang="en-US" sz="4000" dirty="0" smtClean="0"/>
              <a:t>Page 171 #1, 9, 32, 33, 37</a:t>
            </a:r>
          </a:p>
          <a:p>
            <a:pPr marL="0" indent="0">
              <a:buNone/>
            </a:pPr>
            <a:endParaRPr lang="en-US" sz="4000" dirty="0" smtClean="0"/>
          </a:p>
          <a:p>
            <a:pPr marL="0" indent="0">
              <a:buNone/>
            </a:pPr>
            <a:endParaRPr lang="en-US" sz="4000" dirty="0"/>
          </a:p>
          <a:p>
            <a:pPr marL="0" indent="0">
              <a:buNone/>
            </a:pPr>
            <a:endParaRPr lang="en-US" sz="4000" dirty="0"/>
          </a:p>
        </p:txBody>
      </p:sp>
    </p:spTree>
    <p:extLst>
      <p:ext uri="{BB962C8B-B14F-4D97-AF65-F5344CB8AC3E}">
        <p14:creationId xmlns:p14="http://schemas.microsoft.com/office/powerpoint/2010/main" val="44873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601200" cy="853440"/>
          </a:xfrm>
        </p:spPr>
        <p:txBody>
          <a:bodyPr/>
          <a:lstStyle/>
          <a:p>
            <a:r>
              <a:rPr lang="en-US" b="1" u="sng" dirty="0" smtClean="0"/>
              <a:t>Things To Study</a:t>
            </a:r>
            <a:endParaRPr lang="en-US" dirty="0"/>
          </a:p>
        </p:txBody>
      </p:sp>
      <p:sp>
        <p:nvSpPr>
          <p:cNvPr id="3" name="Content Placeholder 2"/>
          <p:cNvSpPr>
            <a:spLocks noGrp="1"/>
          </p:cNvSpPr>
          <p:nvPr>
            <p:ph idx="1"/>
          </p:nvPr>
        </p:nvSpPr>
        <p:spPr>
          <a:xfrm>
            <a:off x="1371600" y="975360"/>
            <a:ext cx="5181600" cy="5608320"/>
          </a:xfrm>
        </p:spPr>
        <p:txBody>
          <a:bodyPr>
            <a:normAutofit/>
          </a:bodyPr>
          <a:lstStyle/>
          <a:p>
            <a:pPr marL="0" indent="0">
              <a:buNone/>
            </a:pPr>
            <a:r>
              <a:rPr lang="en-US" sz="2900" b="1" u="sng" dirty="0" smtClean="0"/>
              <a:t>Level 2</a:t>
            </a:r>
          </a:p>
          <a:p>
            <a:pPr marL="0" indent="0">
              <a:buNone/>
            </a:pPr>
            <a:r>
              <a:rPr lang="en-US" sz="2900" dirty="0" smtClean="0"/>
              <a:t>-Graph a system of equations</a:t>
            </a:r>
            <a:br>
              <a:rPr lang="en-US" sz="2900" dirty="0" smtClean="0"/>
            </a:br>
            <a:r>
              <a:rPr lang="en-US" sz="2900" dirty="0" smtClean="0"/>
              <a:t>-Set up and Solve your own system</a:t>
            </a:r>
            <a:br>
              <a:rPr lang="en-US" sz="2900" dirty="0" smtClean="0"/>
            </a:br>
            <a:r>
              <a:rPr lang="en-US" sz="2900" dirty="0" smtClean="0"/>
              <a:t>-Does system have 0, 1, infinite </a:t>
            </a:r>
            <a:br>
              <a:rPr lang="en-US" sz="2900" dirty="0" smtClean="0"/>
            </a:br>
            <a:r>
              <a:rPr lang="en-US" sz="2900" dirty="0" smtClean="0"/>
              <a:t>     solutions (show work)</a:t>
            </a:r>
            <a:br>
              <a:rPr lang="en-US" sz="2900" dirty="0" smtClean="0"/>
            </a:br>
            <a:r>
              <a:rPr lang="en-US" sz="2900" dirty="0" smtClean="0"/>
              <a:t>-Solve system: Pick </a:t>
            </a:r>
            <a:r>
              <a:rPr lang="en-US" sz="2900" dirty="0" smtClean="0">
                <a:sym typeface="Wingdings" panose="05000000000000000000" pitchFamily="2" charset="2"/>
              </a:rPr>
              <a:t> </a:t>
            </a:r>
            <a:r>
              <a:rPr lang="en-US" sz="2900" dirty="0" smtClean="0"/>
              <a:t>Graphing</a:t>
            </a:r>
            <a:r>
              <a:rPr lang="en-US" sz="2900" dirty="0"/>
              <a:t>, </a:t>
            </a:r>
            <a:r>
              <a:rPr lang="en-US" sz="2900" dirty="0" smtClean="0"/>
              <a:t> </a:t>
            </a:r>
            <a:br>
              <a:rPr lang="en-US" sz="2900" dirty="0" smtClean="0"/>
            </a:br>
            <a:r>
              <a:rPr lang="en-US" sz="2900" dirty="0" smtClean="0"/>
              <a:t>     Substitution</a:t>
            </a:r>
            <a:r>
              <a:rPr lang="en-US" sz="2900" dirty="0"/>
              <a:t>, or </a:t>
            </a:r>
            <a:r>
              <a:rPr lang="en-US" sz="2900" dirty="0" smtClean="0"/>
              <a:t>Elimination</a:t>
            </a:r>
            <a:br>
              <a:rPr lang="en-US" sz="2900" dirty="0" smtClean="0"/>
            </a:br>
            <a:r>
              <a:rPr lang="en-US" sz="2900" dirty="0" smtClean="0"/>
              <a:t>-Identify elements of a matrix</a:t>
            </a:r>
            <a:br>
              <a:rPr lang="en-US" sz="2900" dirty="0" smtClean="0"/>
            </a:br>
            <a:r>
              <a:rPr lang="en-US" sz="2900" dirty="0" smtClean="0"/>
              <a:t>-Rewrite a system as a matrix</a:t>
            </a:r>
            <a:endParaRPr lang="en-US" sz="2900" dirty="0"/>
          </a:p>
        </p:txBody>
      </p:sp>
      <p:sp>
        <p:nvSpPr>
          <p:cNvPr id="4" name="Content Placeholder 2"/>
          <p:cNvSpPr txBox="1">
            <a:spLocks/>
          </p:cNvSpPr>
          <p:nvPr/>
        </p:nvSpPr>
        <p:spPr>
          <a:xfrm>
            <a:off x="6553200" y="4632960"/>
            <a:ext cx="5196840" cy="2225040"/>
          </a:xfrm>
          <a:prstGeom prst="rect">
            <a:avLst/>
          </a:prstGeom>
        </p:spPr>
        <p:txBody>
          <a:bodyPr vert="horz" lIns="91440" tIns="45720" rIns="91440" bIns="45720" rtlCol="0">
            <a:normAutofit fontScale="92500" lnSpcReduction="2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3000" b="1" u="sng" dirty="0" smtClean="0"/>
              <a:t>Level 4</a:t>
            </a:r>
          </a:p>
          <a:p>
            <a:pPr marL="0" indent="0">
              <a:buNone/>
            </a:pPr>
            <a:r>
              <a:rPr lang="en-US" sz="3100" dirty="0"/>
              <a:t>-Solve </a:t>
            </a:r>
            <a:r>
              <a:rPr lang="en-US" sz="3100" dirty="0" smtClean="0"/>
              <a:t>system of inequalities </a:t>
            </a:r>
            <a:br>
              <a:rPr lang="en-US" sz="3100" dirty="0" smtClean="0"/>
            </a:br>
            <a:r>
              <a:rPr lang="en-US" sz="3100" dirty="0" smtClean="0"/>
              <a:t>    with </a:t>
            </a:r>
            <a:r>
              <a:rPr lang="en-US" sz="3100" dirty="0"/>
              <a:t>3 variables</a:t>
            </a:r>
            <a:br>
              <a:rPr lang="en-US" sz="3100" dirty="0"/>
            </a:br>
            <a:r>
              <a:rPr lang="en-US" sz="3100" dirty="0" smtClean="0"/>
              <a:t>-Solve system equations with 3 </a:t>
            </a:r>
            <a:br>
              <a:rPr lang="en-US" sz="3100" dirty="0" smtClean="0"/>
            </a:br>
            <a:r>
              <a:rPr lang="en-US" sz="3100" dirty="0" smtClean="0"/>
              <a:t>    variables</a:t>
            </a:r>
            <a:br>
              <a:rPr lang="en-US" sz="3100" dirty="0" smtClean="0"/>
            </a:br>
            <a:endParaRPr lang="en-US" sz="3100" dirty="0"/>
          </a:p>
        </p:txBody>
      </p:sp>
      <p:sp>
        <p:nvSpPr>
          <p:cNvPr id="5" name="Content Placeholder 2"/>
          <p:cNvSpPr txBox="1">
            <a:spLocks/>
          </p:cNvSpPr>
          <p:nvPr/>
        </p:nvSpPr>
        <p:spPr>
          <a:xfrm>
            <a:off x="6553200" y="228600"/>
            <a:ext cx="5181600" cy="440436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sz="3000" b="1" u="sng" dirty="0" smtClean="0"/>
              <a:t>Level 3</a:t>
            </a:r>
          </a:p>
          <a:p>
            <a:pPr marL="0" indent="0">
              <a:buFont typeface="Franklin Gothic Book" panose="020B0503020102020204" pitchFamily="34" charset="0"/>
              <a:buNone/>
            </a:pPr>
            <a:r>
              <a:rPr lang="en-US" sz="2900" dirty="0" smtClean="0"/>
              <a:t>-Graph a system of inequalities</a:t>
            </a:r>
            <a:br>
              <a:rPr lang="en-US" sz="2900" dirty="0" smtClean="0"/>
            </a:br>
            <a:r>
              <a:rPr lang="en-US" sz="2900" dirty="0" smtClean="0"/>
              <a:t>-Set up and Solve your own </a:t>
            </a:r>
            <a:br>
              <a:rPr lang="en-US" sz="2900" dirty="0" smtClean="0"/>
            </a:br>
            <a:r>
              <a:rPr lang="en-US" sz="2900" dirty="0" smtClean="0"/>
              <a:t>      system</a:t>
            </a:r>
            <a:br>
              <a:rPr lang="en-US" sz="2900" dirty="0" smtClean="0"/>
            </a:br>
            <a:r>
              <a:rPr lang="en-US" sz="2900" dirty="0" smtClean="0"/>
              <a:t>-Solve system: Pick </a:t>
            </a:r>
            <a:r>
              <a:rPr lang="en-US" sz="2900" dirty="0" smtClean="0">
                <a:sym typeface="Wingdings" panose="05000000000000000000" pitchFamily="2" charset="2"/>
              </a:rPr>
              <a:t> </a:t>
            </a:r>
            <a:br>
              <a:rPr lang="en-US" sz="2900" dirty="0" smtClean="0">
                <a:sym typeface="Wingdings" panose="05000000000000000000" pitchFamily="2" charset="2"/>
              </a:rPr>
            </a:br>
            <a:r>
              <a:rPr lang="en-US" sz="2900" dirty="0" smtClean="0">
                <a:sym typeface="Wingdings" panose="05000000000000000000" pitchFamily="2" charset="2"/>
              </a:rPr>
              <a:t>     </a:t>
            </a:r>
            <a:r>
              <a:rPr lang="en-US" sz="2900" dirty="0" smtClean="0"/>
              <a:t>Graphing, Substitution, or </a:t>
            </a:r>
            <a:br>
              <a:rPr lang="en-US" sz="2900" dirty="0" smtClean="0"/>
            </a:br>
            <a:r>
              <a:rPr lang="en-US" sz="2900" dirty="0" smtClean="0"/>
              <a:t>     Elimination (2 or 3 variables)</a:t>
            </a:r>
            <a:br>
              <a:rPr lang="en-US" sz="2900" dirty="0" smtClean="0"/>
            </a:br>
            <a:endParaRPr lang="en-US" sz="2900" dirty="0"/>
          </a:p>
        </p:txBody>
      </p:sp>
      <p:cxnSp>
        <p:nvCxnSpPr>
          <p:cNvPr id="7" name="Straight Connector 6"/>
          <p:cNvCxnSpPr/>
          <p:nvPr/>
        </p:nvCxnSpPr>
        <p:spPr>
          <a:xfrm>
            <a:off x="6507480" y="121920"/>
            <a:ext cx="15240" cy="6461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6507480" y="4434840"/>
            <a:ext cx="5257800" cy="2286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21104847">
            <a:off x="261913" y="5665627"/>
            <a:ext cx="6257419"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Copy into your notes!</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94784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11018520" cy="1485900"/>
          </a:xfrm>
        </p:spPr>
        <p:txBody>
          <a:bodyPr>
            <a:normAutofit/>
          </a:bodyPr>
          <a:lstStyle/>
          <a:p>
            <a:r>
              <a:rPr lang="en-US" b="1" u="sng" dirty="0" smtClean="0"/>
              <a:t>Review Assignment: </a:t>
            </a:r>
            <a:r>
              <a:rPr lang="en-US" b="1" i="1" u="sng" dirty="0" smtClean="0"/>
              <a:t>Answers in Back of Book </a:t>
            </a:r>
            <a:endParaRPr lang="en-US" i="1" dirty="0"/>
          </a:p>
        </p:txBody>
      </p:sp>
      <p:sp>
        <p:nvSpPr>
          <p:cNvPr id="3" name="Content Placeholder 2"/>
          <p:cNvSpPr>
            <a:spLocks noGrp="1"/>
          </p:cNvSpPr>
          <p:nvPr>
            <p:ph idx="1"/>
          </p:nvPr>
        </p:nvSpPr>
        <p:spPr>
          <a:xfrm>
            <a:off x="838200" y="1402080"/>
            <a:ext cx="11018520" cy="5455920"/>
          </a:xfrm>
        </p:spPr>
        <p:txBody>
          <a:bodyPr>
            <a:normAutofit/>
          </a:bodyPr>
          <a:lstStyle/>
          <a:p>
            <a:pPr marL="0" indent="0">
              <a:buNone/>
            </a:pPr>
            <a:r>
              <a:rPr lang="en-US" sz="3000" b="1" i="1" u="sng" dirty="0" smtClean="0"/>
              <a:t>Page 184 </a:t>
            </a:r>
            <a:r>
              <a:rPr lang="en-US" sz="3000" dirty="0" smtClean="0"/>
              <a:t/>
            </a:r>
            <a:br>
              <a:rPr lang="en-US" sz="3000" dirty="0" smtClean="0"/>
            </a:br>
            <a:r>
              <a:rPr lang="en-US" sz="3000" dirty="0" smtClean="0"/>
              <a:t>#3 – 8 </a:t>
            </a:r>
            <a:r>
              <a:rPr lang="en-US" sz="2400" dirty="0" smtClean="0"/>
              <a:t>(read description to the side… just wants to know the number of solutions)</a:t>
            </a:r>
          </a:p>
          <a:p>
            <a:pPr marL="0" indent="0">
              <a:buNone/>
            </a:pPr>
            <a:r>
              <a:rPr lang="en-US" sz="3000" dirty="0" smtClean="0"/>
              <a:t>  9 – 14 </a:t>
            </a:r>
            <a:r>
              <a:rPr lang="en-US" sz="2400" dirty="0" smtClean="0"/>
              <a:t>(solve with which ever method you prefer)</a:t>
            </a:r>
          </a:p>
          <a:p>
            <a:pPr marL="0" indent="0">
              <a:buNone/>
            </a:pPr>
            <a:r>
              <a:rPr lang="en-US" sz="3000" dirty="0" smtClean="0"/>
              <a:t>15 – 19 </a:t>
            </a:r>
            <a:r>
              <a:rPr lang="en-US" sz="2400" dirty="0"/>
              <a:t>(solve </a:t>
            </a:r>
            <a:r>
              <a:rPr lang="en-US" sz="2400" dirty="0" smtClean="0"/>
              <a:t>by graphing… shade darker area)</a:t>
            </a:r>
            <a:endParaRPr lang="en-US" sz="2400" dirty="0"/>
          </a:p>
          <a:p>
            <a:pPr marL="0" indent="0">
              <a:buNone/>
            </a:pPr>
            <a:r>
              <a:rPr lang="en-US" sz="3000" dirty="0" smtClean="0"/>
              <a:t>23 – 30 </a:t>
            </a:r>
            <a:r>
              <a:rPr lang="en-US" sz="2400" dirty="0" smtClean="0"/>
              <a:t>(solve </a:t>
            </a:r>
            <a:r>
              <a:rPr lang="en-US" sz="2400" dirty="0"/>
              <a:t>with which ever method you prefer)</a:t>
            </a:r>
            <a:r>
              <a:rPr lang="en-US" sz="2400" dirty="0" smtClean="0"/>
              <a:t> </a:t>
            </a:r>
          </a:p>
          <a:p>
            <a:pPr marL="0" indent="0">
              <a:buNone/>
            </a:pPr>
            <a:endParaRPr lang="en-US" sz="3000" dirty="0" smtClean="0"/>
          </a:p>
          <a:p>
            <a:pPr marL="0" indent="0">
              <a:buNone/>
            </a:pPr>
            <a:r>
              <a:rPr lang="en-US" sz="3000" b="1" i="1" u="sng" dirty="0"/>
              <a:t>Page </a:t>
            </a:r>
            <a:r>
              <a:rPr lang="en-US" sz="3000" b="1" i="1" u="sng" dirty="0" smtClean="0"/>
              <a:t>187</a:t>
            </a:r>
            <a:r>
              <a:rPr lang="en-US" sz="3000" b="1" i="1" dirty="0" smtClean="0"/>
              <a:t> </a:t>
            </a:r>
            <a:r>
              <a:rPr lang="en-US" sz="3000" dirty="0" smtClean="0"/>
              <a:t>				</a:t>
            </a:r>
            <a:r>
              <a:rPr lang="en-US" sz="3000" dirty="0"/>
              <a:t> </a:t>
            </a:r>
            <a:r>
              <a:rPr lang="en-US" sz="3000" b="1" i="1" dirty="0"/>
              <a:t>Remember, answers are in the back…</a:t>
            </a:r>
            <a:r>
              <a:rPr lang="en-US" sz="3000" b="1" dirty="0"/>
              <a:t> </a:t>
            </a:r>
            <a:endParaRPr lang="en-US" sz="3000" b="1" dirty="0" smtClean="0"/>
          </a:p>
          <a:p>
            <a:pPr marL="0" indent="0">
              <a:buNone/>
            </a:pPr>
            <a:r>
              <a:rPr lang="en-US" sz="3000" dirty="0" smtClean="0"/>
              <a:t>#1 – 7	</a:t>
            </a:r>
            <a:r>
              <a:rPr lang="en-US" sz="3000" dirty="0"/>
              <a:t>	</a:t>
            </a:r>
            <a:r>
              <a:rPr lang="en-US" sz="3000" dirty="0" smtClean="0"/>
              <a:t>	 	 </a:t>
            </a:r>
            <a:r>
              <a:rPr lang="en-US" sz="3000" b="1" i="1" dirty="0" smtClean="0"/>
              <a:t>check </a:t>
            </a:r>
            <a:r>
              <a:rPr lang="en-US" sz="3000" b="1" i="1" dirty="0"/>
              <a:t>your work!</a:t>
            </a:r>
          </a:p>
          <a:p>
            <a:pPr marL="0" indent="0">
              <a:buNone/>
            </a:pPr>
            <a:r>
              <a:rPr lang="en-US" sz="3000" dirty="0" smtClean="0"/>
              <a:t>  9 </a:t>
            </a:r>
            <a:r>
              <a:rPr lang="en-US" sz="3000" dirty="0"/>
              <a:t>– 13</a:t>
            </a:r>
            <a:endParaRPr lang="en-US" sz="3000" dirty="0" smtClean="0"/>
          </a:p>
        </p:txBody>
      </p:sp>
      <p:sp>
        <p:nvSpPr>
          <p:cNvPr id="4" name="Rectangle 3"/>
          <p:cNvSpPr/>
          <p:nvPr/>
        </p:nvSpPr>
        <p:spPr>
          <a:xfrm>
            <a:off x="6759491" y="5934670"/>
            <a:ext cx="509722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30 – 45 minutes</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076401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After you finish the review assignment</a:t>
            </a:r>
            <a:endParaRPr lang="en-US" dirty="0"/>
          </a:p>
        </p:txBody>
      </p:sp>
      <p:sp>
        <p:nvSpPr>
          <p:cNvPr id="3" name="Content Placeholder 2"/>
          <p:cNvSpPr>
            <a:spLocks noGrp="1"/>
          </p:cNvSpPr>
          <p:nvPr>
            <p:ph idx="1"/>
          </p:nvPr>
        </p:nvSpPr>
        <p:spPr/>
        <p:txBody>
          <a:bodyPr>
            <a:normAutofit/>
          </a:bodyPr>
          <a:lstStyle/>
          <a:p>
            <a:r>
              <a:rPr lang="en-US" sz="3000" dirty="0" smtClean="0"/>
              <a:t>Continue to make corrections to the quiz if needed</a:t>
            </a:r>
          </a:p>
          <a:p>
            <a:r>
              <a:rPr lang="en-US" sz="3000" dirty="0" smtClean="0"/>
              <a:t>Work </a:t>
            </a:r>
            <a:r>
              <a:rPr lang="en-US" sz="3000" dirty="0"/>
              <a:t>on Missing Work </a:t>
            </a:r>
            <a:r>
              <a:rPr lang="en-US" sz="3000" dirty="0" smtClean="0"/>
              <a:t>(formative quiz score will be assigned after the test)</a:t>
            </a:r>
          </a:p>
          <a:p>
            <a:r>
              <a:rPr lang="en-US" sz="3000" dirty="0" smtClean="0"/>
              <a:t>Study for the test</a:t>
            </a:r>
          </a:p>
          <a:p>
            <a:r>
              <a:rPr lang="en-US" sz="3000" dirty="0" smtClean="0"/>
              <a:t>Work on assignments for another class</a:t>
            </a:r>
          </a:p>
          <a:p>
            <a:r>
              <a:rPr lang="en-US" sz="3000" dirty="0" smtClean="0"/>
              <a:t>Read a book</a:t>
            </a:r>
            <a:endParaRPr lang="en-US" sz="3000" dirty="0"/>
          </a:p>
        </p:txBody>
      </p:sp>
    </p:spTree>
    <p:extLst>
      <p:ext uri="{BB962C8B-B14F-4D97-AF65-F5344CB8AC3E}">
        <p14:creationId xmlns:p14="http://schemas.microsoft.com/office/powerpoint/2010/main" val="177015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3355</TotalTime>
  <Words>251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Cambria Math</vt:lpstr>
      <vt:lpstr>Franklin Gothic Book</vt:lpstr>
      <vt:lpstr>Wingdings</vt:lpstr>
      <vt:lpstr>Crop</vt:lpstr>
      <vt:lpstr>Bell Work (10 minutes):  </vt:lpstr>
      <vt:lpstr>Bell Work: How to Get to the Answer  </vt:lpstr>
      <vt:lpstr>ALGEBRA 3</vt:lpstr>
      <vt:lpstr>To Do Today:  -Bell Work  -Get Quiz Back -Make corrections to Quiz &amp; Finish Homework       from last time -Copy Down “Things to Study” so you know       exactly what is on the test and what to study -Work on the Review Assignment in small groups -Work on Missing Work (look on Infinite Campus        if you are not sure what you are missing)</vt:lpstr>
      <vt:lpstr>Pass Back Quiz (10 – 15 minutes) </vt:lpstr>
      <vt:lpstr>Finish Homework From Last Time: (15 – 20  minutes) </vt:lpstr>
      <vt:lpstr>Things To Study</vt:lpstr>
      <vt:lpstr>Review Assignment: Answers in Back of Book </vt:lpstr>
      <vt:lpstr>After you finish the review assignment</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115</cp:revision>
  <cp:lastPrinted>2017-11-14T19:47:43Z</cp:lastPrinted>
  <dcterms:created xsi:type="dcterms:W3CDTF">2017-08-31T14:11:29Z</dcterms:created>
  <dcterms:modified xsi:type="dcterms:W3CDTF">2017-11-15T19:54:14Z</dcterms:modified>
</cp:coreProperties>
</file>