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4"/>
  </p:handoutMasterIdLst>
  <p:sldIdLst>
    <p:sldId id="282" r:id="rId2"/>
    <p:sldId id="311" r:id="rId3"/>
    <p:sldId id="263" r:id="rId4"/>
    <p:sldId id="28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287" r:id="rId13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57" d="100"/>
          <a:sy n="57" d="100"/>
        </p:scale>
        <p:origin x="56" y="9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96111" cy="22098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Bell Work: </a:t>
            </a:r>
            <a:br>
              <a:rPr lang="en-US" b="1" u="sn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74487"/>
            <a:ext cx="9601200" cy="4304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Graph: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y = 4x – 5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smtClean="0"/>
              <a:t>Describe everything you know about this graph.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49580"/>
            <a:ext cx="9601200" cy="1485900"/>
          </a:xfrm>
        </p:spPr>
        <p:txBody>
          <a:bodyPr/>
          <a:lstStyle/>
          <a:p>
            <a:r>
              <a:rPr lang="en-US" dirty="0" smtClean="0"/>
              <a:t>Graph the following and identify all the key terms.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35480"/>
            <a:ext cx="9601200" cy="4709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i="1" dirty="0"/>
              <a:t>Vertex, </a:t>
            </a:r>
            <a:endParaRPr lang="en-US" sz="3000" i="1" dirty="0" smtClean="0"/>
          </a:p>
          <a:p>
            <a:pPr marL="0" indent="0">
              <a:buNone/>
            </a:pPr>
            <a:r>
              <a:rPr lang="en-US" sz="3000" i="1" dirty="0" smtClean="0"/>
              <a:t>Max </a:t>
            </a:r>
            <a:r>
              <a:rPr lang="en-US" sz="3000" i="1" dirty="0"/>
              <a:t>or Min</a:t>
            </a:r>
            <a:r>
              <a:rPr lang="en-US" sz="3000" i="1" dirty="0" smtClean="0"/>
              <a:t>,</a:t>
            </a:r>
          </a:p>
          <a:p>
            <a:pPr marL="0" indent="0">
              <a:buNone/>
            </a:pPr>
            <a:r>
              <a:rPr lang="en-US" sz="3000" i="1" dirty="0" smtClean="0"/>
              <a:t>Axis </a:t>
            </a:r>
            <a:r>
              <a:rPr lang="en-US" sz="3000" i="1" dirty="0"/>
              <a:t>of Symmetry, 	</a:t>
            </a:r>
            <a:endParaRPr lang="en-US" sz="3000" i="1" dirty="0" smtClean="0"/>
          </a:p>
          <a:p>
            <a:pPr marL="0" indent="0">
              <a:buNone/>
            </a:pPr>
            <a:r>
              <a:rPr lang="en-US" sz="3000" i="1" dirty="0" smtClean="0"/>
              <a:t>Domain, </a:t>
            </a:r>
          </a:p>
          <a:p>
            <a:pPr marL="0" indent="0">
              <a:buNone/>
            </a:pPr>
            <a:r>
              <a:rPr lang="en-US" sz="3000" i="1" dirty="0" smtClean="0"/>
              <a:t>Range</a:t>
            </a:r>
            <a:r>
              <a:rPr lang="en-US" sz="3000" i="1" dirty="0"/>
              <a:t>, </a:t>
            </a:r>
            <a:endParaRPr lang="en-US" sz="3000" i="1" dirty="0" smtClean="0"/>
          </a:p>
          <a:p>
            <a:pPr marL="0" indent="0">
              <a:buNone/>
            </a:pPr>
            <a:r>
              <a:rPr lang="en-US" sz="3000" i="1" dirty="0" smtClean="0"/>
              <a:t>Transformations</a:t>
            </a:r>
            <a:r>
              <a:rPr lang="en-US" sz="3000" dirty="0"/>
              <a:t>, 	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i="1" dirty="0" smtClean="0"/>
              <a:t>Roots</a:t>
            </a:r>
            <a:r>
              <a:rPr lang="en-US" sz="3000" i="1" dirty="0"/>
              <a:t>, </a:t>
            </a:r>
            <a:endParaRPr lang="en-US" sz="3000" i="1" dirty="0" smtClean="0"/>
          </a:p>
          <a:p>
            <a:pPr marL="0" indent="0">
              <a:buNone/>
            </a:pPr>
            <a:r>
              <a:rPr lang="en-US" sz="3000" i="1" dirty="0" smtClean="0"/>
              <a:t>y-intercepts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4536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981200"/>
                <a:ext cx="9601200" cy="38862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000" i="1" dirty="0" smtClean="0"/>
                  <a:t>	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=8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000" i="1" dirty="0"/>
              </a:p>
              <a:p>
                <a:pPr marL="0" indent="0">
                  <a:buNone/>
                </a:pPr>
                <a:endParaRPr lang="en-US" sz="3000" b="0" i="1" dirty="0" smtClean="0"/>
              </a:p>
              <a:p>
                <a:pPr marL="0" indent="0">
                  <a:buNone/>
                </a:pPr>
                <a:endParaRPr lang="en-US" sz="3000" b="0" i="1" dirty="0" smtClean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sz="3000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000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b="0" i="1">
                        <a:latin typeface="Cambria Math" panose="02040503050406030204" pitchFamily="18" charset="0"/>
                      </a:rPr>
                      <m:t>+8</m:t>
                    </m:r>
                    <m:r>
                      <a:rPr lang="en-US" sz="3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b="0" i="1">
                        <a:latin typeface="Cambria Math" panose="02040503050406030204" pitchFamily="18" charset="0"/>
                      </a:rPr>
                      <m:t>+9</m:t>
                    </m:r>
                  </m:oMath>
                </a14:m>
                <a:r>
                  <a:rPr lang="en-US" sz="3000" dirty="0" smtClean="0"/>
                  <a:t>			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0.2(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−3)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3000" dirty="0" smtClean="0"/>
                  <a:t>	</a:t>
                </a:r>
              </a:p>
              <a:p>
                <a:pPr marL="0" lvl="0" indent="0">
                  <a:buNone/>
                </a:pPr>
                <a:endParaRPr lang="en-US" sz="3000" dirty="0"/>
              </a:p>
              <a:p>
                <a:pPr marL="0" lvl="0" indent="0">
                  <a:buNone/>
                </a:pPr>
                <a:endParaRPr lang="en-US" sz="3000" dirty="0" smtClean="0"/>
              </a:p>
              <a:p>
                <a:pPr marL="0" lvl="0" indent="0">
                  <a:buNone/>
                </a:pPr>
                <a:r>
                  <a:rPr lang="en-US" sz="3000" dirty="0" smtClean="0"/>
                  <a:t> </a:t>
                </a:r>
                <a:r>
                  <a:rPr lang="en-US" sz="3000" dirty="0"/>
                  <a:t>y = -2 (x + 4)(x – 3) 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lvl="0" indent="0">
                  <a:buNone/>
                </a:pPr>
                <a:endParaRPr lang="en-US" sz="300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981200"/>
                <a:ext cx="9601200" cy="3886200"/>
              </a:xfrm>
              <a:blipFill rotWithShape="0">
                <a:blip r:embed="rId3"/>
                <a:stretch>
                  <a:fillRect l="-444" b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783293"/>
              </p:ext>
            </p:extLst>
          </p:nvPr>
        </p:nvGraphicFramePr>
        <p:xfrm>
          <a:off x="6964680" y="4902095"/>
          <a:ext cx="2873724" cy="965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4" imgW="1168400" imgH="393700" progId="Equation.DSMT4">
                  <p:embed/>
                </p:oleObj>
              </mc:Choice>
              <mc:Fallback>
                <p:oleObj r:id="rId4" imgW="1168400" imgH="393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4680" y="4902095"/>
                        <a:ext cx="2873724" cy="9653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896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54480"/>
            <a:ext cx="9601200" cy="505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New Material: </a:t>
            </a:r>
          </a:p>
          <a:p>
            <a:pPr marL="0" indent="0">
              <a:buNone/>
            </a:pPr>
            <a:r>
              <a:rPr lang="en-US" sz="4000" dirty="0" smtClean="0"/>
              <a:t>Page 198 </a:t>
            </a:r>
            <a:r>
              <a:rPr lang="en-US" sz="4000" dirty="0"/>
              <a:t>#</a:t>
            </a:r>
            <a:r>
              <a:rPr lang="en-US" sz="4000" dirty="0" smtClean="0"/>
              <a:t>4, 5, 15, </a:t>
            </a:r>
            <a:r>
              <a:rPr lang="en-US" sz="4000" smtClean="0"/>
              <a:t>17 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Page 206 </a:t>
            </a:r>
            <a:r>
              <a:rPr lang="en-US" sz="4000" dirty="0"/>
              <a:t>#</a:t>
            </a:r>
            <a:r>
              <a:rPr lang="en-US" sz="4000" dirty="0" smtClean="0"/>
              <a:t>1-3, </a:t>
            </a:r>
            <a:r>
              <a:rPr lang="en-US" sz="4000" dirty="0"/>
              <a:t>9-11, 32, 38, 43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Mixed Review: </a:t>
            </a:r>
          </a:p>
          <a:p>
            <a:pPr marL="0" indent="0">
              <a:buNone/>
            </a:pPr>
            <a:r>
              <a:rPr lang="en-US" sz="4000" dirty="0" smtClean="0"/>
              <a:t>Page 208 # 57, 62, 63, 64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487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392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Pass Back Test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7719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96111" cy="1076899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4.1 – Quadratic Functions </a:t>
            </a:r>
            <a:r>
              <a:rPr lang="en-US" b="1" u="sng" dirty="0" smtClean="0"/>
              <a:t>&amp; Transformations</a:t>
            </a:r>
            <a:br>
              <a:rPr lang="en-US" b="1" u="sng" dirty="0" smtClean="0"/>
            </a:br>
            <a:r>
              <a:rPr lang="en-US" b="1" u="sng" dirty="0"/>
              <a:t>4.2 Standard Form of a Quadratic Function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Objective: </a:t>
            </a:r>
            <a:r>
              <a:rPr lang="en-US" dirty="0" smtClean="0"/>
              <a:t>To graph (with and without a calculator) and identify the key points of a quadratic function.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i="1" dirty="0" smtClean="0"/>
              <a:t>Vertex, </a:t>
            </a:r>
            <a:r>
              <a:rPr lang="en-US" i="1" dirty="0"/>
              <a:t>Max or </a:t>
            </a:r>
            <a:r>
              <a:rPr lang="en-US" i="1" dirty="0" smtClean="0"/>
              <a:t>Min, Axis of Symmetry, 	Domain and Range, Transformations</a:t>
            </a:r>
            <a:r>
              <a:rPr lang="en-US" dirty="0" smtClean="0"/>
              <a:t>, 	</a:t>
            </a:r>
            <a:r>
              <a:rPr lang="en-US" i="1" dirty="0" smtClean="0"/>
              <a:t>Roots</a:t>
            </a:r>
            <a:r>
              <a:rPr lang="en-US" i="1" dirty="0"/>
              <a:t>, </a:t>
            </a:r>
            <a:r>
              <a:rPr lang="en-US" i="1" dirty="0" smtClean="0"/>
              <a:t>Intercepts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 for the Unit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63040"/>
                <a:ext cx="9601200" cy="499872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b="1" u="sng" dirty="0"/>
                  <a:t>Quadratic Function: </a:t>
                </a:r>
                <a:r>
                  <a:rPr lang="en-US" sz="3200" dirty="0"/>
                  <a:t>a function of the form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3200" dirty="0"/>
                  <a:t>   where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b="1" u="sng" dirty="0"/>
                  <a:t>Parabola</a:t>
                </a:r>
                <a:r>
                  <a:rPr lang="en-US" sz="3200" b="1" dirty="0"/>
                  <a:t>: </a:t>
                </a:r>
                <a:r>
                  <a:rPr lang="en-US" sz="3200" dirty="0"/>
                  <a:t>the “U shaped” graph that is formed by a quadratic </a:t>
                </a:r>
                <a:r>
                  <a:rPr lang="en-US" sz="3200" dirty="0" smtClean="0"/>
                  <a:t>function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b="1" u="sng" dirty="0" smtClean="0"/>
                  <a:t>Vertex</a:t>
                </a:r>
                <a:r>
                  <a:rPr lang="en-US" sz="3200" b="1" u="sng" dirty="0"/>
                  <a:t>:</a:t>
                </a:r>
                <a:r>
                  <a:rPr lang="en-US" sz="3200" b="1" dirty="0"/>
                  <a:t> </a:t>
                </a:r>
                <a:r>
                  <a:rPr lang="en-US" sz="3200" dirty="0"/>
                  <a:t>the highest (maximum) or lowest (minimum) point of a parabola where the axis of symmetry intersects our </a:t>
                </a:r>
                <a:r>
                  <a:rPr lang="en-US" sz="3200" dirty="0" smtClean="0"/>
                  <a:t>parabola</a:t>
                </a: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63040"/>
                <a:ext cx="9601200" cy="4998720"/>
              </a:xfrm>
              <a:blipFill rotWithShape="0">
                <a:blip r:embed="rId2"/>
                <a:stretch>
                  <a:fillRect l="-1587" t="-3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0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 for the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63040"/>
            <a:ext cx="9601200" cy="4998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/>
              <a:t>Axis of Symmetry:</a:t>
            </a:r>
            <a:r>
              <a:rPr lang="en-US" sz="3200" dirty="0"/>
              <a:t> The vertical line that divides </a:t>
            </a:r>
            <a:r>
              <a:rPr lang="en-US" sz="3200" dirty="0" smtClean="0"/>
              <a:t>our parabola </a:t>
            </a:r>
            <a:r>
              <a:rPr lang="en-US" sz="3200" dirty="0"/>
              <a:t>into two mirror images of each other by passing through the vertex. 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u="sng" dirty="0" smtClean="0"/>
              <a:t>Domain</a:t>
            </a:r>
            <a:r>
              <a:rPr lang="en-US" sz="3200" b="1" dirty="0" smtClean="0"/>
              <a:t>: </a:t>
            </a:r>
            <a:r>
              <a:rPr lang="en-US" sz="3200" dirty="0" smtClean="0"/>
              <a:t>all of the possible inputs </a:t>
            </a:r>
          </a:p>
          <a:p>
            <a:pPr marL="0" indent="0">
              <a:buNone/>
            </a:pPr>
            <a:r>
              <a:rPr lang="en-US" sz="3200" dirty="0" smtClean="0"/>
              <a:t>(x values)</a:t>
            </a:r>
            <a:endParaRPr lang="en-US" sz="3200" dirty="0"/>
          </a:p>
          <a:p>
            <a:pPr marL="0" indent="0">
              <a:buNone/>
            </a:pPr>
            <a:r>
              <a:rPr lang="en-US" sz="3200" b="1" u="sng" dirty="0" smtClean="0"/>
              <a:t>Range:</a:t>
            </a:r>
            <a:r>
              <a:rPr lang="en-US" sz="3200" b="1" dirty="0" smtClean="0"/>
              <a:t> </a:t>
            </a:r>
            <a:r>
              <a:rPr lang="en-US" sz="3200" dirty="0" smtClean="0"/>
              <a:t>all of the possible outputs </a:t>
            </a:r>
          </a:p>
          <a:p>
            <a:pPr marL="0" indent="0">
              <a:buNone/>
            </a:pPr>
            <a:r>
              <a:rPr lang="en-US" sz="3200" dirty="0" smtClean="0"/>
              <a:t>(y values)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  <p:pic>
        <p:nvPicPr>
          <p:cNvPr id="4" name="Picture 3" descr="E:\Bryan High School\Algebra 3-4 2013\Chapter 4 Quadratic Functions\Pictures\Vertex and Axis of Symmetry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9040" y="2606041"/>
            <a:ext cx="4511040" cy="385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452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64880" y="3337560"/>
            <a:ext cx="3398520" cy="1264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 for the Unit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63040"/>
                <a:ext cx="10637520" cy="499872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3200" b="1" u="sng" dirty="0" smtClean="0"/>
                  <a:t>Transformations:</a:t>
                </a:r>
                <a:r>
                  <a:rPr lang="en-US" sz="3200" dirty="0" smtClean="0"/>
                  <a:t> how the graph changes from the original, parent graph</a:t>
                </a:r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b="1" dirty="0" smtClean="0"/>
                  <a:t>**</a:t>
                </a:r>
                <a:r>
                  <a:rPr lang="en-US" sz="3200" b="1" dirty="0"/>
                  <a:t>Remember the impact of a, h, and k</a:t>
                </a:r>
                <a:r>
                  <a:rPr lang="en-US" sz="3200" b="1" dirty="0" smtClean="0"/>
                  <a:t>. with | absolute value |**</a:t>
                </a: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 smtClean="0"/>
                  <a:t>-</a:t>
                </a:r>
                <a:r>
                  <a:rPr lang="en-US" sz="3200" dirty="0"/>
                  <a:t>If a is positive our “U” opens up </a:t>
                </a:r>
              </a:p>
              <a:p>
                <a:pPr marL="0" indent="0">
                  <a:buNone/>
                </a:pPr>
                <a:r>
                  <a:rPr lang="en-US" sz="3200" dirty="0"/>
                  <a:t>-If a is negative our “U” opens </a:t>
                </a:r>
                <a:r>
                  <a:rPr lang="en-US" sz="3200" dirty="0" smtClean="0"/>
                  <a:t>down			Note: Vertex Form</a:t>
                </a: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-If a &gt; 0 there is a stretch (narrow</a:t>
                </a:r>
                <a:r>
                  <a:rPr lang="en-US" sz="3200" dirty="0" smtClean="0"/>
                  <a:t>)			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-If 0 &lt; a &lt; 1 there is a compression (wide)</a:t>
                </a:r>
              </a:p>
              <a:p>
                <a:pPr marL="0" indent="0">
                  <a:buNone/>
                </a:pPr>
                <a:r>
                  <a:rPr lang="en-US" sz="3200" dirty="0"/>
                  <a:t> </a:t>
                </a:r>
              </a:p>
              <a:p>
                <a:pPr marL="0" indent="0">
                  <a:buNone/>
                </a:pPr>
                <a:r>
                  <a:rPr lang="en-US" sz="3200" dirty="0"/>
                  <a:t>-h moves the graph left and right (the x-value of the vertex)</a:t>
                </a:r>
              </a:p>
              <a:p>
                <a:pPr marL="0" indent="0">
                  <a:buNone/>
                </a:pPr>
                <a:r>
                  <a:rPr lang="en-US" sz="3200" dirty="0"/>
                  <a:t>-k moves the graph up and down (the y-value of the vertex)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63040"/>
                <a:ext cx="10637520" cy="4998720"/>
              </a:xfrm>
              <a:blipFill rotWithShape="0">
                <a:blip r:embed="rId2"/>
                <a:stretch>
                  <a:fillRect l="-1089" t="-2439" r="-115" b="-1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4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 for the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63040"/>
            <a:ext cx="9601200" cy="4998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 smtClean="0"/>
              <a:t>y-intercept:</a:t>
            </a:r>
            <a:r>
              <a:rPr lang="en-US" sz="3200" dirty="0" smtClean="0"/>
              <a:t> where the graph touches the y – axis 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in other words, where x = 0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u="sng" dirty="0"/>
              <a:t>x</a:t>
            </a:r>
            <a:r>
              <a:rPr lang="en-US" sz="3200" b="1" u="sng" dirty="0" smtClean="0"/>
              <a:t>-intercept</a:t>
            </a:r>
            <a:r>
              <a:rPr lang="en-US" sz="3200" b="1" u="sng" dirty="0"/>
              <a:t>:</a:t>
            </a:r>
            <a:r>
              <a:rPr lang="en-US" sz="3200" dirty="0"/>
              <a:t> where the graph touches the </a:t>
            </a:r>
            <a:r>
              <a:rPr lang="en-US" sz="3200" dirty="0" smtClean="0"/>
              <a:t>x </a:t>
            </a:r>
            <a:r>
              <a:rPr lang="en-US" sz="3200" dirty="0"/>
              <a:t>– axis </a:t>
            </a:r>
          </a:p>
          <a:p>
            <a:pPr marL="0" indent="0">
              <a:buNone/>
            </a:pPr>
            <a:r>
              <a:rPr lang="en-US" sz="3200" dirty="0"/>
              <a:t>	in other words, where </a:t>
            </a:r>
            <a:r>
              <a:rPr lang="en-US" sz="3200" dirty="0" smtClean="0"/>
              <a:t>y </a:t>
            </a:r>
            <a:r>
              <a:rPr lang="en-US" sz="3200" dirty="0"/>
              <a:t>= </a:t>
            </a:r>
            <a:r>
              <a:rPr lang="en-US" sz="3200" dirty="0" smtClean="0"/>
              <a:t>0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-- may reference as </a:t>
            </a:r>
            <a:r>
              <a:rPr lang="en-US" sz="3200" b="1" dirty="0" smtClean="0"/>
              <a:t>roots, zeros, solutions </a:t>
            </a:r>
            <a:r>
              <a:rPr lang="en-US" sz="3200" dirty="0" smtClean="0"/>
              <a:t>also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4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894403"/>
              </p:ext>
            </p:extLst>
          </p:nvPr>
        </p:nvGraphicFramePr>
        <p:xfrm>
          <a:off x="977704" y="1586896"/>
          <a:ext cx="957775" cy="77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3" imgW="482600" imgH="393700" progId="Equation.DSMT4">
                  <p:embed/>
                </p:oleObj>
              </mc:Choice>
              <mc:Fallback>
                <p:oleObj r:id="rId3" imgW="482600" imgH="393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704" y="1586896"/>
                        <a:ext cx="957775" cy="7781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042352"/>
              </p:ext>
            </p:extLst>
          </p:nvPr>
        </p:nvGraphicFramePr>
        <p:xfrm>
          <a:off x="3339577" y="3169920"/>
          <a:ext cx="1064782" cy="865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5" imgW="482600" imgH="393700" progId="Equation.DSMT4">
                  <p:embed/>
                </p:oleObj>
              </mc:Choice>
              <mc:Fallback>
                <p:oleObj r:id="rId5" imgW="482600" imgH="393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9577" y="3169920"/>
                        <a:ext cx="1064782" cy="865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780872"/>
            <a:ext cx="940308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Identify a, b and c.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1) Find and Plot Vertex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0" y="2449055"/>
            <a:ext cx="996696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Substitute in x and solve for y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2) Draw Axis of Symmetry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Vertical line at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0" y="4035056"/>
            <a:ext cx="915924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3) Find and Plot two points on one side of axis of symmetry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Choose x values and solve for y values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4) Use symmetry to plot symmetric points on opposite side of axis of symmetry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5) Draw a parabola through the plotted points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212080" y="402968"/>
            <a:ext cx="6659880" cy="1485900"/>
          </a:xfrm>
        </p:spPr>
        <p:txBody>
          <a:bodyPr/>
          <a:lstStyle/>
          <a:p>
            <a:r>
              <a:rPr lang="en-US" dirty="0" smtClean="0"/>
              <a:t>Steps to Graphing by Hand (won’t have to do this…)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2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3197</TotalTime>
  <Words>318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Franklin Gothic Book</vt:lpstr>
      <vt:lpstr>Times New Roman</vt:lpstr>
      <vt:lpstr>Crop</vt:lpstr>
      <vt:lpstr>Equation.DSMT4</vt:lpstr>
      <vt:lpstr>Bell Work:  </vt:lpstr>
      <vt:lpstr>From Last Time</vt:lpstr>
      <vt:lpstr>ALGEBRA 3</vt:lpstr>
      <vt:lpstr>4.1 – Quadratic Functions &amp; Transformations 4.2 Standard Form of a Quadratic Function  Objective: To graph (with and without a calculator) and identify the key points of a quadratic function.   Vertex, Max or Min, Axis of Symmetry,  Domain and Range, Transformations,  Roots, Intercepts</vt:lpstr>
      <vt:lpstr>Vocabulary for the Unit</vt:lpstr>
      <vt:lpstr>Vocabulary for the Unit</vt:lpstr>
      <vt:lpstr>Vocabulary for the Unit</vt:lpstr>
      <vt:lpstr>Vocabulary for the Unit</vt:lpstr>
      <vt:lpstr>Steps to Graphing by Hand (won’t have to do this…)</vt:lpstr>
      <vt:lpstr>Graph the following and identify all the key terms. </vt:lpstr>
      <vt:lpstr>Examples: 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112</cp:revision>
  <cp:lastPrinted>2017-11-01T17:18:10Z</cp:lastPrinted>
  <dcterms:created xsi:type="dcterms:W3CDTF">2017-08-31T14:11:29Z</dcterms:created>
  <dcterms:modified xsi:type="dcterms:W3CDTF">2017-11-28T14:56:32Z</dcterms:modified>
</cp:coreProperties>
</file>