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8"/>
  </p:handoutMasterIdLst>
  <p:sldIdLst>
    <p:sldId id="282" r:id="rId2"/>
    <p:sldId id="321" r:id="rId3"/>
    <p:sldId id="263" r:id="rId4"/>
    <p:sldId id="281" r:id="rId5"/>
    <p:sldId id="322" r:id="rId6"/>
    <p:sldId id="320" r:id="rId7"/>
    <p:sldId id="31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287" r:id="rId1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53" y="586741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Bell Work: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9453" y="1691641"/>
                <a:ext cx="10820401" cy="51663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If a rocket’s path is modeled by the equation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3200" i="1" dirty="0" smtClean="0"/>
                  <a:t> where h is the height, and t is the time. </a:t>
                </a:r>
                <a:endParaRPr lang="en-US" sz="3200" i="1" dirty="0"/>
              </a:p>
              <a:p>
                <a:pPr marL="0" indent="0">
                  <a:buNone/>
                </a:pPr>
                <a:endParaRPr lang="en-US" sz="3200" i="1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1. How tall is the platform from which the rocket is launched?  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2. What is the highest the rocket gets?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3. When does the rocket hit the ground after the launch? 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9453" y="1691641"/>
                <a:ext cx="10820401" cy="5166359"/>
              </a:xfrm>
              <a:blipFill rotWithShape="0">
                <a:blip r:embed="rId2"/>
                <a:stretch>
                  <a:fillRect l="-1465" t="-2007" r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u="sng" dirty="0" smtClean="0"/>
                  <a:t>Factor:</a:t>
                </a:r>
                <a:r>
                  <a:rPr lang="en-US" dirty="0" smtClean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1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71600" y="1364343"/>
                <a:ext cx="10312400" cy="532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4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List the factors of 8: </a:t>
                </a:r>
                <a14:m>
                  <m:oMath xmlns:m="http://schemas.openxmlformats.org/officeDocument/2006/math">
                    <m:r>
                      <a:rPr lang="en-US" sz="3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1×8, 2×4, −1×−8,−2×−4</m:t>
                    </m:r>
                  </m:oMath>
                </a14:m>
                <a:endParaRPr lang="en-US" sz="3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858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Sum of those factors: </a:t>
                </a:r>
                <a14:m>
                  <m:oMath xmlns:m="http://schemas.openxmlformats.org/officeDocument/2006/math">
                    <m:r>
                      <a:rPr lang="en-US" sz="3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9           6            −9           −6</m:t>
                    </m:r>
                  </m:oMath>
                </a14:m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endParaRPr lang="en-US" sz="3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3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Note</a:t>
                </a:r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Since </a:t>
                </a:r>
                <a:r>
                  <a:rPr lang="en-US" sz="3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6 is positive </a:t>
                </a:r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</a:t>
                </a:r>
                <a:r>
                  <a:rPr lang="en-US" sz="3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technically only </a:t>
                </a:r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needed the positive factors</a:t>
                </a:r>
              </a:p>
              <a:p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Since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2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and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4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satisfies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both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the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factors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of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8 </m:t>
                      </m:r>
                      <m:d>
                        <m:d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US" sz="3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3400" dirty="0" smtClean="0">
                    <a:ea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and</m:t>
                    </m:r>
                    <m:r>
                      <a:rPr lang="en-US" sz="3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the</m:t>
                    </m:r>
                    <m:r>
                      <a:rPr lang="en-US" sz="3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sum</m:t>
                    </m:r>
                    <m:r>
                      <a:rPr lang="en-US" sz="3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of</m:t>
                    </m:r>
                    <m:r>
                      <a:rPr lang="en-US" sz="3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6 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sz="3400" dirty="0" smtClean="0">
                  <a:ea typeface="Times New Roman" panose="02020603050405020304" pitchFamily="18" charset="0"/>
                </a:endParaRPr>
              </a:p>
              <a:p>
                <a:endParaRPr lang="en-US" sz="3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𝑊𝑒</m:t>
                      </m:r>
                      <m:r>
                        <a:rPr lang="en-US" sz="3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3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𝑟𝑒𝑤𝑟𝑖𝑡𝑒</m:t>
                      </m:r>
                      <m:r>
                        <a:rPr lang="en-US" sz="3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3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𝑠𝑜𝑙𝑢𝑡𝑖𝑜𝑛</m:t>
                      </m:r>
                      <m:r>
                        <a:rPr lang="en-US" sz="3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3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𝑎𝑠</m:t>
                      </m:r>
                      <m:r>
                        <a:rPr lang="en-US" sz="3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sz="3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3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sz="3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sz="3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3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3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</m:t>
                      </m:r>
                    </m:oMath>
                  </m:oMathPara>
                </a14:m>
                <a:endParaRPr lang="en-US" sz="3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364343"/>
                <a:ext cx="10312400" cy="5324535"/>
              </a:xfrm>
              <a:prstGeom prst="rect">
                <a:avLst/>
              </a:prstGeom>
              <a:blipFill rotWithShape="0">
                <a:blip r:embed="rId3"/>
                <a:stretch>
                  <a:fillRect l="-1655" t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607253" y="5488549"/>
            <a:ext cx="2584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Graph original and</a:t>
            </a:r>
          </a:p>
          <a:p>
            <a:r>
              <a:rPr lang="en-US" dirty="0"/>
              <a:t>y</a:t>
            </a:r>
            <a:r>
              <a:rPr lang="en-US" dirty="0" smtClean="0"/>
              <a:t>our answer. If they over-</a:t>
            </a:r>
          </a:p>
          <a:p>
            <a:r>
              <a:rPr lang="en-US" dirty="0"/>
              <a:t>l</a:t>
            </a:r>
            <a:r>
              <a:rPr lang="en-US" dirty="0" smtClean="0"/>
              <a:t>ap then you know they</a:t>
            </a:r>
          </a:p>
          <a:p>
            <a:r>
              <a:rPr lang="en-US" dirty="0"/>
              <a:t>a</a:t>
            </a:r>
            <a:r>
              <a:rPr lang="en-US" dirty="0" smtClean="0"/>
              <a:t>re the same expression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376229" y="5312229"/>
            <a:ext cx="14515" cy="137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416145" y="5288309"/>
            <a:ext cx="2616198" cy="2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to Factor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07886"/>
                <a:ext cx="10617200" cy="5283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2.)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07886"/>
                <a:ext cx="10617200" cy="52832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2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07886"/>
                <a:ext cx="10617200" cy="5283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2.)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List </a:t>
                </a:r>
                <a:r>
                  <a:rPr lang="en-US" sz="2800" dirty="0"/>
                  <a:t>the factors of -10: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1×−10, −1×10, 2×−5,−2×5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Sum of those factors: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    −9                9          −3             3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Note: Since c is negative (-10) we know signs have to be both +and-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	Since </a:t>
                </a:r>
                <a:r>
                  <a:rPr lang="en-US" sz="2800" dirty="0"/>
                  <a:t>b is negative we know the bigger number is negative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Since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satisfies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both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factors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−3 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𝑟𝑒𝑤𝑟𝑖𝑡𝑒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07886"/>
                <a:ext cx="10617200" cy="5283200"/>
              </a:xfrm>
              <a:blipFill rotWithShape="0">
                <a:blip r:embed="rId2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6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to Factor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07886"/>
                <a:ext cx="10617200" cy="5283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3.)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4.)  </a:t>
                </a:r>
                <a:r>
                  <a:rPr lang="fr-FR" sz="2800" dirty="0" smtClean="0"/>
                  <a:t>x</a:t>
                </a:r>
                <a:r>
                  <a:rPr lang="fr-FR" sz="2800" baseline="30000" dirty="0" smtClean="0"/>
                  <a:t>2</a:t>
                </a:r>
                <a:r>
                  <a:rPr lang="fr-FR" sz="2800" dirty="0" smtClean="0"/>
                  <a:t> </a:t>
                </a:r>
                <a:r>
                  <a:rPr lang="fr-FR" sz="2800" dirty="0"/>
                  <a:t>– 12x – 28						</a:t>
                </a:r>
                <a:endParaRPr lang="fr-FR" sz="2800" dirty="0" smtClean="0"/>
              </a:p>
              <a:p>
                <a:pPr marL="0" indent="0">
                  <a:buNone/>
                </a:pPr>
                <a:endParaRPr lang="fr-FR" sz="2800" dirty="0"/>
              </a:p>
              <a:p>
                <a:pPr marL="0" indent="0">
                  <a:buNone/>
                </a:pPr>
                <a:r>
                  <a:rPr lang="fr-FR" sz="2800" dirty="0" smtClean="0"/>
                  <a:t>5.)  y</a:t>
                </a:r>
                <a:r>
                  <a:rPr lang="fr-FR" sz="2800" baseline="30000" dirty="0" smtClean="0"/>
                  <a:t>2</a:t>
                </a:r>
                <a:r>
                  <a:rPr lang="fr-FR" sz="2800" dirty="0" smtClean="0"/>
                  <a:t> </a:t>
                </a:r>
                <a:r>
                  <a:rPr lang="fr-FR" sz="2800" dirty="0"/>
                  <a:t>+ 2y + 1</a:t>
                </a:r>
                <a:endParaRPr lang="en-US" sz="2800" dirty="0"/>
              </a:p>
              <a:p>
                <a:pPr marL="0" indent="0">
                  <a:buNone/>
                </a:pPr>
                <a:endParaRPr lang="fr-FR" sz="2800" dirty="0" smtClean="0"/>
              </a:p>
              <a:p>
                <a:pPr marL="0" indent="0">
                  <a:buNone/>
                </a:pPr>
                <a:r>
                  <a:rPr lang="fr-FR" sz="2800" dirty="0" smtClean="0"/>
                  <a:t>6.)  q</a:t>
                </a:r>
                <a:r>
                  <a:rPr lang="fr-FR" sz="2800" baseline="30000" dirty="0" smtClean="0"/>
                  <a:t>2</a:t>
                </a:r>
                <a:r>
                  <a:rPr lang="fr-FR" sz="2800" dirty="0"/>
                  <a:t> – 19q + 90						</a:t>
                </a:r>
                <a:endParaRPr lang="fr-FR" sz="2800" dirty="0" smtClean="0"/>
              </a:p>
              <a:p>
                <a:pPr marL="0" indent="0">
                  <a:buNone/>
                </a:pPr>
                <a:endParaRPr lang="fr-FR" sz="2800" dirty="0"/>
              </a:p>
              <a:p>
                <a:pPr marL="0" indent="0">
                  <a:buNone/>
                </a:pPr>
                <a:r>
                  <a:rPr lang="fr-FR" sz="2800" dirty="0" smtClean="0"/>
                  <a:t>7.)  x</a:t>
                </a:r>
                <a:r>
                  <a:rPr lang="fr-FR" sz="2800" baseline="30000" dirty="0" smtClean="0"/>
                  <a:t>2</a:t>
                </a:r>
                <a:r>
                  <a:rPr lang="fr-FR" sz="2800" dirty="0" smtClean="0"/>
                  <a:t> </a:t>
                </a:r>
                <a:r>
                  <a:rPr lang="fr-FR" sz="2800" dirty="0"/>
                  <a:t>– 7x – 10 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07886"/>
                <a:ext cx="10617200" cy="5283200"/>
              </a:xfrm>
              <a:blipFill rotWithShape="0">
                <a:blip r:embed="rId2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1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Factoring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540" t="-1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6" y="1625303"/>
            <a:ext cx="11074400" cy="3581400"/>
          </a:xfrm>
        </p:spPr>
        <p:txBody>
          <a:bodyPr/>
          <a:lstStyle/>
          <a:p>
            <a:pPr marL="0" indent="0">
              <a:buNone/>
            </a:pPr>
            <a:r>
              <a:rPr lang="fr-FR" sz="3400" b="1" dirty="0" smtClean="0"/>
              <a:t>ax</a:t>
            </a:r>
            <a:r>
              <a:rPr lang="fr-FR" sz="3400" b="1" baseline="30000" dirty="0" smtClean="0"/>
              <a:t>2</a:t>
            </a:r>
            <a:r>
              <a:rPr lang="fr-FR" sz="3400" b="1" dirty="0" smtClean="0"/>
              <a:t> </a:t>
            </a:r>
            <a:r>
              <a:rPr lang="fr-FR" sz="3400" b="1" dirty="0"/>
              <a:t>+ </a:t>
            </a:r>
            <a:r>
              <a:rPr lang="fr-FR" sz="3400" b="1" dirty="0" err="1"/>
              <a:t>bx</a:t>
            </a:r>
            <a:r>
              <a:rPr lang="fr-FR" sz="3400" b="1" dirty="0"/>
              <a:t> + c = (</a:t>
            </a:r>
            <a:r>
              <a:rPr lang="fr-FR" sz="3400" b="1" dirty="0" err="1"/>
              <a:t>kx</a:t>
            </a:r>
            <a:r>
              <a:rPr lang="fr-FR" sz="3400" b="1" dirty="0"/>
              <a:t> + m)(lx + n</a:t>
            </a:r>
            <a:r>
              <a:rPr lang="fr-FR" sz="3400" b="1" dirty="0" smtClean="0"/>
              <a:t>)</a:t>
            </a:r>
            <a:r>
              <a:rPr lang="fr-FR" sz="3400" dirty="0" smtClean="0"/>
              <a:t>= </a:t>
            </a:r>
            <a:r>
              <a:rPr lang="fr-FR" sz="3400" dirty="0"/>
              <a:t>k*lx</a:t>
            </a:r>
            <a:r>
              <a:rPr lang="fr-FR" sz="3400" baseline="30000" dirty="0"/>
              <a:t>2</a:t>
            </a:r>
            <a:r>
              <a:rPr lang="fr-FR" sz="3400" dirty="0"/>
              <a:t> + (k*n + l*m)x + m*n</a:t>
            </a:r>
            <a:endParaRPr lang="en-US" sz="3400" dirty="0"/>
          </a:p>
          <a:p>
            <a:pPr marL="0" lvl="0" indent="0">
              <a:buNone/>
            </a:pPr>
            <a:r>
              <a:rPr lang="fr-FR" sz="3400" dirty="0" smtClean="0"/>
              <a:t>	a </a:t>
            </a:r>
            <a:r>
              <a:rPr lang="fr-FR" sz="3400" dirty="0"/>
              <a:t>= k*l </a:t>
            </a:r>
            <a:r>
              <a:rPr lang="en-US" sz="3400" dirty="0"/>
              <a:t>	</a:t>
            </a:r>
            <a:r>
              <a:rPr lang="en-US" sz="3400" dirty="0" smtClean="0"/>
              <a:t>	</a:t>
            </a:r>
            <a:r>
              <a:rPr lang="fr-FR" sz="3400" dirty="0" smtClean="0"/>
              <a:t>b </a:t>
            </a:r>
            <a:r>
              <a:rPr lang="fr-FR" sz="3400" dirty="0"/>
              <a:t>= k*n + l*m </a:t>
            </a:r>
            <a:r>
              <a:rPr lang="en-US" sz="3400" dirty="0"/>
              <a:t>	</a:t>
            </a:r>
            <a:r>
              <a:rPr lang="en-US" sz="3400" dirty="0" smtClean="0"/>
              <a:t>	</a:t>
            </a:r>
            <a:r>
              <a:rPr lang="fr-FR" sz="3400" dirty="0" smtClean="0"/>
              <a:t>c </a:t>
            </a:r>
            <a:r>
              <a:rPr lang="fr-FR" sz="3400" dirty="0"/>
              <a:t>= m*n</a:t>
            </a:r>
            <a:endParaRPr lang="en-US" sz="3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99886" y="3111203"/>
            <a:ext cx="7344228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4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Steps</a:t>
            </a:r>
            <a:r>
              <a:rPr kumimoji="0" lang="fr-FR" altLang="en-US" sz="3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1)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Find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list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the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factors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of a and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2) Set up the proportion: </a:t>
            </a:r>
            <a:endParaRPr kumimoji="0" lang="fr-FR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44225"/>
              </p:ext>
            </p:extLst>
          </p:nvPr>
        </p:nvGraphicFramePr>
        <p:xfrm>
          <a:off x="5688239" y="4516105"/>
          <a:ext cx="1497693" cy="106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4" imgW="609600" imgH="431800" progId="Equation.DSMT4">
                  <p:embed/>
                </p:oleObj>
              </mc:Choice>
              <mc:Fallback>
                <p:oleObj r:id="rId4" imgW="6096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239" y="4516105"/>
                        <a:ext cx="1497693" cy="10600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99886" y="5665874"/>
            <a:ext cx="10784114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3) Cross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multiply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to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get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numbers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that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add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give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b. (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Guess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Check)</a:t>
            </a:r>
            <a:endParaRPr kumimoji="0" lang="fr-FR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2057"/>
                <a:ext cx="9601200" cy="50219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3400" dirty="0" smtClean="0"/>
                  <a:t>1.)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 – 25</m:t>
                    </m:r>
                  </m:oMath>
                </a14:m>
                <a:endParaRPr lang="en-US" sz="3400" dirty="0" smtClean="0"/>
              </a:p>
              <a:p>
                <a:pPr marL="0" lvl="0" indent="0">
                  <a:buNone/>
                </a:pPr>
                <a:r>
                  <a:rPr lang="en-US" sz="3400" dirty="0" smtClean="0"/>
                  <a:t>2.)  </a:t>
                </a:r>
                <a:r>
                  <a:rPr lang="fr-FR" sz="3400" dirty="0" smtClean="0"/>
                  <a:t>2x</a:t>
                </a:r>
                <a:r>
                  <a:rPr lang="fr-FR" sz="3400" baseline="30000" dirty="0" smtClean="0"/>
                  <a:t>2</a:t>
                </a:r>
                <a:r>
                  <a:rPr lang="fr-FR" sz="3400" dirty="0" smtClean="0"/>
                  <a:t> </a:t>
                </a:r>
                <a:r>
                  <a:rPr lang="fr-FR" sz="3400" dirty="0"/>
                  <a:t>+ x – 3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3.)  </a:t>
                </a:r>
                <a:r>
                  <a:rPr lang="fr-FR" sz="3400" dirty="0" smtClean="0"/>
                  <a:t>3x</a:t>
                </a:r>
                <a:r>
                  <a:rPr lang="fr-FR" sz="3400" baseline="30000" dirty="0" smtClean="0"/>
                  <a:t>2</a:t>
                </a:r>
                <a:r>
                  <a:rPr lang="fr-FR" sz="3400" dirty="0" smtClean="0"/>
                  <a:t> </a:t>
                </a:r>
                <a:r>
                  <a:rPr lang="fr-FR" sz="3400" dirty="0"/>
                  <a:t>– 17x + 10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4</a:t>
                </a:r>
                <a:r>
                  <a:rPr lang="en-US" sz="3400" dirty="0" smtClean="0"/>
                  <a:t>.)  </a:t>
                </a:r>
                <a:r>
                  <a:rPr lang="fr-FR" sz="3400" dirty="0" smtClean="0"/>
                  <a:t>8z</a:t>
                </a:r>
                <a:r>
                  <a:rPr lang="fr-FR" sz="3400" baseline="30000" dirty="0" smtClean="0"/>
                  <a:t>2</a:t>
                </a:r>
                <a:r>
                  <a:rPr lang="fr-FR" sz="3400" dirty="0" smtClean="0"/>
                  <a:t> </a:t>
                </a:r>
                <a:r>
                  <a:rPr lang="fr-FR" sz="3400" dirty="0"/>
                  <a:t>+ 18z + 9 </a:t>
                </a:r>
                <a:endParaRPr lang="fr-FR" sz="3400" dirty="0" smtClean="0"/>
              </a:p>
              <a:p>
                <a:pPr marL="0" indent="0">
                  <a:buNone/>
                </a:pPr>
                <a:r>
                  <a:rPr lang="fr-FR" sz="3400" dirty="0"/>
                  <a:t>5</a:t>
                </a:r>
                <a:r>
                  <a:rPr lang="fr-FR" sz="3400" dirty="0" smtClean="0"/>
                  <a:t>.) </a:t>
                </a:r>
                <a:r>
                  <a:rPr lang="fr-FR" sz="3600" dirty="0"/>
                  <a:t>6x</a:t>
                </a:r>
                <a:r>
                  <a:rPr lang="fr-FR" sz="3600" baseline="30000" dirty="0"/>
                  <a:t>2</a:t>
                </a:r>
                <a:r>
                  <a:rPr lang="fr-FR" sz="3600" dirty="0"/>
                  <a:t> – 9x + 5 </a:t>
                </a:r>
                <a:endParaRPr lang="fr-FR" sz="3600" dirty="0" smtClean="0"/>
              </a:p>
              <a:p>
                <a:pPr marL="0" indent="0">
                  <a:buNone/>
                </a:pPr>
                <a:r>
                  <a:rPr lang="fr-FR" sz="3600" dirty="0"/>
                  <a:t>6</a:t>
                </a:r>
                <a:r>
                  <a:rPr lang="fr-FR" sz="3600" dirty="0" smtClean="0"/>
                  <a:t>.) </a:t>
                </a:r>
                <a:r>
                  <a:rPr lang="fr-FR" sz="3600" dirty="0"/>
                  <a:t>11m</a:t>
                </a:r>
                <a:r>
                  <a:rPr lang="fr-FR" sz="3600" baseline="30000" dirty="0"/>
                  <a:t>2</a:t>
                </a:r>
                <a:r>
                  <a:rPr lang="fr-FR" sz="3600" dirty="0"/>
                  <a:t> + 14m – 16 </a:t>
                </a:r>
                <a:endParaRPr lang="fr-FR" sz="3600" dirty="0" smtClean="0"/>
              </a:p>
              <a:p>
                <a:pPr marL="0" indent="0">
                  <a:buNone/>
                </a:pPr>
                <a:r>
                  <a:rPr lang="fr-FR" sz="3600" dirty="0" smtClean="0"/>
                  <a:t>7.)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 – 20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2057"/>
                <a:ext cx="9601200" cy="5021943"/>
              </a:xfrm>
              <a:blipFill rotWithShape="0">
                <a:blip r:embed="rId2"/>
                <a:stretch>
                  <a:fillRect l="-1905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4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New Material: </a:t>
            </a:r>
          </a:p>
          <a:p>
            <a:pPr marL="0" indent="0">
              <a:buNone/>
            </a:pPr>
            <a:r>
              <a:rPr lang="en-US" sz="4000" dirty="0"/>
              <a:t>Page 221 </a:t>
            </a:r>
            <a:r>
              <a:rPr lang="en-US" sz="4000" dirty="0" smtClean="0"/>
              <a:t>#1–8, 15–25(odd), 33, 35, 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       47, 49, 51, 61, 63, 99</a:t>
            </a: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New Material: </a:t>
            </a:r>
          </a:p>
          <a:p>
            <a:pPr marL="0" indent="0">
              <a:buNone/>
            </a:pPr>
            <a:r>
              <a:rPr lang="en-US" sz="4000" dirty="0" smtClean="0"/>
              <a:t>Page 212 #16, 28, 30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Mixed Review: </a:t>
            </a:r>
          </a:p>
          <a:p>
            <a:pPr marL="0" indent="0">
              <a:buNone/>
            </a:pPr>
            <a:r>
              <a:rPr lang="en-US" sz="4000" dirty="0" smtClean="0"/>
              <a:t>Page 212 #37</a:t>
            </a:r>
            <a:r>
              <a:rPr lang="en-US" sz="4000" dirty="0"/>
              <a:t>, 41, 43 </a:t>
            </a:r>
          </a:p>
        </p:txBody>
      </p:sp>
    </p:spTree>
    <p:extLst>
      <p:ext uri="{BB962C8B-B14F-4D97-AF65-F5344CB8AC3E}">
        <p14:creationId xmlns:p14="http://schemas.microsoft.com/office/powerpoint/2010/main" val="26289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4.4 Factoring Quadratic Expressions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Objective: </a:t>
            </a:r>
            <a:r>
              <a:rPr lang="en-US" sz="4000" dirty="0" smtClean="0"/>
              <a:t>To factor a quadratic equation into the product of two binomials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Factoring </a:t>
            </a:r>
            <a:r>
              <a:rPr lang="en-US" b="1" u="sng" dirty="0"/>
              <a:t>By Finding a Common Factor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453640"/>
                <a:ext cx="9601200" cy="4008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453640"/>
                <a:ext cx="9601200" cy="40081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Factoring </a:t>
            </a:r>
            <a:r>
              <a:rPr lang="en-US" b="1" u="sng" dirty="0"/>
              <a:t>By Finding a Common Factor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453640"/>
                <a:ext cx="9601200" cy="4008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3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3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400" b="1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453640"/>
                <a:ext cx="9601200" cy="40081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6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Factoring</a:t>
            </a:r>
            <a:r>
              <a:rPr lang="en-US" dirty="0"/>
              <a:t>: is rewriting an expression as a product of its factors (reverse FOIL)… write a trinomial as a binomial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453640"/>
                <a:ext cx="9601200" cy="4008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Review Multiplying two binomials to create a trinomial:</a:t>
                </a:r>
              </a:p>
              <a:p>
                <a:pPr marL="0" indent="0">
                  <a:buNone/>
                </a:pPr>
                <a:endParaRPr lang="en-US" sz="32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+15=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453640"/>
                <a:ext cx="9601200" cy="4008120"/>
              </a:xfrm>
              <a:blipFill rotWithShape="0">
                <a:blip r:embed="rId2"/>
                <a:stretch>
                  <a:fillRect l="-1587" t="-2588" r="-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14400" y="685800"/>
                <a:ext cx="10058400" cy="1485900"/>
              </a:xfrm>
            </p:spPr>
            <p:txBody>
              <a:bodyPr/>
              <a:lstStyle/>
              <a:p>
                <a:r>
                  <a:rPr lang="en-US" b="1" u="sng" dirty="0"/>
                  <a:t>Factoring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4400" y="685800"/>
                <a:ext cx="10058400" cy="1485900"/>
              </a:xfrm>
              <a:blipFill rotWithShape="0">
                <a:blip r:embed="rId2"/>
                <a:stretch>
                  <a:fillRect l="-2424" t="-1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65086"/>
            <a:ext cx="100584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400" b="1" dirty="0"/>
              <a:t>x</a:t>
            </a:r>
            <a:r>
              <a:rPr lang="fr-FR" sz="3400" b="1" baseline="30000" dirty="0"/>
              <a:t>2</a:t>
            </a:r>
            <a:r>
              <a:rPr lang="fr-FR" sz="3400" b="1" dirty="0"/>
              <a:t> + </a:t>
            </a:r>
            <a:r>
              <a:rPr lang="fr-FR" sz="3400" b="1" dirty="0" err="1"/>
              <a:t>bx</a:t>
            </a:r>
            <a:r>
              <a:rPr lang="fr-FR" sz="3400" b="1" dirty="0"/>
              <a:t> + c = (x + m)(x + </a:t>
            </a:r>
            <a:r>
              <a:rPr lang="fr-FR" sz="3400" b="1" dirty="0" smtClean="0"/>
              <a:t>n)</a:t>
            </a:r>
            <a:r>
              <a:rPr lang="fr-FR" sz="3400" dirty="0" smtClean="0"/>
              <a:t> = x</a:t>
            </a:r>
            <a:r>
              <a:rPr lang="fr-FR" sz="3400" baseline="30000" dirty="0" smtClean="0"/>
              <a:t>2</a:t>
            </a:r>
            <a:r>
              <a:rPr lang="fr-FR" sz="3400" dirty="0" smtClean="0"/>
              <a:t> + (m + n)x + m*n</a:t>
            </a:r>
            <a:endParaRPr lang="en-US" sz="3400" dirty="0" smtClean="0"/>
          </a:p>
          <a:p>
            <a:pPr marL="0" lvl="0" indent="0">
              <a:buNone/>
            </a:pPr>
            <a:r>
              <a:rPr lang="en-US" sz="3400" dirty="0" smtClean="0"/>
              <a:t>	b </a:t>
            </a:r>
            <a:r>
              <a:rPr lang="en-US" sz="3400" dirty="0"/>
              <a:t>= m + n </a:t>
            </a:r>
            <a:r>
              <a:rPr lang="en-US" sz="3400" dirty="0" smtClean="0"/>
              <a:t>			c </a:t>
            </a:r>
            <a:r>
              <a:rPr lang="en-US" sz="3400" dirty="0"/>
              <a:t>= m*n</a:t>
            </a:r>
          </a:p>
          <a:p>
            <a:pPr marL="0" indent="0">
              <a:buNone/>
            </a:pPr>
            <a:r>
              <a:rPr lang="fr-FR" sz="3400" b="1" dirty="0"/>
              <a:t> </a:t>
            </a:r>
            <a:endParaRPr lang="en-US" sz="3400" dirty="0"/>
          </a:p>
          <a:p>
            <a:pPr marL="0" indent="0">
              <a:buNone/>
            </a:pPr>
            <a:r>
              <a:rPr lang="fr-FR" sz="3400" u="sng" dirty="0" err="1"/>
              <a:t>Steps</a:t>
            </a:r>
            <a:r>
              <a:rPr lang="fr-FR" sz="3400" dirty="0"/>
              <a:t>:</a:t>
            </a:r>
            <a:endParaRPr lang="en-US" sz="3400" dirty="0"/>
          </a:p>
          <a:p>
            <a:pPr marL="0" indent="0">
              <a:buNone/>
            </a:pPr>
            <a:r>
              <a:rPr lang="fr-FR" sz="3400" dirty="0"/>
              <a:t>1) </a:t>
            </a:r>
            <a:r>
              <a:rPr lang="fr-FR" sz="3400" dirty="0" err="1"/>
              <a:t>Find</a:t>
            </a:r>
            <a:r>
              <a:rPr lang="fr-FR" sz="3400" dirty="0"/>
              <a:t> 2 </a:t>
            </a:r>
            <a:r>
              <a:rPr lang="fr-FR" sz="3400" dirty="0" err="1"/>
              <a:t>numbers</a:t>
            </a:r>
            <a:r>
              <a:rPr lang="fr-FR" sz="3400" dirty="0"/>
              <a:t>, m and n, </a:t>
            </a:r>
            <a:r>
              <a:rPr lang="fr-FR" sz="3400" dirty="0" err="1"/>
              <a:t>that</a:t>
            </a:r>
            <a:r>
              <a:rPr lang="fr-FR" sz="3400" dirty="0"/>
              <a:t> </a:t>
            </a:r>
            <a:r>
              <a:rPr lang="fr-FR" sz="3400" dirty="0" err="1"/>
              <a:t>multiply</a:t>
            </a:r>
            <a:r>
              <a:rPr lang="fr-FR" sz="3400" dirty="0"/>
              <a:t> to </a:t>
            </a:r>
            <a:r>
              <a:rPr lang="fr-FR" sz="3400" dirty="0" err="1"/>
              <a:t>give</a:t>
            </a:r>
            <a:r>
              <a:rPr lang="fr-FR" sz="3400" dirty="0"/>
              <a:t> </a:t>
            </a:r>
            <a:r>
              <a:rPr lang="fr-FR" sz="3400" dirty="0" err="1"/>
              <a:t>you</a:t>
            </a:r>
            <a:r>
              <a:rPr lang="fr-FR" sz="3400" dirty="0"/>
              <a:t> c, and </a:t>
            </a:r>
            <a:r>
              <a:rPr lang="fr-FR" sz="3400" dirty="0" err="1"/>
              <a:t>add</a:t>
            </a:r>
            <a:r>
              <a:rPr lang="fr-FR" sz="3400" dirty="0"/>
              <a:t> to and </a:t>
            </a:r>
            <a:r>
              <a:rPr lang="fr-FR" sz="3400" dirty="0" err="1"/>
              <a:t>get</a:t>
            </a:r>
            <a:r>
              <a:rPr lang="fr-FR" sz="3400" dirty="0"/>
              <a:t> b </a:t>
            </a:r>
            <a:endParaRPr lang="en-US" sz="3400" dirty="0"/>
          </a:p>
          <a:p>
            <a:pPr marL="0" indent="0">
              <a:buNone/>
            </a:pPr>
            <a:r>
              <a:rPr lang="fr-FR" sz="3400" dirty="0"/>
              <a:t>2) Put </a:t>
            </a:r>
            <a:r>
              <a:rPr lang="fr-FR" sz="3400" dirty="0" err="1"/>
              <a:t>those</a:t>
            </a:r>
            <a:r>
              <a:rPr lang="fr-FR" sz="3400" dirty="0"/>
              <a:t> </a:t>
            </a:r>
            <a:r>
              <a:rPr lang="fr-FR" sz="3400" dirty="0" err="1"/>
              <a:t>numbers</a:t>
            </a:r>
            <a:r>
              <a:rPr lang="fr-FR" sz="3400" dirty="0"/>
              <a:t> in the </a:t>
            </a:r>
            <a:r>
              <a:rPr lang="fr-FR" sz="3400" dirty="0" err="1"/>
              <a:t>form</a:t>
            </a:r>
            <a:r>
              <a:rPr lang="fr-FR" sz="3400" dirty="0"/>
              <a:t> (x + m)(x + n</a:t>
            </a:r>
            <a:r>
              <a:rPr lang="fr-FR" sz="3400" dirty="0" smtClean="0"/>
              <a:t>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337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u="sng" dirty="0" smtClean="0"/>
                  <a:t>Factor:</a:t>
                </a:r>
                <a:r>
                  <a:rPr lang="en-US" dirty="0" smtClean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1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4671</TotalTime>
  <Words>300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Franklin Gothic Book</vt:lpstr>
      <vt:lpstr>Times New Roman</vt:lpstr>
      <vt:lpstr>Crop</vt:lpstr>
      <vt:lpstr>Equation.DSMT4</vt:lpstr>
      <vt:lpstr>Bell Work:</vt:lpstr>
      <vt:lpstr>For Next Time</vt:lpstr>
      <vt:lpstr>ALGEBRA 3</vt:lpstr>
      <vt:lpstr>4.4 Factoring Quadratic Expressions   Objective: To factor a quadratic equation into the product of two binomials</vt:lpstr>
      <vt:lpstr>Factoring By Finding a Common Factor </vt:lpstr>
      <vt:lpstr>Factoring By Finding a Common Factor </vt:lpstr>
      <vt:lpstr>Factoring: is rewriting an expression as a product of its factors (reverse FOIL)… write a trinomial as a binomial </vt:lpstr>
      <vt:lpstr>Factoring 〖   ax〗^2+bx+c    where a=±1</vt:lpstr>
      <vt:lpstr>Factor:  x^2+6x+8  </vt:lpstr>
      <vt:lpstr>Factor:  x^2+6x+8  </vt:lpstr>
      <vt:lpstr>More Examples to Factor</vt:lpstr>
      <vt:lpstr>More Examples</vt:lpstr>
      <vt:lpstr>More Examples to Factor</vt:lpstr>
      <vt:lpstr>Factoring 〖   ax〗^2+bx+c    where a≠1</vt:lpstr>
      <vt:lpstr>Factor: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127</cp:revision>
  <cp:lastPrinted>2017-11-01T17:18:10Z</cp:lastPrinted>
  <dcterms:created xsi:type="dcterms:W3CDTF">2017-08-31T14:11:29Z</dcterms:created>
  <dcterms:modified xsi:type="dcterms:W3CDTF">2017-12-05T17:32:30Z</dcterms:modified>
</cp:coreProperties>
</file>