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8"/>
  </p:handoutMasterIdLst>
  <p:sldIdLst>
    <p:sldId id="282" r:id="rId2"/>
    <p:sldId id="331" r:id="rId3"/>
    <p:sldId id="263" r:id="rId4"/>
    <p:sldId id="281" r:id="rId5"/>
    <p:sldId id="329" r:id="rId6"/>
    <p:sldId id="330" r:id="rId7"/>
    <p:sldId id="332" r:id="rId8"/>
    <p:sldId id="333" r:id="rId9"/>
    <p:sldId id="334" r:id="rId10"/>
    <p:sldId id="335" r:id="rId11"/>
    <p:sldId id="337" r:id="rId12"/>
    <p:sldId id="338" r:id="rId13"/>
    <p:sldId id="339" r:id="rId14"/>
    <p:sldId id="340" r:id="rId15"/>
    <p:sldId id="336" r:id="rId16"/>
    <p:sldId id="287" r:id="rId17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4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53" y="586741"/>
            <a:ext cx="10196111" cy="22098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Bell Work: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59453" y="1691641"/>
                <a:ext cx="10820401" cy="51663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Factor: </a:t>
                </a:r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−9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+18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−18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9453" y="1691641"/>
                <a:ext cx="10820401" cy="5166359"/>
              </a:xfrm>
              <a:blipFill rotWithShape="0">
                <a:blip r:embed="rId2"/>
                <a:stretch>
                  <a:fillRect l="-1465"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472057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+6=0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a:rPr lang="en-US" sz="3000" b="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𝐹𝑎𝑐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𝑡𝑜𝑟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𝑝𝑜𝑙𝑦𝑛𝑜𝑚𝑖𝑎𝑙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+3=0  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+2=0            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𝑍𝑒𝑟𝑜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𝑃𝑟𝑜𝑑𝑢𝑐𝑡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𝑃𝑟𝑜𝑝𝑒𝑟𝑡𝑦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=−3       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=−2                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𝑆𝑜𝑙𝑣𝑒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the solution.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472057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3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Solve </a:t>
            </a:r>
            <a:r>
              <a:rPr lang="en-US" dirty="0" smtClean="0"/>
              <a:t>by Graphing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3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38515"/>
                <a:ext cx="10312400" cy="52106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→ 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𝑟𝑒𝑤𝑟𝑖𝑡𝑒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𝑠𝑡𝑎𝑛𝑑𝑎𝑟𝑑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𝑓𝑜𝑟𝑚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𝑛𝑒𝑒𝑑𝑒𝑑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Identify the roots (solutions… when y = 0) </a:t>
                </a:r>
              </a:p>
              <a:p>
                <a:pPr marL="0" indent="0">
                  <a:buNone/>
                </a:pPr>
                <a:r>
                  <a:rPr lang="en-US" sz="3000" dirty="0"/>
                  <a:t>	</a:t>
                </a:r>
                <a:r>
                  <a:rPr lang="en-US" sz="3000" dirty="0" smtClean="0"/>
                  <a:t>x = 5   and  x = -2 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Graph roots, and other key points to show work. 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Question to Think about: Could we write the factored form now that we know the roots?! </a:t>
                </a:r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38515"/>
                <a:ext cx="10312400" cy="5210628"/>
              </a:xfrm>
              <a:blipFill rotWithShape="0">
                <a:blip r:embed="rId2"/>
                <a:stretch>
                  <a:fillRect l="-1359" r="-709" b="-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 </a:t>
            </a:r>
            <a:r>
              <a:rPr lang="en-US" u="sng" dirty="0" smtClean="0"/>
              <a:t>3:</a:t>
            </a:r>
            <a:r>
              <a:rPr lang="en-US" dirty="0" smtClean="0"/>
              <a:t> </a:t>
            </a:r>
            <a:r>
              <a:rPr lang="en-US" dirty="0" smtClean="0"/>
              <a:t>Solve by Graphing.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8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 </a:t>
            </a:r>
            <a:r>
              <a:rPr lang="en-US" u="sng" dirty="0" smtClean="0"/>
              <a:t>3:</a:t>
            </a:r>
            <a:r>
              <a:rPr lang="en-US" dirty="0" smtClean="0"/>
              <a:t> </a:t>
            </a:r>
            <a:r>
              <a:rPr lang="en-US" dirty="0" smtClean="0"/>
              <a:t>Solution.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/>
                  <a:t>Zeros: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=−0.59 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=2.26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06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Examples: Solve for x.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3200" dirty="0"/>
                  <a:t>	</a:t>
                </a: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/>
                  <a:t>	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−16=0                                      </m:t>
                      </m:r>
                    </m:oMath>
                  </m:oMathPara>
                </a14:m>
                <a:endParaRPr lang="en-US" sz="3200" i="1" dirty="0" smtClean="0"/>
              </a:p>
              <a:p>
                <a:pPr marL="0" indent="0">
                  <a:buNone/>
                </a:pPr>
                <a:endParaRPr lang="en-US" sz="32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−12=0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8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4480"/>
            <a:ext cx="9601200" cy="50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New Material: </a:t>
            </a:r>
          </a:p>
          <a:p>
            <a:pPr marL="0" indent="0">
              <a:buNone/>
            </a:pPr>
            <a:r>
              <a:rPr lang="en-US" sz="4000" dirty="0" smtClean="0"/>
              <a:t>Page </a:t>
            </a:r>
            <a:r>
              <a:rPr lang="en-US" sz="4000" dirty="0"/>
              <a:t>229 #1-6, 9-17 (odd), 31, 44 </a:t>
            </a: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Mixed Review: </a:t>
            </a:r>
          </a:p>
          <a:p>
            <a:pPr marL="0" indent="0">
              <a:buNone/>
            </a:pPr>
            <a:r>
              <a:rPr lang="en-US" sz="4000" dirty="0" smtClean="0"/>
              <a:t>Page 231 # 67(use </a:t>
            </a:r>
            <a:r>
              <a:rPr lang="en-US" sz="4000" smtClean="0"/>
              <a:t>a matrix), 73</a:t>
            </a:r>
          </a:p>
        </p:txBody>
      </p:sp>
    </p:spTree>
    <p:extLst>
      <p:ext uri="{BB962C8B-B14F-4D97-AF65-F5344CB8AC3E}">
        <p14:creationId xmlns:p14="http://schemas.microsoft.com/office/powerpoint/2010/main" val="4487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4480"/>
            <a:ext cx="9601200" cy="50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New Material: </a:t>
            </a:r>
          </a:p>
          <a:p>
            <a:pPr marL="0" indent="0">
              <a:buNone/>
            </a:pPr>
            <a:r>
              <a:rPr lang="en-US" sz="4000" dirty="0"/>
              <a:t>Page 221 </a:t>
            </a:r>
            <a:r>
              <a:rPr lang="en-US" sz="4000" dirty="0" smtClean="0"/>
              <a:t>#1–8, 15–25(odd), 33, 35, 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             47, 49, 51, 61, 63, 99</a:t>
            </a: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995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4.4 Factoring Quadratic Expressions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/>
              <a:t>Objective: </a:t>
            </a:r>
            <a:r>
              <a:rPr lang="en-US" sz="4000" dirty="0" smtClean="0"/>
              <a:t>To factor a quadratic equation into the product of two binomials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Factoring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𝒘𝒉𝒆𝒓𝒆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540" t="-1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886" y="1625303"/>
            <a:ext cx="11074400" cy="3581400"/>
          </a:xfrm>
        </p:spPr>
        <p:txBody>
          <a:bodyPr/>
          <a:lstStyle/>
          <a:p>
            <a:pPr marL="0" indent="0">
              <a:buNone/>
            </a:pPr>
            <a:r>
              <a:rPr lang="fr-FR" sz="3400" b="1" dirty="0" smtClean="0"/>
              <a:t>ax</a:t>
            </a:r>
            <a:r>
              <a:rPr lang="fr-FR" sz="3400" b="1" baseline="30000" dirty="0" smtClean="0"/>
              <a:t>2</a:t>
            </a:r>
            <a:r>
              <a:rPr lang="fr-FR" sz="3400" b="1" dirty="0" smtClean="0"/>
              <a:t> </a:t>
            </a:r>
            <a:r>
              <a:rPr lang="fr-FR" sz="3400" b="1" dirty="0"/>
              <a:t>+ </a:t>
            </a:r>
            <a:r>
              <a:rPr lang="fr-FR" sz="3400" b="1" dirty="0" err="1"/>
              <a:t>bx</a:t>
            </a:r>
            <a:r>
              <a:rPr lang="fr-FR" sz="3400" b="1" dirty="0"/>
              <a:t> + c = (</a:t>
            </a:r>
            <a:r>
              <a:rPr lang="fr-FR" sz="3400" b="1" dirty="0" err="1"/>
              <a:t>kx</a:t>
            </a:r>
            <a:r>
              <a:rPr lang="fr-FR" sz="3400" b="1" dirty="0"/>
              <a:t> + m)(lx + n</a:t>
            </a:r>
            <a:r>
              <a:rPr lang="fr-FR" sz="3400" b="1" dirty="0" smtClean="0"/>
              <a:t>)</a:t>
            </a:r>
            <a:r>
              <a:rPr lang="fr-FR" sz="3400" dirty="0" smtClean="0"/>
              <a:t>= </a:t>
            </a:r>
            <a:r>
              <a:rPr lang="fr-FR" sz="3400" dirty="0"/>
              <a:t>k*lx</a:t>
            </a:r>
            <a:r>
              <a:rPr lang="fr-FR" sz="3400" baseline="30000" dirty="0"/>
              <a:t>2</a:t>
            </a:r>
            <a:r>
              <a:rPr lang="fr-FR" sz="3400" dirty="0"/>
              <a:t> + (k*n + l*m)x + m*n</a:t>
            </a:r>
            <a:endParaRPr lang="en-US" sz="3400" dirty="0"/>
          </a:p>
          <a:p>
            <a:pPr marL="0" lvl="0" indent="0">
              <a:buNone/>
            </a:pPr>
            <a:r>
              <a:rPr lang="fr-FR" sz="3400" dirty="0" smtClean="0"/>
              <a:t>	a </a:t>
            </a:r>
            <a:r>
              <a:rPr lang="fr-FR" sz="3400" dirty="0"/>
              <a:t>= k*l </a:t>
            </a:r>
            <a:r>
              <a:rPr lang="en-US" sz="3400" dirty="0"/>
              <a:t>	</a:t>
            </a:r>
            <a:r>
              <a:rPr lang="en-US" sz="3400" dirty="0" smtClean="0"/>
              <a:t>	</a:t>
            </a:r>
            <a:r>
              <a:rPr lang="fr-FR" sz="3400" dirty="0" smtClean="0"/>
              <a:t>b </a:t>
            </a:r>
            <a:r>
              <a:rPr lang="fr-FR" sz="3400" dirty="0"/>
              <a:t>= k*n + l*m </a:t>
            </a:r>
            <a:r>
              <a:rPr lang="en-US" sz="3400" dirty="0"/>
              <a:t>	</a:t>
            </a:r>
            <a:r>
              <a:rPr lang="en-US" sz="3400" dirty="0" smtClean="0"/>
              <a:t>	</a:t>
            </a:r>
            <a:r>
              <a:rPr lang="fr-FR" sz="3400" dirty="0" smtClean="0"/>
              <a:t>c </a:t>
            </a:r>
            <a:r>
              <a:rPr lang="fr-FR" sz="3400" dirty="0"/>
              <a:t>= m*n</a:t>
            </a:r>
            <a:endParaRPr lang="en-US" sz="3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99886" y="3111203"/>
            <a:ext cx="7344228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34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Steps</a:t>
            </a:r>
            <a:r>
              <a:rPr kumimoji="0" lang="fr-FR" altLang="en-US" sz="3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kumimoji="0" lang="en-US" altLang="en-US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1)</a:t>
            </a:r>
            <a:r>
              <a:rPr kumimoji="0" lang="fr-FR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Find</a:t>
            </a: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and </a:t>
            </a:r>
            <a:r>
              <a:rPr kumimoji="0" lang="fr-FR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list</a:t>
            </a: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the </a:t>
            </a:r>
            <a:r>
              <a:rPr kumimoji="0" lang="fr-FR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factors</a:t>
            </a: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of a and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2) Set up the proportion: </a:t>
            </a:r>
            <a:endParaRPr kumimoji="0" lang="fr-FR" altLang="en-US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44225"/>
              </p:ext>
            </p:extLst>
          </p:nvPr>
        </p:nvGraphicFramePr>
        <p:xfrm>
          <a:off x="5688239" y="4516105"/>
          <a:ext cx="1497693" cy="106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4" imgW="609600" imgH="431800" progId="Equation.DSMT4">
                  <p:embed/>
                </p:oleObj>
              </mc:Choice>
              <mc:Fallback>
                <p:oleObj r:id="rId4" imgW="6096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239" y="4516105"/>
                        <a:ext cx="1497693" cy="10600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99886" y="5665874"/>
            <a:ext cx="10784114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3) Cross </a:t>
            </a:r>
            <a:r>
              <a:rPr kumimoji="0" lang="fr-FR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multiply</a:t>
            </a: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to </a:t>
            </a:r>
            <a:r>
              <a:rPr kumimoji="0" lang="fr-FR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get</a:t>
            </a: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fr-FR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numbers</a:t>
            </a: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fr-FR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that</a:t>
            </a: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fr-FR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add</a:t>
            </a: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give</a:t>
            </a: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fr-FR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you</a:t>
            </a: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b. (</a:t>
            </a:r>
            <a:r>
              <a:rPr kumimoji="0" lang="fr-FR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Guess</a:t>
            </a:r>
            <a:r>
              <a:rPr kumimoji="0" lang="fr-FR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and Check)</a:t>
            </a:r>
            <a:endParaRPr kumimoji="0" lang="fr-FR" altLang="en-US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82057"/>
                <a:ext cx="9601200" cy="50219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3400" dirty="0" smtClean="0"/>
                  <a:t>1.)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 – 25</m:t>
                    </m:r>
                  </m:oMath>
                </a14:m>
                <a:endParaRPr lang="en-US" sz="3400" dirty="0" smtClean="0"/>
              </a:p>
              <a:p>
                <a:pPr marL="0" lvl="0" indent="0">
                  <a:buNone/>
                </a:pPr>
                <a:r>
                  <a:rPr lang="en-US" sz="3400" dirty="0" smtClean="0"/>
                  <a:t>2.)  </a:t>
                </a:r>
                <a:r>
                  <a:rPr lang="fr-FR" sz="3400" dirty="0" smtClean="0"/>
                  <a:t>2x</a:t>
                </a:r>
                <a:r>
                  <a:rPr lang="fr-FR" sz="3400" baseline="30000" dirty="0" smtClean="0"/>
                  <a:t>2</a:t>
                </a:r>
                <a:r>
                  <a:rPr lang="fr-FR" sz="3400" dirty="0" smtClean="0"/>
                  <a:t> </a:t>
                </a:r>
                <a:r>
                  <a:rPr lang="fr-FR" sz="3400" dirty="0"/>
                  <a:t>+ x – 3 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3.)  </a:t>
                </a:r>
                <a:r>
                  <a:rPr lang="fr-FR" sz="3400" dirty="0" smtClean="0"/>
                  <a:t>3x</a:t>
                </a:r>
                <a:r>
                  <a:rPr lang="fr-FR" sz="3400" baseline="30000" dirty="0" smtClean="0"/>
                  <a:t>2</a:t>
                </a:r>
                <a:r>
                  <a:rPr lang="fr-FR" sz="3400" dirty="0" smtClean="0"/>
                  <a:t> </a:t>
                </a:r>
                <a:r>
                  <a:rPr lang="fr-FR" sz="3400" dirty="0"/>
                  <a:t>– 17x + 10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4</a:t>
                </a:r>
                <a:r>
                  <a:rPr lang="en-US" sz="3400" dirty="0" smtClean="0"/>
                  <a:t>.)  </a:t>
                </a:r>
                <a:r>
                  <a:rPr lang="fr-FR" sz="3400" dirty="0" smtClean="0"/>
                  <a:t>8z</a:t>
                </a:r>
                <a:r>
                  <a:rPr lang="fr-FR" sz="3400" baseline="30000" dirty="0" smtClean="0"/>
                  <a:t>2</a:t>
                </a:r>
                <a:r>
                  <a:rPr lang="fr-FR" sz="3400" dirty="0" smtClean="0"/>
                  <a:t> </a:t>
                </a:r>
                <a:r>
                  <a:rPr lang="fr-FR" sz="3400" dirty="0"/>
                  <a:t>+ 18z + 9 </a:t>
                </a:r>
                <a:endParaRPr lang="fr-FR" sz="3400" dirty="0" smtClean="0"/>
              </a:p>
              <a:p>
                <a:pPr marL="0" indent="0">
                  <a:buNone/>
                </a:pPr>
                <a:r>
                  <a:rPr lang="fr-FR" sz="3400" dirty="0"/>
                  <a:t>5</a:t>
                </a:r>
                <a:r>
                  <a:rPr lang="fr-FR" sz="3400" dirty="0" smtClean="0"/>
                  <a:t>.) </a:t>
                </a:r>
                <a:r>
                  <a:rPr lang="fr-FR" sz="3600" dirty="0"/>
                  <a:t>6x</a:t>
                </a:r>
                <a:r>
                  <a:rPr lang="fr-FR" sz="3600" baseline="30000" dirty="0"/>
                  <a:t>2</a:t>
                </a:r>
                <a:r>
                  <a:rPr lang="fr-FR" sz="3600" dirty="0"/>
                  <a:t> – 9x + 5 </a:t>
                </a:r>
                <a:endParaRPr lang="fr-FR" sz="3600" dirty="0" smtClean="0"/>
              </a:p>
              <a:p>
                <a:pPr marL="0" indent="0">
                  <a:buNone/>
                </a:pPr>
                <a:r>
                  <a:rPr lang="fr-FR" sz="3600" dirty="0"/>
                  <a:t>6</a:t>
                </a:r>
                <a:r>
                  <a:rPr lang="fr-FR" sz="3600" dirty="0" smtClean="0"/>
                  <a:t>.) </a:t>
                </a:r>
                <a:r>
                  <a:rPr lang="fr-FR" sz="3600" dirty="0"/>
                  <a:t>11m</a:t>
                </a:r>
                <a:r>
                  <a:rPr lang="fr-FR" sz="3600" baseline="30000" dirty="0"/>
                  <a:t>2</a:t>
                </a:r>
                <a:r>
                  <a:rPr lang="fr-FR" sz="3600" dirty="0"/>
                  <a:t> + 14m – 16 </a:t>
                </a:r>
                <a:endParaRPr lang="fr-FR" sz="3600" dirty="0" smtClean="0"/>
              </a:p>
              <a:p>
                <a:pPr marL="0" indent="0">
                  <a:buNone/>
                </a:pPr>
                <a:r>
                  <a:rPr lang="fr-FR" sz="3600" dirty="0" smtClean="0"/>
                  <a:t>7.)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 – 20</m:t>
                    </m:r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82057"/>
                <a:ext cx="9601200" cy="5021943"/>
              </a:xfrm>
              <a:blipFill rotWithShape="0">
                <a:blip r:embed="rId2"/>
                <a:stretch>
                  <a:fillRect l="-1905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4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4.5 Quadratic Functions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2686"/>
            <a:ext cx="9601200" cy="4154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Objective: Solve Quadratic Equations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60931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80571"/>
            <a:ext cx="9601200" cy="5286829"/>
          </a:xfrm>
        </p:spPr>
        <p:txBody>
          <a:bodyPr/>
          <a:lstStyle/>
          <a:p>
            <a:r>
              <a:rPr lang="en-US" sz="3400" b="1" u="sng" dirty="0"/>
              <a:t>Zero of the Function</a:t>
            </a:r>
            <a:r>
              <a:rPr lang="en-US" sz="3400" b="1" dirty="0"/>
              <a:t>:</a:t>
            </a:r>
            <a:r>
              <a:rPr lang="en-US" sz="3400" dirty="0"/>
              <a:t> whenever the graph of a function, f(x), intersects the x-axis, in other words when f(x)=0. (A solution)</a:t>
            </a:r>
          </a:p>
          <a:p>
            <a:endParaRPr lang="en-US" sz="3400" dirty="0"/>
          </a:p>
          <a:p>
            <a:r>
              <a:rPr lang="en-US" sz="3400" b="1" u="sng" dirty="0"/>
              <a:t>Zero-Product Property</a:t>
            </a:r>
            <a:r>
              <a:rPr lang="en-US" sz="3400" dirty="0"/>
              <a:t>: if ab=0 then a=0 or b=0</a:t>
            </a:r>
          </a:p>
          <a:p>
            <a:pPr marL="0" indent="0">
              <a:buNone/>
            </a:pPr>
            <a:r>
              <a:rPr lang="en-US" sz="3400" dirty="0"/>
              <a:t> </a:t>
            </a:r>
          </a:p>
          <a:p>
            <a:pPr marL="0" indent="0">
              <a:buNone/>
            </a:pPr>
            <a:r>
              <a:rPr lang="en-US" sz="3400" dirty="0"/>
              <a:t>We use this property to solve quadratic equations after factoring.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Solve by Factoring 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472057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+6=0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472057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7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5678</TotalTime>
  <Words>224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Franklin Gothic Book</vt:lpstr>
      <vt:lpstr>Times New Roman</vt:lpstr>
      <vt:lpstr>Crop</vt:lpstr>
      <vt:lpstr>Equation.DSMT4</vt:lpstr>
      <vt:lpstr>Bell Work:</vt:lpstr>
      <vt:lpstr>From Last Time… </vt:lpstr>
      <vt:lpstr>ALGEBRA 3</vt:lpstr>
      <vt:lpstr>4.4 Factoring Quadratic Expressions   Objective: To factor a quadratic equation into the product of two binomials</vt:lpstr>
      <vt:lpstr>Factoring 〖   ax〗^2+bx+c    where a≠1</vt:lpstr>
      <vt:lpstr>Factor: </vt:lpstr>
      <vt:lpstr>4.5 Quadratic Functions </vt:lpstr>
      <vt:lpstr>PowerPoint Presentation</vt:lpstr>
      <vt:lpstr>Example 1 Solve by Factoring : </vt:lpstr>
      <vt:lpstr>Example 1: Solution</vt:lpstr>
      <vt:lpstr>Example 2: Solve by Graphing</vt:lpstr>
      <vt:lpstr>Example 2: Solution</vt:lpstr>
      <vt:lpstr>Example 3: Solve by Graphing.  </vt:lpstr>
      <vt:lpstr>Example 3: Solution.  </vt:lpstr>
      <vt:lpstr>More Examples: Solve for x. 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132</cp:revision>
  <cp:lastPrinted>2017-11-01T17:18:10Z</cp:lastPrinted>
  <dcterms:created xsi:type="dcterms:W3CDTF">2017-08-31T14:11:29Z</dcterms:created>
  <dcterms:modified xsi:type="dcterms:W3CDTF">2017-12-07T18:42:24Z</dcterms:modified>
</cp:coreProperties>
</file>