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8"/>
  </p:handoutMasterIdLst>
  <p:sldIdLst>
    <p:sldId id="282" r:id="rId2"/>
    <p:sldId id="341" r:id="rId3"/>
    <p:sldId id="263" r:id="rId4"/>
    <p:sldId id="281" r:id="rId5"/>
    <p:sldId id="329" r:id="rId6"/>
    <p:sldId id="330" r:id="rId7"/>
    <p:sldId id="332" r:id="rId8"/>
    <p:sldId id="334" r:id="rId9"/>
    <p:sldId id="335" r:id="rId10"/>
    <p:sldId id="342" r:id="rId11"/>
    <p:sldId id="336" r:id="rId12"/>
    <p:sldId id="337" r:id="rId13"/>
    <p:sldId id="343" r:id="rId14"/>
    <p:sldId id="338" r:id="rId15"/>
    <p:sldId id="339" r:id="rId16"/>
    <p:sldId id="287" r:id="rId17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44" d="100"/>
          <a:sy n="44" d="100"/>
        </p:scale>
        <p:origin x="36" y="1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53" y="586741"/>
            <a:ext cx="10196111" cy="22098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Bell Work: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59453" y="1691641"/>
                <a:ext cx="10820401" cy="51663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Solve: </a:t>
                </a:r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9453" y="1691641"/>
                <a:ext cx="10820401" cy="5166359"/>
              </a:xfrm>
              <a:blipFill rotWithShape="0">
                <a:blip r:embed="rId2"/>
                <a:stretch>
                  <a:fillRect l="-1465" t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(4 </a:t>
            </a:r>
            <a:r>
              <a:rPr lang="en-US" sz="3200" dirty="0"/>
              <a:t>– </a:t>
            </a:r>
            <a:r>
              <a:rPr lang="en-US" sz="3200" dirty="0" err="1"/>
              <a:t>i</a:t>
            </a:r>
            <a:r>
              <a:rPr lang="en-US" sz="3200" dirty="0"/>
              <a:t>) + (3 + 2i)				</a:t>
            </a:r>
            <a:r>
              <a:rPr lang="en-US" sz="3200" dirty="0" smtClean="0"/>
              <a:t>(</a:t>
            </a:r>
            <a:r>
              <a:rPr lang="en-US" sz="3200" dirty="0"/>
              <a:t>7 – 5i) – (1 – 5i</a:t>
            </a:r>
            <a:r>
              <a:rPr lang="en-US" sz="3200" dirty="0" smtClean="0"/>
              <a:t>)</a:t>
            </a:r>
            <a:r>
              <a:rPr lang="en-US" sz="3200" dirty="0"/>
              <a:t> </a:t>
            </a:r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pPr marL="0" indent="0">
              <a:buNone/>
            </a:pPr>
            <a:r>
              <a:rPr lang="en-US" sz="3200" dirty="0"/>
              <a:t>(4 + 3i) – (-2 + 4i)			(1 + 5i) + (6 – 2i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11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4 </a:t>
            </a:r>
            <a:r>
              <a:rPr lang="en-US" sz="3200" dirty="0"/>
              <a:t>– </a:t>
            </a:r>
            <a:r>
              <a:rPr lang="en-US" sz="3200" dirty="0" err="1"/>
              <a:t>i</a:t>
            </a:r>
            <a:r>
              <a:rPr lang="en-US" sz="3200" dirty="0"/>
              <a:t>) + (3 + 2i)					(7 – 5i) – (1 – 5i</a:t>
            </a:r>
            <a:r>
              <a:rPr lang="en-US" sz="3200" dirty="0" smtClean="0"/>
              <a:t>)</a:t>
            </a:r>
            <a:r>
              <a:rPr lang="en-US" sz="3200" dirty="0"/>
              <a:t> </a:t>
            </a:r>
          </a:p>
          <a:p>
            <a:pPr marL="0" indent="0">
              <a:buNone/>
            </a:pPr>
            <a:r>
              <a:rPr lang="en-US" sz="3200" dirty="0"/>
              <a:t>(4+3)+(-1+2)</a:t>
            </a:r>
            <a:r>
              <a:rPr lang="en-US" sz="3200" dirty="0" err="1"/>
              <a:t>i</a:t>
            </a:r>
            <a:r>
              <a:rPr lang="en-US" sz="3200" dirty="0"/>
              <a:t>						(7-1)+(-5+5)</a:t>
            </a:r>
            <a:r>
              <a:rPr lang="en-US" sz="3200" dirty="0" err="1"/>
              <a:t>i</a:t>
            </a:r>
            <a:r>
              <a:rPr lang="en-US" sz="3200" dirty="0"/>
              <a:t>		</a:t>
            </a:r>
          </a:p>
          <a:p>
            <a:pPr marL="0" indent="0">
              <a:buNone/>
            </a:pPr>
            <a:r>
              <a:rPr lang="en-US" sz="3200" b="1" dirty="0"/>
              <a:t>7+i</a:t>
            </a:r>
            <a:r>
              <a:rPr lang="en-US" sz="3200" dirty="0"/>
              <a:t>							6+0i=</a:t>
            </a:r>
            <a:r>
              <a:rPr lang="en-US" sz="3200" b="1" dirty="0"/>
              <a:t>6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pPr marL="0" indent="0">
              <a:buNone/>
            </a:pPr>
            <a:r>
              <a:rPr lang="en-US" sz="3200" dirty="0"/>
              <a:t>(4 + 3i) – (-2 + 4i)			</a:t>
            </a:r>
            <a:r>
              <a:rPr lang="en-US" sz="3200" dirty="0" smtClean="0"/>
              <a:t>	</a:t>
            </a:r>
            <a:r>
              <a:rPr lang="en-US" sz="3200" dirty="0"/>
              <a:t>	(1 + 5i) + (6 – 2i)</a:t>
            </a:r>
          </a:p>
          <a:p>
            <a:pPr marL="0" indent="0">
              <a:buNone/>
            </a:pPr>
            <a:r>
              <a:rPr lang="en-US" sz="3200" dirty="0" smtClean="0"/>
              <a:t>(</a:t>
            </a:r>
            <a:r>
              <a:rPr lang="en-US" sz="3200" dirty="0"/>
              <a:t>4+2)+(3-4)</a:t>
            </a:r>
            <a:r>
              <a:rPr lang="en-US" sz="3200" dirty="0" err="1"/>
              <a:t>i</a:t>
            </a:r>
            <a:r>
              <a:rPr lang="en-US" sz="3200" dirty="0"/>
              <a:t>						(1+6)+(</a:t>
            </a:r>
            <a:r>
              <a:rPr lang="en-US" sz="3200" dirty="0" smtClean="0"/>
              <a:t>5-2)</a:t>
            </a:r>
            <a:r>
              <a:rPr lang="en-US" sz="3200" dirty="0" err="1" smtClean="0"/>
              <a:t>i</a:t>
            </a:r>
            <a:r>
              <a:rPr lang="en-US" sz="3200" dirty="0" smtClean="0"/>
              <a:t>			</a:t>
            </a:r>
          </a:p>
          <a:p>
            <a:pPr marL="0" indent="0">
              <a:buNone/>
            </a:pPr>
            <a:r>
              <a:rPr lang="en-US" sz="3200" b="1" dirty="0" smtClean="0"/>
              <a:t>6-i</a:t>
            </a:r>
            <a:r>
              <a:rPr lang="en-US" sz="3200" dirty="0" smtClean="0"/>
              <a:t>							</a:t>
            </a:r>
            <a:r>
              <a:rPr lang="en-US" sz="3200" b="1" dirty="0" smtClean="0"/>
              <a:t>7+3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38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83240" cy="2194560"/>
          </a:xfrm>
        </p:spPr>
        <p:txBody>
          <a:bodyPr>
            <a:normAutofit/>
          </a:bodyPr>
          <a:lstStyle/>
          <a:p>
            <a:r>
              <a:rPr lang="en-US" sz="3400" b="1" u="sng" dirty="0"/>
              <a:t>Multiplying Complex Numbers</a:t>
            </a:r>
            <a:r>
              <a:rPr lang="en-US" sz="3400" b="1" dirty="0"/>
              <a:t>;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1) Use distributive or FOIL methods </a:t>
            </a:r>
            <a:br>
              <a:rPr lang="en-US" sz="3400" dirty="0"/>
            </a:br>
            <a:r>
              <a:rPr lang="en-US" sz="3400" dirty="0"/>
              <a:t>2) Simplify (combine like terms and use i</a:t>
            </a:r>
            <a:r>
              <a:rPr lang="en-US" sz="3400" baseline="30000" dirty="0"/>
              <a:t>2</a:t>
            </a:r>
            <a:r>
              <a:rPr lang="en-US" sz="3400" dirty="0"/>
              <a:t> = -1)</a:t>
            </a:r>
            <a:br>
              <a:rPr lang="en-US" sz="3400" dirty="0"/>
            </a:br>
            <a:r>
              <a:rPr lang="en-US" sz="3400" dirty="0"/>
              <a:t>3) Put into Standard Form (a + bi)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4065955"/>
            <a:ext cx="765048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Examples: </a:t>
            </a:r>
            <a:endParaRPr lang="en-US" sz="3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5i(-2 + </a:t>
            </a:r>
            <a:r>
              <a:rPr lang="en-US" sz="3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	 						(7 – 4i)(-1 + 2i)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5i(-2 +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	 			</a:t>
                </a:r>
                <a:r>
                  <a:rPr lang="en-US" sz="3200" dirty="0" smtClean="0"/>
                  <a:t>  (</a:t>
                </a:r>
                <a:r>
                  <a:rPr lang="en-US" sz="3200" dirty="0"/>
                  <a:t>7 – 4i)(-1 + 2i)		 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				</a:t>
                </a:r>
                <a:r>
                  <a:rPr lang="en-US" sz="3200" dirty="0" smtClean="0"/>
                  <a:t> 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7+14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                               7+18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−8(−1)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3200" b="1" dirty="0"/>
                  <a:t>                               </a:t>
                </a:r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7+18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					</a:t>
                </a:r>
                <a:r>
                  <a:rPr lang="en-US" sz="3200" dirty="0" smtClean="0"/>
                  <a:t>  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87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3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11430000" cy="1485900"/>
          </a:xfrm>
        </p:spPr>
        <p:txBody>
          <a:bodyPr>
            <a:normAutofit fontScale="90000"/>
          </a:bodyPr>
          <a:lstStyle/>
          <a:p>
            <a:r>
              <a:rPr lang="en-US" sz="4200" b="1" u="sng" dirty="0"/>
              <a:t>Solving Quadratics Equations with Complex Solutions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432561"/>
            <a:ext cx="10754360" cy="531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1) Isolate the squared term on one side of the equation</a:t>
            </a:r>
          </a:p>
          <a:p>
            <a:pPr marL="0" indent="0">
              <a:buNone/>
            </a:pPr>
            <a:r>
              <a:rPr lang="en-US" sz="3200" dirty="0"/>
              <a:t>2) Square root both sides</a:t>
            </a:r>
          </a:p>
          <a:p>
            <a:pPr marL="0" indent="0">
              <a:buNone/>
            </a:pPr>
            <a:r>
              <a:rPr lang="en-US" sz="3200" dirty="0"/>
              <a:t>3) Substitute </a:t>
            </a:r>
            <a:r>
              <a:rPr lang="en-US" sz="3200" dirty="0" err="1"/>
              <a:t>i</a:t>
            </a:r>
            <a:r>
              <a:rPr lang="en-US" sz="3200" dirty="0"/>
              <a:t> = </a:t>
            </a:r>
            <a:r>
              <a:rPr lang="en-US" sz="3200" dirty="0">
                <a:sym typeface="Symbol" panose="05050102010706020507" pitchFamily="18" charset="2"/>
              </a:rPr>
              <a:t></a:t>
            </a:r>
            <a:r>
              <a:rPr lang="en-US" sz="3200" dirty="0"/>
              <a:t>-1 into equation and simplify radical</a:t>
            </a:r>
          </a:p>
          <a:p>
            <a:pPr marL="0" indent="0">
              <a:buNone/>
            </a:pPr>
            <a:r>
              <a:rPr lang="en-US" sz="3200" dirty="0"/>
              <a:t>4) Write solution in Standard Form (a + bi)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39240"/>
                <a:ext cx="9601200" cy="50596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1.)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/>
                      <m:t>x</m:t>
                    </m:r>
                    <m:r>
                      <m:rPr>
                        <m:nor/>
                      </m:rPr>
                      <a:rPr lang="en-US" sz="3200" baseline="30000"/>
                      <m:t>2</m:t>
                    </m:r>
                    <m:r>
                      <m:rPr>
                        <m:nor/>
                      </m:rPr>
                      <a:rPr lang="en-US" sz="3200"/>
                      <m:t> = −9							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2.)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/>
                      <m:t>2</m:t>
                    </m:r>
                    <m:r>
                      <m:rPr>
                        <m:nor/>
                      </m:rPr>
                      <a:rPr lang="en-US" sz="3200"/>
                      <m:t>x</m:t>
                    </m:r>
                    <m:r>
                      <m:rPr>
                        <m:nor/>
                      </m:rPr>
                      <a:rPr lang="en-US" sz="3200" baseline="30000"/>
                      <m:t>2</m:t>
                    </m:r>
                    <m:r>
                      <m:rPr>
                        <m:nor/>
                      </m:rPr>
                      <a:rPr lang="en-US" sz="3200"/>
                      <m:t> + 3</m:t>
                    </m:r>
                    <m:r>
                      <m:rPr>
                        <m:nor/>
                      </m:rPr>
                      <a:rPr lang="en-US" sz="3200" b="0" i="0" smtClean="0"/>
                      <m:t>x</m:t>
                    </m:r>
                    <m:r>
                      <m:rPr>
                        <m:nor/>
                      </m:rPr>
                      <a:rPr lang="en-US" sz="3200"/>
                      <m:t> = −13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3</a:t>
                </a:r>
                <a:r>
                  <a:rPr lang="en-US" sz="3200" dirty="0" smtClean="0"/>
                  <a:t>.)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/>
                      <m:t>3</m:t>
                    </m:r>
                    <m:r>
                      <m:rPr>
                        <m:nor/>
                      </m:rPr>
                      <a:rPr lang="en-US" sz="3200"/>
                      <m:t>x</m:t>
                    </m:r>
                    <m:r>
                      <m:rPr>
                        <m:nor/>
                      </m:rPr>
                      <a:rPr lang="en-US" sz="3200" baseline="30000"/>
                      <m:t>2</m:t>
                    </m:r>
                    <m:r>
                      <m:rPr>
                        <m:nor/>
                      </m:rPr>
                      <a:rPr lang="en-US" sz="3200"/>
                      <m:t> + 10 = −26 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4</a:t>
                </a:r>
                <a:r>
                  <a:rPr lang="en-US" sz="3200" dirty="0" smtClean="0"/>
                  <a:t>.)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sz="3200"/>
                      <m:t>x</m:t>
                    </m:r>
                    <m:r>
                      <m:rPr>
                        <m:nor/>
                      </m:rPr>
                      <a:rPr lang="en-US" sz="3200" baseline="30000"/>
                      <m:t>2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 b="0" i="0" smtClean="0"/>
                      <m:t>+6</m:t>
                    </m:r>
                    <m:r>
                      <m:rPr>
                        <m:nor/>
                      </m:rPr>
                      <a:rPr lang="en-US" sz="3200"/>
                      <m:t> = </m:t>
                    </m:r>
                  </m:oMath>
                </a14:m>
                <a:r>
                  <a:rPr lang="en-US" sz="3200" dirty="0" smtClean="0"/>
                  <a:t>5x</a:t>
                </a: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39240"/>
                <a:ext cx="9601200" cy="5059680"/>
              </a:xfrm>
              <a:blipFill rotWithShape="0">
                <a:blip r:embed="rId2"/>
                <a:stretch>
                  <a:fillRect l="-1587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8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160" y="655320"/>
            <a:ext cx="9601200" cy="1485900"/>
          </a:xfrm>
        </p:spPr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54480"/>
            <a:ext cx="9906000" cy="50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New Material: 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Page 244 #1–7, 15–21 (odd), 38</a:t>
            </a:r>
          </a:p>
          <a:p>
            <a:pPr marL="0" indent="0">
              <a:buNone/>
            </a:pPr>
            <a:r>
              <a:rPr lang="en-US" sz="4000" dirty="0" smtClean="0"/>
              <a:t>Page 253 #1–6, 9–33(odd), 39–43(odd), 48   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487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4480"/>
            <a:ext cx="9601200" cy="50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New Material: </a:t>
            </a:r>
          </a:p>
          <a:p>
            <a:pPr marL="0" indent="0">
              <a:buNone/>
            </a:pPr>
            <a:r>
              <a:rPr lang="en-US" sz="4000" dirty="0" smtClean="0"/>
              <a:t>Page </a:t>
            </a:r>
            <a:r>
              <a:rPr lang="en-US" sz="4000" dirty="0"/>
              <a:t>229 #1-6, 9-17 (odd), 31, 44 </a:t>
            </a: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Mixed Review: </a:t>
            </a:r>
          </a:p>
          <a:p>
            <a:pPr marL="0" indent="0">
              <a:buNone/>
            </a:pPr>
            <a:r>
              <a:rPr lang="en-US" sz="4000" dirty="0" smtClean="0"/>
              <a:t>Page 231 # 67(use a matrix), 73</a:t>
            </a:r>
          </a:p>
        </p:txBody>
      </p:sp>
    </p:spTree>
    <p:extLst>
      <p:ext uri="{BB962C8B-B14F-4D97-AF65-F5344CB8AC3E}">
        <p14:creationId xmlns:p14="http://schemas.microsoft.com/office/powerpoint/2010/main" val="13179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414528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4.7 The Quadratic </a:t>
            </a:r>
            <a:r>
              <a:rPr lang="en-US" b="1" u="sng" dirty="0" smtClean="0"/>
              <a:t>Formula</a:t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u="sng" dirty="0"/>
              <a:t>Quadratic Formula:</a:t>
            </a:r>
            <a:r>
              <a:rPr lang="en-US" dirty="0"/>
              <a:t> another method used to solve ANY quadratic equation </a:t>
            </a:r>
            <a:r>
              <a:rPr lang="en-US" dirty="0" smtClean="0"/>
              <a:t>of the form: </a:t>
            </a:r>
            <a:br>
              <a:rPr lang="en-US" dirty="0" smtClean="0"/>
            </a:br>
            <a:r>
              <a:rPr lang="en-US" dirty="0" smtClean="0"/>
              <a:t>(ax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bx</a:t>
            </a:r>
            <a:r>
              <a:rPr lang="en-US" dirty="0"/>
              <a:t> + c = 0)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Quadratic Formula</a:t>
            </a:r>
            <a:r>
              <a:rPr lang="en-US" u="sng" dirty="0"/>
              <a:t>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886" y="1625302"/>
            <a:ext cx="11074400" cy="49278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i="1" dirty="0" smtClean="0"/>
              <a:t>The </a:t>
            </a:r>
            <a:r>
              <a:rPr lang="en-US" sz="3600" i="1" dirty="0"/>
              <a:t>solutions of the quadratic equation </a:t>
            </a:r>
            <a:endParaRPr lang="en-US" sz="3600" i="1" dirty="0" smtClean="0"/>
          </a:p>
          <a:p>
            <a:pPr marL="0" indent="0">
              <a:buNone/>
            </a:pPr>
            <a:r>
              <a:rPr lang="en-US" sz="3600" i="1" dirty="0" smtClean="0"/>
              <a:t>ax</a:t>
            </a:r>
            <a:r>
              <a:rPr lang="en-US" sz="3600" i="1" baseline="30000" dirty="0" smtClean="0"/>
              <a:t>2</a:t>
            </a:r>
            <a:r>
              <a:rPr lang="en-US" sz="3600" i="1" dirty="0" smtClean="0"/>
              <a:t> </a:t>
            </a:r>
            <a:r>
              <a:rPr lang="en-US" sz="3600" i="1" dirty="0"/>
              <a:t>+ </a:t>
            </a:r>
            <a:r>
              <a:rPr lang="en-US" sz="3600" i="1" dirty="0" err="1"/>
              <a:t>bx</a:t>
            </a:r>
            <a:r>
              <a:rPr lang="en-US" sz="3600" i="1" dirty="0"/>
              <a:t> + c = 0 are</a:t>
            </a:r>
            <a:r>
              <a:rPr lang="en-US" sz="3600" i="1" dirty="0" smtClean="0"/>
              <a:t>:</a:t>
            </a:r>
          </a:p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endParaRPr lang="en-US" sz="3600" i="1" dirty="0" smtClean="0"/>
          </a:p>
          <a:p>
            <a:pPr marL="0" indent="0">
              <a:buNone/>
            </a:pPr>
            <a:endParaRPr lang="en-US" sz="3600" i="1" dirty="0"/>
          </a:p>
          <a:p>
            <a:pPr marL="0" lvl="0" indent="0">
              <a:buNone/>
            </a:pPr>
            <a:r>
              <a:rPr lang="en-US" sz="3600" dirty="0" smtClean="0"/>
              <a:t>-- Can </a:t>
            </a:r>
            <a:r>
              <a:rPr lang="en-US" sz="3600" dirty="0"/>
              <a:t>be used </a:t>
            </a:r>
            <a:r>
              <a:rPr lang="en-US" sz="3600" dirty="0" smtClean="0"/>
              <a:t>to solve any </a:t>
            </a:r>
            <a:r>
              <a:rPr lang="en-US" sz="3600" dirty="0"/>
              <a:t>quadratic </a:t>
            </a:r>
            <a:r>
              <a:rPr lang="en-US" sz="3600" dirty="0" smtClean="0"/>
              <a:t>equation (instead </a:t>
            </a:r>
            <a:br>
              <a:rPr lang="en-US" sz="3600" dirty="0" smtClean="0"/>
            </a:br>
            <a:r>
              <a:rPr lang="en-US" sz="3600" dirty="0" smtClean="0"/>
              <a:t>   of factoring or graphing)</a:t>
            </a:r>
            <a:endParaRPr lang="en-US" sz="3600" dirty="0"/>
          </a:p>
          <a:p>
            <a:pPr marL="0" lvl="0" indent="0">
              <a:buNone/>
            </a:pPr>
            <a:r>
              <a:rPr lang="en-US" sz="3600" dirty="0" smtClean="0"/>
              <a:t>--Must </a:t>
            </a:r>
            <a:r>
              <a:rPr lang="en-US" sz="3600" dirty="0"/>
              <a:t>be in standard form; ax</a:t>
            </a:r>
            <a:r>
              <a:rPr lang="en-US" sz="3600" baseline="30000" dirty="0"/>
              <a:t>2</a:t>
            </a:r>
            <a:r>
              <a:rPr lang="en-US" sz="3600" dirty="0"/>
              <a:t> + </a:t>
            </a:r>
            <a:r>
              <a:rPr lang="en-US" sz="3600" dirty="0" err="1"/>
              <a:t>bx</a:t>
            </a:r>
            <a:r>
              <a:rPr lang="en-US" sz="3600" dirty="0"/>
              <a:t> + c = 0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828520"/>
              </p:ext>
            </p:extLst>
          </p:nvPr>
        </p:nvGraphicFramePr>
        <p:xfrm>
          <a:off x="7273151" y="2171700"/>
          <a:ext cx="4701135" cy="1627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1283097" imgH="444897" progId="Equation.3">
                  <p:embed/>
                </p:oleObj>
              </mc:Choice>
              <mc:Fallback>
                <p:oleObj name="Equation" r:id="rId3" imgW="1283097" imgH="44489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151" y="2171700"/>
                        <a:ext cx="4701135" cy="1627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82057"/>
                <a:ext cx="9601200" cy="50219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3400" dirty="0" smtClean="0"/>
                  <a:t>1.)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 – 25</m:t>
                    </m:r>
                  </m:oMath>
                </a14:m>
                <a:r>
                  <a:rPr lang="en-US" sz="3400" dirty="0" smtClean="0"/>
                  <a:t>=0</a:t>
                </a:r>
              </a:p>
              <a:p>
                <a:pPr marL="0" lvl="0" indent="0">
                  <a:buNone/>
                </a:pPr>
                <a:r>
                  <a:rPr lang="en-US" sz="3400" dirty="0" smtClean="0"/>
                  <a:t>2.)  </a:t>
                </a:r>
                <a:r>
                  <a:rPr lang="fr-FR" sz="3400" dirty="0" smtClean="0"/>
                  <a:t>x</a:t>
                </a:r>
                <a:r>
                  <a:rPr lang="fr-FR" sz="3400" baseline="30000" dirty="0" smtClean="0"/>
                  <a:t>2</a:t>
                </a:r>
                <a:r>
                  <a:rPr lang="fr-FR" sz="3400" dirty="0" smtClean="0"/>
                  <a:t> </a:t>
                </a:r>
                <a:r>
                  <a:rPr lang="fr-FR" sz="3400" dirty="0"/>
                  <a:t>+ x – </a:t>
                </a:r>
                <a:r>
                  <a:rPr lang="fr-FR" sz="3400" dirty="0" smtClean="0"/>
                  <a:t>6 =0 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3.)  </a:t>
                </a:r>
                <a:r>
                  <a:rPr lang="fr-FR" sz="3400" dirty="0" smtClean="0"/>
                  <a:t>3x</a:t>
                </a:r>
                <a:r>
                  <a:rPr lang="fr-FR" sz="3400" baseline="30000" dirty="0" smtClean="0"/>
                  <a:t>2</a:t>
                </a:r>
                <a:r>
                  <a:rPr lang="fr-FR" sz="3400" dirty="0" smtClean="0"/>
                  <a:t> </a:t>
                </a:r>
                <a:r>
                  <a:rPr lang="fr-FR" sz="3400" dirty="0"/>
                  <a:t>– 17x + </a:t>
                </a:r>
                <a:r>
                  <a:rPr lang="fr-FR" sz="3400" dirty="0" smtClean="0"/>
                  <a:t>10 =0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4</a:t>
                </a:r>
                <a:r>
                  <a:rPr lang="en-US" sz="3400" dirty="0" smtClean="0"/>
                  <a:t>.)  </a:t>
                </a:r>
                <a:r>
                  <a:rPr lang="fr-FR" sz="3400" dirty="0" smtClean="0"/>
                  <a:t>8z</a:t>
                </a:r>
                <a:r>
                  <a:rPr lang="fr-FR" sz="3400" baseline="30000" dirty="0" smtClean="0"/>
                  <a:t>2</a:t>
                </a:r>
                <a:r>
                  <a:rPr lang="fr-FR" sz="3400" dirty="0" smtClean="0"/>
                  <a:t> </a:t>
                </a:r>
                <a:r>
                  <a:rPr lang="fr-FR" sz="3400" dirty="0"/>
                  <a:t>+ 18z </a:t>
                </a:r>
                <a:r>
                  <a:rPr lang="fr-FR" sz="3400" dirty="0" smtClean="0"/>
                  <a:t>= -9 </a:t>
                </a:r>
              </a:p>
              <a:p>
                <a:pPr marL="0" indent="0">
                  <a:buNone/>
                </a:pPr>
                <a:r>
                  <a:rPr lang="fr-FR" sz="3400" dirty="0"/>
                  <a:t>5</a:t>
                </a:r>
                <a:r>
                  <a:rPr lang="fr-FR" sz="3400" dirty="0" smtClean="0"/>
                  <a:t>.) </a:t>
                </a:r>
                <a:r>
                  <a:rPr lang="fr-FR" sz="3600" dirty="0" smtClean="0"/>
                  <a:t>6x</a:t>
                </a:r>
                <a:r>
                  <a:rPr lang="fr-FR" sz="3600" baseline="30000" dirty="0" smtClean="0"/>
                  <a:t>2</a:t>
                </a:r>
                <a:r>
                  <a:rPr lang="fr-FR" sz="3600" dirty="0"/>
                  <a:t> </a:t>
                </a:r>
                <a:r>
                  <a:rPr lang="fr-FR" sz="3600" dirty="0" smtClean="0"/>
                  <a:t>+ </a:t>
                </a:r>
                <a:r>
                  <a:rPr lang="fr-FR" sz="3600" dirty="0"/>
                  <a:t>5 </a:t>
                </a:r>
                <a:r>
                  <a:rPr lang="fr-FR" sz="3600" dirty="0" smtClean="0"/>
                  <a:t>=9x</a:t>
                </a:r>
              </a:p>
              <a:p>
                <a:pPr marL="0" indent="0">
                  <a:buNone/>
                </a:pPr>
                <a:r>
                  <a:rPr lang="fr-FR" sz="3600" dirty="0"/>
                  <a:t>6</a:t>
                </a:r>
                <a:r>
                  <a:rPr lang="fr-FR" sz="3600" dirty="0" smtClean="0"/>
                  <a:t>.) </a:t>
                </a:r>
                <a:r>
                  <a:rPr lang="fr-FR" sz="3600" dirty="0"/>
                  <a:t>11m</a:t>
                </a:r>
                <a:r>
                  <a:rPr lang="fr-FR" sz="3600" baseline="30000" dirty="0"/>
                  <a:t>2</a:t>
                </a:r>
                <a:r>
                  <a:rPr lang="fr-FR" sz="3600" dirty="0"/>
                  <a:t> + 14m – </a:t>
                </a:r>
                <a:r>
                  <a:rPr lang="fr-FR" sz="3600" dirty="0" smtClean="0"/>
                  <a:t>16 = 0 </a:t>
                </a:r>
              </a:p>
              <a:p>
                <a:pPr marL="0" indent="0">
                  <a:buNone/>
                </a:pPr>
                <a:r>
                  <a:rPr lang="fr-FR" sz="3600" dirty="0" smtClean="0"/>
                  <a:t>7.)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 20</m:t>
                    </m:r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82057"/>
                <a:ext cx="9601200" cy="5021943"/>
              </a:xfrm>
              <a:blipFill rotWithShape="0">
                <a:blip r:embed="rId2"/>
                <a:stretch>
                  <a:fillRect l="-1905" t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4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4.8 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2686"/>
            <a:ext cx="9601200" cy="4154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Objective: Identify, and Add, Subtract, Multiply and </a:t>
            </a:r>
            <a:br>
              <a:rPr lang="en-US" sz="3400" dirty="0" smtClean="0"/>
            </a:br>
            <a:r>
              <a:rPr lang="en-US" sz="3400" dirty="0" smtClean="0"/>
              <a:t>                 Divide with Imaginary Numbers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60931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Imaginary Unit: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defined 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472057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𝐸𝑥𝑎𝑚𝑝𝑙𝑒𝑠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u="sng" dirty="0" smtClean="0"/>
                  <a:t>Simplify </a:t>
                </a:r>
                <a:r>
                  <a:rPr lang="en-US" sz="3200" u="sng" dirty="0"/>
                  <a:t>using imaginary, </a:t>
                </a:r>
                <a:r>
                  <a:rPr lang="en-US" sz="3200" u="sng" dirty="0" err="1"/>
                  <a:t>i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 </a:t>
                </a:r>
              </a:p>
              <a:p>
                <a:pPr marL="0" indent="0">
                  <a:buNone/>
                </a:pPr>
                <a:r>
                  <a:rPr lang="en-US" sz="3200" dirty="0"/>
                  <a:t>Example 1:		  </a:t>
                </a:r>
                <a:r>
                  <a:rPr lang="en-US" sz="3200" dirty="0" smtClean="0"/>
                  <a:t>		 </a:t>
                </a:r>
                <a:r>
                  <a:rPr lang="en-US" sz="3200" dirty="0"/>
                  <a:t>Example 2:	</a:t>
                </a:r>
                <a:br>
                  <a:rPr lang="en-US" sz="3200" dirty="0"/>
                </a:b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−31</m:t>
                        </m:r>
                      </m:e>
                    </m:rad>
                    <m:r>
                      <a:rPr lang="en-US" sz="3200" i="1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</m:rad>
                  </m:oMath>
                </a14:m>
                <a:r>
                  <a:rPr lang="en-US" sz="3200" dirty="0"/>
                  <a:t>  </a:t>
                </a:r>
                <a:r>
                  <a:rPr lang="en-US" sz="3200" dirty="0" smtClean="0"/>
                  <a:t>	         	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−25</m:t>
                        </m:r>
                      </m:e>
                    </m:rad>
                    <m:r>
                      <a:rPr lang="en-US" sz="3200" i="1">
                        <a:latin typeface="Cambria Math" panose="02040503050406030204" pitchFamily="18" charset="0"/>
                      </a:rPr>
                      <m:t>=±5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 </a:t>
                </a:r>
                <a:r>
                  <a:rPr lang="en-US" sz="3200" dirty="0" smtClean="0"/>
                  <a:t>	</a:t>
                </a:r>
                <a:br>
                  <a:rPr lang="en-US" sz="3200" dirty="0" smtClean="0"/>
                </a:b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/>
                  <a:t>Example 3: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−18</m:t>
                          </m:r>
                        </m:e>
                      </m:ra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3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3200" i="1">
                          <a:latin typeface="Cambria Math" panose="02040503050406030204" pitchFamily="18" charset="0"/>
                        </a:rPr>
                        <m:t>=±3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472057" cy="4572000"/>
              </a:xfrm>
              <a:blipFill rotWithShape="0">
                <a:blip r:embed="rId3"/>
                <a:stretch>
                  <a:fillRect l="-1455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17383"/>
              </p:ext>
            </p:extLst>
          </p:nvPr>
        </p:nvGraphicFramePr>
        <p:xfrm>
          <a:off x="8412479" y="571500"/>
          <a:ext cx="1625187" cy="64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533334" imgH="216109" progId="Equation.3">
                  <p:embed/>
                </p:oleObj>
              </mc:Choice>
              <mc:Fallback>
                <p:oleObj name="Equation" r:id="rId4" imgW="533334" imgH="21610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2479" y="571500"/>
                        <a:ext cx="1625187" cy="6470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10037666" y="540822"/>
            <a:ext cx="227076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3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i</a:t>
            </a:r>
            <a:r>
              <a:rPr lang="en-US" sz="38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3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-1 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8157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and Subtracting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47205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Sum of Complex Numbers</a:t>
            </a:r>
            <a:r>
              <a:rPr lang="en-US" sz="3200" u="sng" dirty="0"/>
              <a:t>: 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(a + bi) + (c + di) = (a + c) + (b + d)</a:t>
            </a:r>
            <a:r>
              <a:rPr lang="en-US" sz="3200" dirty="0" err="1"/>
              <a:t>i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pPr marL="0" indent="0">
              <a:buNone/>
            </a:pPr>
            <a:r>
              <a:rPr lang="en-US" sz="3200" b="1" u="sng" dirty="0"/>
              <a:t>Difference of Complex Numbers</a:t>
            </a:r>
            <a:r>
              <a:rPr lang="en-US" sz="3200" u="sng" dirty="0"/>
              <a:t>: 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(a + bi) – (c + di) = (a – c) + (b – d)</a:t>
            </a:r>
            <a:r>
              <a:rPr lang="en-US" sz="3200" dirty="0" err="1"/>
              <a:t>i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6061</TotalTime>
  <Words>269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Cambria Math</vt:lpstr>
      <vt:lpstr>Franklin Gothic Book</vt:lpstr>
      <vt:lpstr>Symbol</vt:lpstr>
      <vt:lpstr>Times New Roman</vt:lpstr>
      <vt:lpstr>Crop</vt:lpstr>
      <vt:lpstr>Equation</vt:lpstr>
      <vt:lpstr>Bell Work:</vt:lpstr>
      <vt:lpstr>From Last Time… </vt:lpstr>
      <vt:lpstr>ALGEBRA 3</vt:lpstr>
      <vt:lpstr>4.7 The Quadratic Formula   Quadratic Formula: another method used to solve ANY quadratic equation of the form:  (ax2 + bx + c = 0) </vt:lpstr>
      <vt:lpstr>The Quadratic Formula;</vt:lpstr>
      <vt:lpstr>Solve: </vt:lpstr>
      <vt:lpstr>4.8 Complex Numbers</vt:lpstr>
      <vt:lpstr>Imaginary Unit: i, defined as </vt:lpstr>
      <vt:lpstr>Adding and Subtracting</vt:lpstr>
      <vt:lpstr>Examples: </vt:lpstr>
      <vt:lpstr>Solutions: </vt:lpstr>
      <vt:lpstr>Multiplying Complex Numbers; 1) Use distributive or FOIL methods  2) Simplify (combine like terms and use i2 = -1) 3) Put into Standard Form (a + bi)</vt:lpstr>
      <vt:lpstr>Solutions</vt:lpstr>
      <vt:lpstr>Solving Quadratics Equations with Complex Solutions </vt:lpstr>
      <vt:lpstr>Examples: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140</cp:revision>
  <cp:lastPrinted>2017-11-01T17:18:10Z</cp:lastPrinted>
  <dcterms:created xsi:type="dcterms:W3CDTF">2017-08-31T14:11:29Z</dcterms:created>
  <dcterms:modified xsi:type="dcterms:W3CDTF">2017-12-11T18:31:30Z</dcterms:modified>
</cp:coreProperties>
</file>