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1"/>
  </p:handoutMasterIdLst>
  <p:sldIdLst>
    <p:sldId id="263" r:id="rId2"/>
    <p:sldId id="272" r:id="rId3"/>
    <p:sldId id="271" r:id="rId4"/>
    <p:sldId id="264" r:id="rId5"/>
    <p:sldId id="265" r:id="rId6"/>
    <p:sldId id="266" r:id="rId7"/>
    <p:sldId id="267" r:id="rId8"/>
    <p:sldId id="269" r:id="rId9"/>
    <p:sldId id="270" r:id="rId1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000" dirty="0" smtClean="0"/>
                  <a:t>Graph the following. Is it an example of a quadratic? Why or why not?</a:t>
                </a:r>
              </a:p>
              <a:p>
                <a:pPr marL="0" indent="0">
                  <a:buNone/>
                </a:pP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  <a:blipFill rotWithShape="0">
                <a:blip r:embed="rId2"/>
                <a:stretch>
                  <a:fillRect l="-901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 of Algebra 4</a:t>
            </a:r>
          </a:p>
          <a:p>
            <a:r>
              <a:rPr lang="en-US" sz="4000" dirty="0" smtClean="0"/>
              <a:t>Quick Review of Algebra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83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820400" cy="1485900"/>
          </a:xfrm>
        </p:spPr>
        <p:txBody>
          <a:bodyPr/>
          <a:lstStyle/>
          <a:p>
            <a:r>
              <a:rPr lang="en-US" dirty="0" smtClean="0"/>
              <a:t>Second Semester Break Down (3</a:t>
            </a:r>
            <a:r>
              <a:rPr lang="en-US" baseline="30000" dirty="0" smtClean="0"/>
              <a:t>rd</a:t>
            </a:r>
            <a:r>
              <a:rPr lang="en-US" dirty="0" smtClean="0"/>
              <a:t> Quarter)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96686"/>
            <a:ext cx="10820400" cy="60524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Week </a:t>
            </a:r>
            <a:r>
              <a:rPr lang="en-US" sz="5400" dirty="0"/>
              <a:t>of Jan 9: Review Algebra 3 (specifically quadratics)</a:t>
            </a:r>
          </a:p>
          <a:p>
            <a:pPr marL="0" indent="0">
              <a:buNone/>
            </a:pPr>
            <a:r>
              <a:rPr lang="en-US" sz="5400" dirty="0"/>
              <a:t>Week of Jan </a:t>
            </a:r>
            <a:r>
              <a:rPr lang="en-US" sz="5400" dirty="0" smtClean="0"/>
              <a:t>15</a:t>
            </a:r>
            <a:r>
              <a:rPr lang="en-US" sz="5400" dirty="0"/>
              <a:t>: Start Polynomial Unit</a:t>
            </a:r>
          </a:p>
          <a:p>
            <a:pPr marL="0" indent="0">
              <a:buNone/>
            </a:pPr>
            <a:r>
              <a:rPr lang="en-US" sz="5400" dirty="0"/>
              <a:t>Week of Jan 22: Polynomials</a:t>
            </a:r>
          </a:p>
          <a:p>
            <a:pPr marL="0" indent="0">
              <a:buNone/>
            </a:pPr>
            <a:r>
              <a:rPr lang="en-US" sz="5400" dirty="0"/>
              <a:t>Week of Jan 29: Polynomials</a:t>
            </a:r>
          </a:p>
          <a:p>
            <a:pPr marL="0" indent="0">
              <a:buNone/>
            </a:pPr>
            <a:r>
              <a:rPr lang="en-US" sz="5400" dirty="0"/>
              <a:t>Week of Feb 5: Finish Polynomials</a:t>
            </a:r>
          </a:p>
          <a:p>
            <a:pPr marL="0" indent="0">
              <a:buNone/>
            </a:pPr>
            <a:r>
              <a:rPr lang="en-US" sz="5400" b="1" dirty="0"/>
              <a:t>Week of Feb 12: Polynomial Test </a:t>
            </a:r>
            <a:r>
              <a:rPr lang="en-US" sz="5400" b="1" dirty="0" smtClean="0"/>
              <a:t>&amp; Grade </a:t>
            </a:r>
            <a:r>
              <a:rPr lang="en-US" sz="5400" b="1" dirty="0"/>
              <a:t>Checks 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dirty="0" smtClean="0"/>
              <a:t>Week </a:t>
            </a:r>
            <a:r>
              <a:rPr lang="en-US" sz="5400" dirty="0"/>
              <a:t>of Feb 19: Start </a:t>
            </a:r>
            <a:r>
              <a:rPr lang="en-US" sz="5400" dirty="0" smtClean="0"/>
              <a:t>Probability Unit</a:t>
            </a:r>
            <a:r>
              <a:rPr lang="en-US" sz="5400" dirty="0"/>
              <a:t> </a:t>
            </a:r>
          </a:p>
          <a:p>
            <a:pPr marL="0" indent="0">
              <a:buNone/>
            </a:pPr>
            <a:r>
              <a:rPr lang="en-US" sz="5400" dirty="0"/>
              <a:t>Week of Feb 26: </a:t>
            </a:r>
            <a:r>
              <a:rPr lang="en-US" sz="5400" dirty="0" err="1" smtClean="0"/>
              <a:t>Prob</a:t>
            </a:r>
            <a:endParaRPr lang="en-US" sz="5400" dirty="0"/>
          </a:p>
          <a:p>
            <a:pPr marL="0" indent="0">
              <a:buNone/>
            </a:pPr>
            <a:r>
              <a:rPr lang="en-US" sz="5400" b="1" dirty="0"/>
              <a:t>Week of Mar 5: Finish </a:t>
            </a:r>
            <a:r>
              <a:rPr lang="en-US" sz="5400" b="1" dirty="0" err="1" smtClean="0"/>
              <a:t>Prob</a:t>
            </a:r>
            <a:r>
              <a:rPr lang="en-US" sz="5400" b="1" dirty="0" smtClean="0"/>
              <a:t> and </a:t>
            </a:r>
            <a:r>
              <a:rPr lang="en-US" sz="5400" b="1" dirty="0"/>
              <a:t>Test</a:t>
            </a:r>
          </a:p>
          <a:p>
            <a:pPr marL="0" indent="0">
              <a:buNone/>
            </a:pPr>
            <a:r>
              <a:rPr lang="en-US" sz="5400" dirty="0"/>
              <a:t>---End 3rd Quarter---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820400" cy="1485900"/>
          </a:xfrm>
        </p:spPr>
        <p:txBody>
          <a:bodyPr/>
          <a:lstStyle/>
          <a:p>
            <a:r>
              <a:rPr lang="en-US" dirty="0" smtClean="0"/>
              <a:t>Second Semester Break Down (4</a:t>
            </a:r>
            <a:r>
              <a:rPr lang="en-US" baseline="30000" dirty="0" smtClean="0"/>
              <a:t>th</a:t>
            </a:r>
            <a:r>
              <a:rPr lang="en-US" dirty="0" smtClean="0"/>
              <a:t> Quarter)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96686"/>
            <a:ext cx="10820400" cy="60524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Week of Mar 12: Spring Break</a:t>
            </a:r>
          </a:p>
          <a:p>
            <a:pPr marL="0" indent="0">
              <a:buNone/>
            </a:pPr>
            <a:r>
              <a:rPr lang="en-US" sz="5400" dirty="0"/>
              <a:t>Week of Mar 19: Start an ACT Unit</a:t>
            </a:r>
            <a:r>
              <a:rPr lang="en-US" sz="5400" dirty="0" smtClean="0"/>
              <a:t>: Pre; Elem; </a:t>
            </a:r>
            <a:r>
              <a:rPr lang="en-US" sz="5400" dirty="0" err="1" smtClean="0"/>
              <a:t>Interm</a:t>
            </a:r>
            <a:r>
              <a:rPr lang="en-US" sz="5400" dirty="0" smtClean="0"/>
              <a:t>. Algebra &amp; </a:t>
            </a:r>
            <a:r>
              <a:rPr lang="en-US" sz="5400" dirty="0"/>
              <a:t>Geometry</a:t>
            </a:r>
          </a:p>
          <a:p>
            <a:pPr marL="0" indent="0">
              <a:buNone/>
            </a:pPr>
            <a:r>
              <a:rPr lang="en-US" sz="5400" b="1" dirty="0" smtClean="0"/>
              <a:t>Week </a:t>
            </a:r>
            <a:r>
              <a:rPr lang="en-US" sz="5400" b="1" dirty="0"/>
              <a:t>of Mar 26: ACT Unit: </a:t>
            </a:r>
            <a:r>
              <a:rPr lang="en-US" sz="5400" b="1" dirty="0" smtClean="0"/>
              <a:t>ACT &amp; Strategies</a:t>
            </a:r>
            <a:r>
              <a:rPr lang="en-US" sz="5400" b="1" dirty="0"/>
              <a:t>, </a:t>
            </a:r>
            <a:r>
              <a:rPr lang="en-US" sz="5400" b="1" dirty="0" smtClean="0"/>
              <a:t>Practice </a:t>
            </a:r>
            <a:r>
              <a:rPr lang="en-US" sz="5400" b="1" dirty="0"/>
              <a:t>E</a:t>
            </a:r>
            <a:r>
              <a:rPr lang="en-US" sz="5400" b="1" dirty="0" smtClean="0"/>
              <a:t>xam</a:t>
            </a:r>
            <a:endParaRPr lang="en-US" sz="5400" b="1" dirty="0"/>
          </a:p>
          <a:p>
            <a:pPr marL="0" indent="0">
              <a:buNone/>
            </a:pPr>
            <a:r>
              <a:rPr lang="en-US" sz="5400" dirty="0"/>
              <a:t>Week of Apr 2: Start Stats Unit (ACT TEST ON 4/3)</a:t>
            </a:r>
          </a:p>
          <a:p>
            <a:pPr marL="0" indent="0">
              <a:buNone/>
            </a:pPr>
            <a:r>
              <a:rPr lang="en-US" sz="5400" dirty="0"/>
              <a:t>Week of Apr 9: Statistics</a:t>
            </a:r>
          </a:p>
          <a:p>
            <a:pPr marL="0" indent="0">
              <a:buNone/>
            </a:pPr>
            <a:r>
              <a:rPr lang="en-US" sz="5400" b="1" dirty="0"/>
              <a:t>Week of Apr 16: Finish Stats and Test</a:t>
            </a:r>
            <a:r>
              <a:rPr lang="en-US" sz="5400" dirty="0"/>
              <a:t> </a:t>
            </a:r>
          </a:p>
          <a:p>
            <a:pPr marL="0" indent="0">
              <a:buNone/>
            </a:pPr>
            <a:r>
              <a:rPr lang="en-US" sz="5400" dirty="0"/>
              <a:t>Week of Apr 23: Start Exponential/Log Unit</a:t>
            </a:r>
          </a:p>
          <a:p>
            <a:pPr marL="0" indent="0">
              <a:buNone/>
            </a:pPr>
            <a:r>
              <a:rPr lang="en-US" sz="5400" dirty="0"/>
              <a:t>Week of Apr 30: Logs</a:t>
            </a:r>
          </a:p>
          <a:p>
            <a:pPr marL="0" indent="0">
              <a:buNone/>
            </a:pPr>
            <a:r>
              <a:rPr lang="en-US" sz="5400" b="1" dirty="0"/>
              <a:t>Week of May 7: Finish Logs and Test (SENIOR FINALS)</a:t>
            </a:r>
          </a:p>
          <a:p>
            <a:pPr marL="0" indent="0">
              <a:buNone/>
            </a:pPr>
            <a:r>
              <a:rPr lang="en-US" sz="5400" dirty="0"/>
              <a:t>Week of May 14: Review for Finals</a:t>
            </a:r>
          </a:p>
          <a:p>
            <a:pPr marL="0" indent="0">
              <a:buNone/>
            </a:pPr>
            <a:r>
              <a:rPr lang="en-US" sz="5400" b="1" dirty="0"/>
              <a:t>Week of May 21: Take Finals</a:t>
            </a:r>
          </a:p>
          <a:p>
            <a:pPr marL="0" indent="0">
              <a:buNone/>
            </a:pPr>
            <a:r>
              <a:rPr lang="en-US" sz="5400" dirty="0"/>
              <a:t>---End 4th Quarter---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326914" cy="35814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Multiple ways to solve quadratic, </a:t>
                </a:r>
                <a:br>
                  <a:rPr lang="en-US" sz="40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 smtClean="0"/>
                  <a:t>, equations</a:t>
                </a:r>
              </a:p>
              <a:p>
                <a:pPr lvl="1"/>
                <a:r>
                  <a:rPr lang="en-US" sz="4000" dirty="0" smtClean="0"/>
                  <a:t>Factoring		(best when a = 1)</a:t>
                </a:r>
              </a:p>
              <a:p>
                <a:pPr lvl="1"/>
                <a:r>
                  <a:rPr lang="en-US" sz="4000" dirty="0" smtClean="0"/>
                  <a:t>Graphing		(set = 0 and find roots)</a:t>
                </a:r>
              </a:p>
              <a:p>
                <a:pPr lvl="1"/>
                <a:r>
                  <a:rPr lang="en-US" sz="4000" dirty="0" smtClean="0"/>
                  <a:t>Quadratic Formula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326914" cy="3581400"/>
              </a:xfrm>
              <a:blipFill rotWithShape="0">
                <a:blip r:embed="rId2"/>
                <a:stretch>
                  <a:fillRect l="-1889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6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Quadratic Formula</a:t>
            </a:r>
            <a:r>
              <a:rPr lang="en-US" u="sng" dirty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6" y="1625302"/>
            <a:ext cx="11074400" cy="4927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 smtClean="0"/>
              <a:t>The </a:t>
            </a:r>
            <a:r>
              <a:rPr lang="en-US" sz="3600" i="1" dirty="0"/>
              <a:t>solutions of the quadratic equation </a:t>
            </a:r>
            <a:endParaRPr lang="en-US" sz="3600" i="1" dirty="0" smtClean="0"/>
          </a:p>
          <a:p>
            <a:pPr marL="0" indent="0">
              <a:buNone/>
            </a:pPr>
            <a:r>
              <a:rPr lang="en-US" sz="3600" i="1" dirty="0" smtClean="0"/>
              <a:t>ax</a:t>
            </a:r>
            <a:r>
              <a:rPr lang="en-US" sz="3600" i="1" baseline="30000" dirty="0" smtClean="0"/>
              <a:t>2</a:t>
            </a:r>
            <a:r>
              <a:rPr lang="en-US" sz="3600" i="1" dirty="0" smtClean="0"/>
              <a:t> </a:t>
            </a:r>
            <a:r>
              <a:rPr lang="en-US" sz="3600" i="1" dirty="0"/>
              <a:t>+ </a:t>
            </a:r>
            <a:r>
              <a:rPr lang="en-US" sz="3600" i="1" dirty="0" err="1"/>
              <a:t>bx</a:t>
            </a:r>
            <a:r>
              <a:rPr lang="en-US" sz="3600" i="1" dirty="0"/>
              <a:t> + c = 0 are</a:t>
            </a:r>
            <a:r>
              <a:rPr lang="en-US" sz="3600" i="1" dirty="0" smtClean="0"/>
              <a:t>: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 smtClean="0"/>
          </a:p>
          <a:p>
            <a:pPr marL="0" indent="0">
              <a:buNone/>
            </a:pPr>
            <a:endParaRPr lang="en-US" sz="3600" i="1" dirty="0"/>
          </a:p>
          <a:p>
            <a:pPr marL="0" lvl="0" indent="0">
              <a:buNone/>
            </a:pPr>
            <a:r>
              <a:rPr lang="en-US" sz="3600" dirty="0" smtClean="0"/>
              <a:t>-- Can </a:t>
            </a:r>
            <a:r>
              <a:rPr lang="en-US" sz="3600" dirty="0"/>
              <a:t>be used </a:t>
            </a:r>
            <a:r>
              <a:rPr lang="en-US" sz="3600" dirty="0" smtClean="0"/>
              <a:t>to solve any </a:t>
            </a:r>
            <a:r>
              <a:rPr lang="en-US" sz="3600" dirty="0"/>
              <a:t>quadratic </a:t>
            </a:r>
            <a:r>
              <a:rPr lang="en-US" sz="3600" dirty="0" smtClean="0"/>
              <a:t>equation (instead </a:t>
            </a:r>
            <a:br>
              <a:rPr lang="en-US" sz="3600" dirty="0" smtClean="0"/>
            </a:br>
            <a:r>
              <a:rPr lang="en-US" sz="3600" dirty="0" smtClean="0"/>
              <a:t>   of factoring or graphing)</a:t>
            </a:r>
            <a:endParaRPr lang="en-US" sz="3600" dirty="0"/>
          </a:p>
          <a:p>
            <a:pPr marL="0" lvl="0" indent="0">
              <a:buNone/>
            </a:pPr>
            <a:r>
              <a:rPr lang="en-US" sz="3600" dirty="0" smtClean="0"/>
              <a:t>--Must </a:t>
            </a:r>
            <a:r>
              <a:rPr lang="en-US" sz="3600" dirty="0"/>
              <a:t>be in standard form; ax</a:t>
            </a:r>
            <a:r>
              <a:rPr lang="en-US" sz="3600" baseline="30000" dirty="0"/>
              <a:t>2</a:t>
            </a:r>
            <a:r>
              <a:rPr lang="en-US" sz="3600" dirty="0"/>
              <a:t> + </a:t>
            </a:r>
            <a:r>
              <a:rPr lang="en-US" sz="3600" dirty="0" err="1"/>
              <a:t>bx</a:t>
            </a:r>
            <a:r>
              <a:rPr lang="en-US" sz="3600" dirty="0"/>
              <a:t> + c = 0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273151" y="2171700"/>
          <a:ext cx="4701135" cy="162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83097" imgH="444897" progId="Equation.3">
                  <p:embed/>
                </p:oleObj>
              </mc:Choice>
              <mc:Fallback>
                <p:oleObj name="Equation" r:id="rId3" imgW="1283097" imgH="444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151" y="2171700"/>
                        <a:ext cx="4701135" cy="162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 20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lvl="0" indent="0">
                  <a:buNone/>
                </a:pPr>
                <a:r>
                  <a:rPr lang="en-US" sz="3400" dirty="0" smtClean="0"/>
                  <a:t>2.)  </a:t>
                </a:r>
                <a:r>
                  <a:rPr lang="fr-FR" sz="3400" dirty="0" smtClean="0"/>
                  <a:t>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+ x </a:t>
                </a:r>
                <a:r>
                  <a:rPr lang="fr-FR" sz="3400" dirty="0" smtClean="0"/>
                  <a:t>= 6 </a:t>
                </a:r>
              </a:p>
              <a:p>
                <a:pPr marL="0" lv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3.)  </a:t>
                </a:r>
                <a:r>
                  <a:rPr lang="fr-FR" sz="3400" dirty="0" smtClean="0"/>
                  <a:t>3x</a:t>
                </a:r>
                <a:r>
                  <a:rPr lang="fr-FR" sz="3400" baseline="30000" dirty="0" smtClean="0"/>
                  <a:t>2</a:t>
                </a:r>
                <a:r>
                  <a:rPr lang="fr-FR" sz="3400" dirty="0" smtClean="0"/>
                  <a:t> </a:t>
                </a:r>
                <a:r>
                  <a:rPr lang="fr-FR" sz="3400" dirty="0"/>
                  <a:t>– 17x + </a:t>
                </a:r>
                <a:r>
                  <a:rPr lang="fr-FR" sz="3400" dirty="0" smtClean="0"/>
                  <a:t>10 =0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4</a:t>
                </a:r>
                <a:r>
                  <a:rPr lang="en-US" sz="3400" dirty="0" smtClean="0"/>
                  <a:t>.)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/>
                      <m:t>x</m:t>
                    </m:r>
                    <m:r>
                      <m:rPr>
                        <m:nor/>
                      </m:rPr>
                      <a:rPr lang="en-US" sz="3600" baseline="30000"/>
                      <m:t>2</m:t>
                    </m:r>
                    <m:r>
                      <m:rPr>
                        <m:nor/>
                      </m:rPr>
                      <a:rPr lang="en-US" sz="3600"/>
                      <m:t> = −9							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2057"/>
                <a:ext cx="9601200" cy="5021943"/>
              </a:xfrm>
              <a:blipFill rotWithShape="0">
                <a:blip r:embed="rId2"/>
                <a:stretch>
                  <a:fillRect l="-1778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245 #11 – 23 (odd), 38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Page 253 #39, 43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23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6086</TotalTime>
  <Words>252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Franklin Gothic Book</vt:lpstr>
      <vt:lpstr>Crop</vt:lpstr>
      <vt:lpstr>Equation</vt:lpstr>
      <vt:lpstr>ALGEBRA 4</vt:lpstr>
      <vt:lpstr>Bell Work</vt:lpstr>
      <vt:lpstr>Objective</vt:lpstr>
      <vt:lpstr>Second Semester Break Down (3rd Quarter)</vt:lpstr>
      <vt:lpstr>Second Semester Break Down (4th Quarter)</vt:lpstr>
      <vt:lpstr>Quadratic Review</vt:lpstr>
      <vt:lpstr>The Quadratic Formula;</vt:lpstr>
      <vt:lpstr>Solve: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148</cp:revision>
  <cp:lastPrinted>2017-11-01T17:18:10Z</cp:lastPrinted>
  <dcterms:created xsi:type="dcterms:W3CDTF">2017-08-31T14:11:29Z</dcterms:created>
  <dcterms:modified xsi:type="dcterms:W3CDTF">2018-01-09T15:07:43Z</dcterms:modified>
</cp:coreProperties>
</file>