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63" r:id="rId2"/>
    <p:sldId id="272" r:id="rId3"/>
    <p:sldId id="270" r:id="rId4"/>
    <p:sldId id="271" r:id="rId5"/>
    <p:sldId id="266" r:id="rId6"/>
    <p:sldId id="267" r:id="rId7"/>
    <p:sldId id="274" r:id="rId8"/>
    <p:sldId id="275" r:id="rId9"/>
    <p:sldId id="269" r:id="rId10"/>
    <p:sldId id="276" r:id="rId11"/>
    <p:sldId id="273" r:id="rId12"/>
    <p:sldId id="277" r:id="rId13"/>
    <p:sldId id="278" r:id="rId1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39240"/>
                <a:ext cx="9601200" cy="5059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:r>
                  <a:rPr lang="en-US" sz="3200" dirty="0"/>
                  <a:t>10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= −</m:t>
                    </m:r>
                    <m:r>
                      <m:rPr>
                        <m:nor/>
                      </m:rPr>
                      <a:rPr lang="en-US" sz="3200" b="0" i="0" smtClean="0"/>
                      <m:t>160</m:t>
                    </m:r>
                    <m:r>
                      <m:rPr>
                        <m:nor/>
                      </m:rPr>
                      <a:rPr lang="en-US" sz="3200"/>
                      <m:t>							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2.)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2</m:t>
                    </m:r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+ 3</m:t>
                    </m:r>
                    <m:r>
                      <m:rPr>
                        <m:nor/>
                      </m:rPr>
                      <a:rPr lang="en-US" sz="3200" b="0" i="0" smtClean="0"/>
                      <m:t>x</m:t>
                    </m:r>
                    <m:r>
                      <m:rPr>
                        <m:nor/>
                      </m:rPr>
                      <a:rPr lang="en-US" sz="3200"/>
                      <m:t> = −13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3.)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 b="0" i="0" smtClean="0"/>
                      <m:t>+ 3</m:t>
                    </m:r>
                    <m:r>
                      <m:rPr>
                        <m:nor/>
                      </m:rPr>
                      <a:rPr lang="en-US" sz="3200" b="0" i="0" smtClean="0"/>
                      <m:t>x</m:t>
                    </m:r>
                    <m:r>
                      <m:rPr>
                        <m:nor/>
                      </m:rPr>
                      <a:rPr lang="en-US" sz="3200" b="0" i="0" smtClean="0"/>
                      <m:t> + 6 = 8</m:t>
                    </m:r>
                  </m:oMath>
                </a14:m>
                <a:r>
                  <a:rPr lang="en-US" sz="3200" dirty="0" smtClean="0"/>
                  <a:t>x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39240"/>
                <a:ext cx="9601200" cy="5059680"/>
              </a:xfrm>
              <a:blipFill rotWithShape="0">
                <a:blip r:embed="rId2"/>
                <a:stretch>
                  <a:fillRect l="-1587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5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Finish: Page 245 #12– 20 (even)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253 #41, 42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63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5 Quiz 1: 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Solve the following: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sz="3400" b="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2.)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5 Quiz 1: Level 3 &amp;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452445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Solve the following (L3)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>3</a:t>
                </a:r>
                <a:r>
                  <a:rPr lang="en-US" sz="3400" dirty="0" smtClean="0"/>
                  <a:t>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+14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−16</m:t>
                    </m:r>
                  </m:oMath>
                </a14:m>
                <a:endParaRPr lang="en-US" sz="3400" b="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4.)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=−25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4524451" cy="3581400"/>
              </a:xfrm>
              <a:blipFill rotWithShape="0">
                <a:blip r:embed="rId2"/>
                <a:stretch>
                  <a:fillRect l="-3774" t="-3231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1139" y="2286000"/>
                <a:ext cx="4524451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:r>
                  <a:rPr lang="en-US" sz="3400" dirty="0" smtClean="0"/>
                  <a:t>Solve the following (L4)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5.)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−16)=0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39" y="2286000"/>
                <a:ext cx="4524451" cy="3581400"/>
              </a:xfrm>
              <a:prstGeom prst="rect">
                <a:avLst/>
              </a:prstGeom>
              <a:blipFill rotWithShape="0">
                <a:blip r:embed="rId3"/>
                <a:stretch>
                  <a:fillRect l="-3774" t="-3231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6386170" y="2286000"/>
            <a:ext cx="14630" cy="385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67866"/>
                <a:ext cx="8811158" cy="4199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Solve</a:t>
                </a:r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1.)  0=−4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.) 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67866"/>
                <a:ext cx="8811158" cy="4199534"/>
              </a:xfrm>
              <a:blipFill rotWithShape="0">
                <a:blip r:embed="rId2"/>
                <a:stretch>
                  <a:fillRect l="-1592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245 #11 – 23 (odd), 38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253 #39, 43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23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Solve quadratics with real and imaginary solutions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326914" cy="35814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Multiple ways to solve quadratic, </a:t>
                </a:r>
                <a:br>
                  <a:rPr lang="en-US" sz="4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 smtClean="0"/>
                  <a:t>, equations</a:t>
                </a:r>
              </a:p>
              <a:p>
                <a:pPr lvl="1"/>
                <a:r>
                  <a:rPr lang="en-US" sz="4000" dirty="0" smtClean="0"/>
                  <a:t>Factoring		(best when a = 1)</a:t>
                </a:r>
              </a:p>
              <a:p>
                <a:pPr lvl="1"/>
                <a:r>
                  <a:rPr lang="en-US" sz="4000" dirty="0" smtClean="0"/>
                  <a:t>Graphing		(set = 0 and find roots)</a:t>
                </a:r>
              </a:p>
              <a:p>
                <a:pPr lvl="1"/>
                <a:r>
                  <a:rPr lang="en-US" sz="4000" dirty="0" smtClean="0"/>
                  <a:t>Quadratic Formula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326914" cy="3581400"/>
              </a:xfrm>
              <a:blipFill rotWithShape="0">
                <a:blip r:embed="rId2"/>
                <a:stretch>
                  <a:fillRect l="-1889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Quadratic Formula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625302"/>
            <a:ext cx="11074400" cy="4927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 smtClean="0"/>
              <a:t>The </a:t>
            </a:r>
            <a:r>
              <a:rPr lang="en-US" sz="3600" i="1" dirty="0"/>
              <a:t>solutions of the quadratic equation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ax</a:t>
            </a:r>
            <a:r>
              <a:rPr lang="en-US" sz="3600" i="1" baseline="30000" dirty="0" smtClean="0"/>
              <a:t>2</a:t>
            </a:r>
            <a:r>
              <a:rPr lang="en-US" sz="3600" i="1" dirty="0" smtClean="0"/>
              <a:t> </a:t>
            </a:r>
            <a:r>
              <a:rPr lang="en-US" sz="3600" i="1" dirty="0"/>
              <a:t>+ </a:t>
            </a:r>
            <a:r>
              <a:rPr lang="en-US" sz="3600" i="1" dirty="0" err="1"/>
              <a:t>bx</a:t>
            </a:r>
            <a:r>
              <a:rPr lang="en-US" sz="3600" i="1" dirty="0"/>
              <a:t> + c = 0 are</a:t>
            </a:r>
            <a:r>
              <a:rPr lang="en-US" sz="3600" i="1" dirty="0" smtClean="0"/>
              <a:t>: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 smtClean="0"/>
          </a:p>
          <a:p>
            <a:pPr marL="0" indent="0">
              <a:buNone/>
            </a:pPr>
            <a:endParaRPr lang="en-US" sz="3600" i="1" dirty="0"/>
          </a:p>
          <a:p>
            <a:pPr marL="0" lvl="0" indent="0">
              <a:buNone/>
            </a:pPr>
            <a:r>
              <a:rPr lang="en-US" sz="3600" dirty="0" smtClean="0"/>
              <a:t>-- Can </a:t>
            </a:r>
            <a:r>
              <a:rPr lang="en-US" sz="3600" dirty="0"/>
              <a:t>be used </a:t>
            </a:r>
            <a:r>
              <a:rPr lang="en-US" sz="3600" dirty="0" smtClean="0"/>
              <a:t>to solve any </a:t>
            </a:r>
            <a:r>
              <a:rPr lang="en-US" sz="3600" dirty="0"/>
              <a:t>quadratic </a:t>
            </a:r>
            <a:r>
              <a:rPr lang="en-US" sz="3600" dirty="0" smtClean="0"/>
              <a:t>equation (instead </a:t>
            </a:r>
            <a:br>
              <a:rPr lang="en-US" sz="3600" dirty="0" smtClean="0"/>
            </a:br>
            <a:r>
              <a:rPr lang="en-US" sz="3600" dirty="0" smtClean="0"/>
              <a:t>   of factoring or graphing)</a:t>
            </a:r>
            <a:endParaRPr lang="en-US" sz="3600" dirty="0"/>
          </a:p>
          <a:p>
            <a:pPr marL="0" lvl="0" indent="0">
              <a:buNone/>
            </a:pPr>
            <a:r>
              <a:rPr lang="en-US" sz="3600" dirty="0" smtClean="0"/>
              <a:t>--Must </a:t>
            </a:r>
            <a:r>
              <a:rPr lang="en-US" sz="3600" dirty="0"/>
              <a:t>be in standard form; ax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err="1"/>
              <a:t>bx</a:t>
            </a:r>
            <a:r>
              <a:rPr lang="en-US" sz="3600" dirty="0"/>
              <a:t> + c = 0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273151" y="2171700"/>
          <a:ext cx="4701135" cy="162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283097" imgH="444897" progId="Equation.3">
                  <p:embed/>
                </p:oleObj>
              </mc:Choice>
              <mc:Fallback>
                <p:oleObj name="Equation" r:id="rId3" imgW="1283097" imgH="444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151" y="2171700"/>
                        <a:ext cx="4701135" cy="162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Imaginary Unit: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defined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72057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𝐸𝑥𝑎𝑚𝑝𝑙𝑒𝑠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u="sng" dirty="0" smtClean="0"/>
                  <a:t>Simplify </a:t>
                </a:r>
                <a:r>
                  <a:rPr lang="en-US" sz="3200" u="sng" dirty="0"/>
                  <a:t>using imaginary, </a:t>
                </a:r>
                <a:r>
                  <a:rPr lang="en-US" sz="3200" u="sng" dirty="0" err="1"/>
                  <a:t>i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Example 1:		  </a:t>
                </a:r>
                <a:r>
                  <a:rPr lang="en-US" sz="3200" dirty="0" smtClean="0"/>
                  <a:t>		 </a:t>
                </a:r>
                <a:r>
                  <a:rPr lang="en-US" sz="3200" dirty="0"/>
                  <a:t>Example 2:	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−31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sz="3200" dirty="0"/>
                  <a:t>  </a:t>
                </a:r>
                <a:r>
                  <a:rPr lang="en-US" sz="3200" dirty="0" smtClean="0"/>
                  <a:t>	         	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−25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=±5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 </a:t>
                </a:r>
                <a:r>
                  <a:rPr lang="en-US" sz="3200" dirty="0" smtClean="0"/>
                  <a:t>	</a:t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Example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−18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=±3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72057" cy="4572000"/>
              </a:xfrm>
              <a:blipFill rotWithShape="0">
                <a:blip r:embed="rId3"/>
                <a:stretch>
                  <a:fillRect l="-145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8412479" y="571500"/>
          <a:ext cx="1625187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533334" imgH="216109" progId="Equation.3">
                  <p:embed/>
                </p:oleObj>
              </mc:Choice>
              <mc:Fallback>
                <p:oleObj name="Equation" r:id="rId4" imgW="533334" imgH="216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479" y="571500"/>
                        <a:ext cx="1625187" cy="647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037666" y="540822"/>
            <a:ext cx="22707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3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</a:t>
            </a:r>
            <a:r>
              <a:rPr lang="en-US" sz="3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-1 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9548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11430000" cy="1485900"/>
          </a:xfrm>
        </p:spPr>
        <p:txBody>
          <a:bodyPr>
            <a:normAutofit fontScale="90000"/>
          </a:bodyPr>
          <a:lstStyle/>
          <a:p>
            <a:r>
              <a:rPr lang="en-US" sz="4200" b="1" u="sng" dirty="0"/>
              <a:t>Solving Quadratics Equations with Complex Solutions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432561"/>
            <a:ext cx="10754360" cy="531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If there is  “b” = 0</a:t>
            </a:r>
          </a:p>
          <a:p>
            <a:pPr marL="0" indent="0">
              <a:buNone/>
            </a:pPr>
            <a:r>
              <a:rPr lang="en-US" sz="3200" dirty="0" smtClean="0"/>
              <a:t>1</a:t>
            </a:r>
            <a:r>
              <a:rPr lang="en-US" sz="3200" dirty="0"/>
              <a:t>) </a:t>
            </a:r>
            <a:r>
              <a:rPr lang="en-US" sz="3200" dirty="0" smtClean="0"/>
              <a:t>Isolate </a:t>
            </a:r>
            <a:r>
              <a:rPr lang="en-US" sz="3200" dirty="0"/>
              <a:t>the squared term on one side of the equation</a:t>
            </a:r>
          </a:p>
          <a:p>
            <a:pPr marL="0" indent="0">
              <a:buNone/>
            </a:pPr>
            <a:r>
              <a:rPr lang="en-US" sz="3200" dirty="0"/>
              <a:t>2) Square root both sides</a:t>
            </a:r>
          </a:p>
          <a:p>
            <a:pPr marL="0" indent="0">
              <a:buNone/>
            </a:pPr>
            <a:r>
              <a:rPr lang="en-US" sz="3200" dirty="0"/>
              <a:t>3) Substitute </a:t>
            </a:r>
            <a:r>
              <a:rPr lang="en-US" sz="3200" dirty="0" err="1"/>
              <a:t>i</a:t>
            </a:r>
            <a:r>
              <a:rPr lang="en-US" sz="3200" dirty="0"/>
              <a:t> = </a:t>
            </a:r>
            <a:r>
              <a:rPr lang="en-US" sz="3200" dirty="0">
                <a:sym typeface="Symbol" panose="05050102010706020507" pitchFamily="18" charset="2"/>
              </a:rPr>
              <a:t></a:t>
            </a:r>
            <a:r>
              <a:rPr lang="en-US" sz="3200" dirty="0"/>
              <a:t>-1 into equation and simplify radical</a:t>
            </a:r>
          </a:p>
          <a:p>
            <a:pPr marL="0" indent="0">
              <a:buNone/>
            </a:pPr>
            <a:r>
              <a:rPr lang="en-US" sz="3200" dirty="0"/>
              <a:t>4) Write solution in Standard Form (a + bi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 smtClean="0"/>
              <a:t>If </a:t>
            </a:r>
            <a:r>
              <a:rPr lang="en-US" sz="3200" u="sng" dirty="0" smtClean="0"/>
              <a:t>“</a:t>
            </a:r>
            <a:r>
              <a:rPr lang="en-US" sz="3200" u="sng" dirty="0" smtClean="0"/>
              <a:t>b” </a:t>
            </a:r>
            <a:r>
              <a:rPr lang="en-US" sz="3200" u="sng" dirty="0" smtClean="0"/>
              <a:t>has </a:t>
            </a:r>
            <a:r>
              <a:rPr lang="en-US" sz="3200" u="sng" dirty="0" smtClean="0"/>
              <a:t>any </a:t>
            </a:r>
            <a:r>
              <a:rPr lang="en-US" sz="3200" u="sng" dirty="0" smtClean="0"/>
              <a:t>value</a:t>
            </a:r>
            <a:endParaRPr lang="en-US" sz="3200" u="sng" dirty="0" smtClean="0"/>
          </a:p>
          <a:p>
            <a:pPr marL="0" indent="0">
              <a:buNone/>
            </a:pPr>
            <a:r>
              <a:rPr lang="en-US" sz="3200" dirty="0" smtClean="0"/>
              <a:t>1.) Use Quadratic Formula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 20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lvl="0" indent="0">
                  <a:buNone/>
                </a:pPr>
                <a:r>
                  <a:rPr lang="en-US" sz="3400" dirty="0" smtClean="0"/>
                  <a:t>2.)  </a:t>
                </a:r>
                <a:r>
                  <a:rPr lang="fr-FR" sz="3400" dirty="0" smtClean="0"/>
                  <a:t>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x </a:t>
                </a:r>
                <a:r>
                  <a:rPr lang="fr-FR" sz="3400" dirty="0" smtClean="0"/>
                  <a:t>= 6 </a:t>
                </a:r>
              </a:p>
              <a:p>
                <a:pPr marL="0" lv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fr-FR" sz="3400" dirty="0" smtClean="0"/>
                  <a:t>3x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– 17x + </a:t>
                </a:r>
                <a:r>
                  <a:rPr lang="fr-FR" sz="3400" dirty="0" smtClean="0"/>
                  <a:t>10 =0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4</a:t>
                </a:r>
                <a:r>
                  <a:rPr lang="en-US" sz="3400" dirty="0" smtClean="0"/>
                  <a:t>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/>
                      <m:t>x</m:t>
                    </m:r>
                    <m:r>
                      <m:rPr>
                        <m:nor/>
                      </m:rPr>
                      <a:rPr lang="en-US" sz="3600" baseline="30000"/>
                      <m:t>2</m:t>
                    </m:r>
                    <m:r>
                      <m:rPr>
                        <m:nor/>
                      </m:rPr>
                      <a:rPr lang="en-US" sz="3600"/>
                      <m:t> = −9							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  <a:blipFill rotWithShape="0">
                <a:blip r:embed="rId2"/>
                <a:stretch>
                  <a:fillRect l="-1778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6626</TotalTime>
  <Words>244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Franklin Gothic Book</vt:lpstr>
      <vt:lpstr>Symbol</vt:lpstr>
      <vt:lpstr>Times New Roman</vt:lpstr>
      <vt:lpstr>Crop</vt:lpstr>
      <vt:lpstr>Equation</vt:lpstr>
      <vt:lpstr>ALGEBRA 4</vt:lpstr>
      <vt:lpstr>Bell Work</vt:lpstr>
      <vt:lpstr>From Last Time</vt:lpstr>
      <vt:lpstr>Objective</vt:lpstr>
      <vt:lpstr>Quadratic Review</vt:lpstr>
      <vt:lpstr>The Quadratic Formula;</vt:lpstr>
      <vt:lpstr>Imaginary Unit: i, defined as </vt:lpstr>
      <vt:lpstr>Solving Quadratics Equations with Complex Solutions </vt:lpstr>
      <vt:lpstr>Solve: </vt:lpstr>
      <vt:lpstr>Examples:</vt:lpstr>
      <vt:lpstr>For Next Time</vt:lpstr>
      <vt:lpstr>Unit 5 Quiz 1: Level 2</vt:lpstr>
      <vt:lpstr>Unit 5 Quiz 1: Level 3 &amp; 4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156</cp:revision>
  <cp:lastPrinted>2017-11-01T17:18:10Z</cp:lastPrinted>
  <dcterms:created xsi:type="dcterms:W3CDTF">2017-08-31T14:11:29Z</dcterms:created>
  <dcterms:modified xsi:type="dcterms:W3CDTF">2018-01-18T18:55:17Z</dcterms:modified>
</cp:coreProperties>
</file>