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63" r:id="rId2"/>
    <p:sldId id="272" r:id="rId3"/>
    <p:sldId id="279" r:id="rId4"/>
    <p:sldId id="271" r:id="rId5"/>
    <p:sldId id="281" r:id="rId6"/>
    <p:sldId id="284" r:id="rId7"/>
    <p:sldId id="285" r:id="rId8"/>
    <p:sldId id="282" r:id="rId9"/>
    <p:sldId id="283" r:id="rId10"/>
    <p:sldId id="280" r:id="rId1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28" d="100"/>
          <a:sy n="28" d="100"/>
        </p:scale>
        <p:origin x="60" y="1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1936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</a:t>
            </a:r>
            <a:r>
              <a:rPr lang="en-US" sz="4000" dirty="0"/>
              <a:t>285 </a:t>
            </a:r>
            <a:r>
              <a:rPr lang="en-US" sz="4000" dirty="0" smtClean="0"/>
              <a:t>#3-5, </a:t>
            </a:r>
            <a:r>
              <a:rPr lang="en-US" sz="4000" dirty="0"/>
              <a:t>9-27 (odd), 39, 43, </a:t>
            </a:r>
            <a:r>
              <a:rPr lang="en-US" sz="4000" dirty="0" smtClean="0"/>
              <a:t>48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***For 9–27 and 43 change directions to:</a:t>
            </a:r>
          </a:p>
          <a:p>
            <a:pPr marL="0" indent="0">
              <a:buNone/>
            </a:pPr>
            <a:r>
              <a:rPr lang="en-US" sz="4000" smtClean="0"/>
              <a:t> </a:t>
            </a:r>
            <a:r>
              <a:rPr lang="en-US" sz="4000" b="1" i="1" smtClean="0"/>
              <a:t>Write </a:t>
            </a:r>
            <a:r>
              <a:rPr lang="en-US" sz="4000" b="1" i="1" dirty="0" smtClean="0"/>
              <a:t>in Standard Form, Identify the Degree, Lead Coefficient,  Constant, and End Behavior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6618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67866"/>
                <a:ext cx="8811158" cy="4199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Solve</a:t>
                </a:r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1.) 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67866"/>
                <a:ext cx="8811158" cy="4199534"/>
              </a:xfrm>
              <a:blipFill rotWithShape="0">
                <a:blip r:embed="rId2"/>
                <a:stretch>
                  <a:fillRect l="-1592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Finish: Page 245 #12– 20 (even)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253 #41, 42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5.1 Polynomial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Objective: </a:t>
            </a:r>
            <a:r>
              <a:rPr lang="en-US" sz="4000" dirty="0"/>
              <a:t>To classify Polynomials.</a:t>
            </a:r>
          </a:p>
          <a:p>
            <a:pPr marL="0" indent="0">
              <a:buNone/>
            </a:pPr>
            <a:r>
              <a:rPr lang="en-US" sz="4000" dirty="0" smtClean="0"/>
              <a:t>		   To </a:t>
            </a:r>
            <a:r>
              <a:rPr lang="en-US" sz="4000" dirty="0"/>
              <a:t>Use the of Graph Polynomial 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                 Functions </a:t>
            </a:r>
            <a:r>
              <a:rPr lang="en-US" sz="4000" dirty="0"/>
              <a:t>to Describe End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               Behavior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Identifying Polynomials: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10820400" cy="51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Polynomial</a:t>
            </a:r>
            <a:r>
              <a:rPr lang="en-US" sz="3000" dirty="0"/>
              <a:t>: f(x) = </a:t>
            </a:r>
            <a:r>
              <a:rPr lang="en-US" sz="3000" dirty="0" err="1"/>
              <a:t>a</a:t>
            </a:r>
            <a:r>
              <a:rPr lang="en-US" sz="3000" baseline="-25000" dirty="0" err="1"/>
              <a:t>n</a:t>
            </a:r>
            <a:r>
              <a:rPr lang="en-US" sz="3000" dirty="0" err="1"/>
              <a:t>x</a:t>
            </a:r>
            <a:r>
              <a:rPr lang="en-US" sz="3000" baseline="30000" dirty="0" err="1"/>
              <a:t>n</a:t>
            </a:r>
            <a:r>
              <a:rPr lang="en-US" sz="3000" dirty="0"/>
              <a:t> + a</a:t>
            </a:r>
            <a:r>
              <a:rPr lang="en-US" sz="3000" baseline="-25000" dirty="0"/>
              <a:t>n-1</a:t>
            </a:r>
            <a:r>
              <a:rPr lang="en-US" sz="3000" dirty="0"/>
              <a:t>x</a:t>
            </a:r>
            <a:r>
              <a:rPr lang="en-US" sz="3000" baseline="30000" dirty="0"/>
              <a:t>n-1</a:t>
            </a:r>
            <a:r>
              <a:rPr lang="en-US" sz="3000" dirty="0"/>
              <a:t> + … + a</a:t>
            </a:r>
            <a:r>
              <a:rPr lang="en-US" sz="3000" baseline="-25000" dirty="0"/>
              <a:t>1</a:t>
            </a:r>
            <a:r>
              <a:rPr lang="en-US" sz="3000" dirty="0"/>
              <a:t>x + a</a:t>
            </a:r>
            <a:r>
              <a:rPr lang="en-US" sz="3000" baseline="-25000" dirty="0"/>
              <a:t>0</a:t>
            </a:r>
            <a:r>
              <a:rPr lang="en-US" sz="3000" dirty="0"/>
              <a:t>, where a</a:t>
            </a:r>
            <a:r>
              <a:rPr lang="en-US" sz="3000" baseline="-25000" dirty="0"/>
              <a:t>n</a:t>
            </a:r>
            <a:r>
              <a:rPr lang="en-US" sz="3000" dirty="0"/>
              <a:t> ≠ 0,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b="1" i="1" u="sng" dirty="0" smtClean="0"/>
              <a:t>Exponents </a:t>
            </a:r>
            <a:r>
              <a:rPr lang="en-US" sz="3000" b="1" i="1" u="sng" dirty="0"/>
              <a:t>are all whole numbers, and coefficients are all real numbers</a:t>
            </a:r>
          </a:p>
          <a:p>
            <a:pPr marL="0" lvl="0" indent="0">
              <a:buNone/>
            </a:pPr>
            <a:endParaRPr lang="en-US" sz="3000" i="1" dirty="0" smtClean="0"/>
          </a:p>
          <a:p>
            <a:pPr marL="0" lvl="0" indent="0">
              <a:buNone/>
            </a:pPr>
            <a:r>
              <a:rPr lang="en-US" sz="3000" b="1" i="1" dirty="0" smtClean="0"/>
              <a:t>Leading </a:t>
            </a:r>
            <a:r>
              <a:rPr lang="en-US" sz="3000" b="1" i="1" dirty="0"/>
              <a:t>Coefficient</a:t>
            </a:r>
            <a:r>
              <a:rPr lang="en-US" sz="3000" b="1" dirty="0"/>
              <a:t> </a:t>
            </a:r>
            <a:r>
              <a:rPr lang="en-US" sz="3000" dirty="0"/>
              <a:t>= a</a:t>
            </a:r>
            <a:r>
              <a:rPr lang="en-US" sz="3000" baseline="-25000" dirty="0"/>
              <a:t>n</a:t>
            </a:r>
            <a:endParaRPr lang="en-US" sz="3000" dirty="0"/>
          </a:p>
          <a:p>
            <a:pPr marL="0" lvl="0" indent="0">
              <a:buNone/>
            </a:pPr>
            <a:r>
              <a:rPr lang="en-US" sz="3000" b="1" i="1" dirty="0"/>
              <a:t>Constant Term</a:t>
            </a:r>
            <a:r>
              <a:rPr lang="en-US" sz="3000" b="1" dirty="0"/>
              <a:t> </a:t>
            </a:r>
            <a:r>
              <a:rPr lang="en-US" sz="3000" dirty="0"/>
              <a:t>= a</a:t>
            </a:r>
            <a:r>
              <a:rPr lang="en-US" sz="3000" baseline="-25000" dirty="0"/>
              <a:t>0</a:t>
            </a:r>
            <a:endParaRPr lang="en-US" sz="3000" dirty="0"/>
          </a:p>
          <a:p>
            <a:pPr marL="0" lvl="0" indent="0">
              <a:buNone/>
            </a:pPr>
            <a:r>
              <a:rPr lang="en-US" sz="3000" b="1" i="1" dirty="0"/>
              <a:t>Degree</a:t>
            </a:r>
            <a:r>
              <a:rPr lang="en-US" sz="3000" dirty="0"/>
              <a:t> = n</a:t>
            </a:r>
          </a:p>
          <a:p>
            <a:pPr marL="0" lvl="0" indent="0">
              <a:buNone/>
            </a:pPr>
            <a:r>
              <a:rPr lang="en-US" sz="3000" b="1" dirty="0"/>
              <a:t>Standard Form</a:t>
            </a:r>
            <a:r>
              <a:rPr lang="en-US" sz="3000" dirty="0"/>
              <a:t>: when terms are written in descending order of exponents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End Behavior</a:t>
            </a:r>
            <a:r>
              <a:rPr lang="en-US" dirty="0"/>
              <a:t>: the behavior of the graph as x approaches positive and negative infinities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+ ∞ is read as “x approaches positive infinity” </a:t>
            </a:r>
            <a:br>
              <a:rPr lang="en-US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24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096" y="2333086"/>
            <a:ext cx="1853968" cy="153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dvalg_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0680" y="4720590"/>
            <a:ext cx="1066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0780" y="2333086"/>
            <a:ext cx="1201420" cy="147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1916" y="2338609"/>
            <a:ext cx="1882140" cy="15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dvalg_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0" y="4834890"/>
            <a:ext cx="1168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878738" y="4650224"/>
            <a:ext cx="35910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f(x) = x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+ 2x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x + 4 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7878738" y="5462065"/>
            <a:ext cx="28937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f(x) = 2 + x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x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2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Example:  f(x) = </a:t>
            </a:r>
            <a:r>
              <a:rPr lang="en-US" i="1" dirty="0" smtClean="0"/>
              <a:t> </a:t>
            </a:r>
            <a:r>
              <a:rPr lang="en-US" i="1" dirty="0" smtClean="0"/>
              <a:t>6x–3x</a:t>
            </a:r>
            <a:r>
              <a:rPr lang="en-US" i="1" baseline="30000" dirty="0" smtClean="0"/>
              <a:t>3</a:t>
            </a:r>
            <a:r>
              <a:rPr lang="en-US" i="1" dirty="0" smtClean="0"/>
              <a:t> </a:t>
            </a:r>
            <a:r>
              <a:rPr lang="en-US" i="1" dirty="0" smtClean="0"/>
              <a:t>+ x + 7x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– 10 </a:t>
            </a:r>
            <a:r>
              <a:rPr lang="en-US" i="1" dirty="0" smtClean="0"/>
              <a:t>+</a:t>
            </a:r>
            <a:r>
              <a:rPr lang="en-US" i="1" dirty="0"/>
              <a:t> 5x</a:t>
            </a:r>
            <a:r>
              <a:rPr lang="en-US" i="1" baseline="30000" dirty="0"/>
              <a:t>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Standard Form: </a:t>
            </a:r>
          </a:p>
          <a:p>
            <a:r>
              <a:rPr lang="en-US" sz="3400" dirty="0" smtClean="0"/>
              <a:t>Lead Coefficient: </a:t>
            </a:r>
          </a:p>
          <a:p>
            <a:r>
              <a:rPr lang="en-US" sz="3400" dirty="0" smtClean="0"/>
              <a:t>Constant: </a:t>
            </a:r>
          </a:p>
          <a:p>
            <a:r>
              <a:rPr lang="en-US" sz="3400" dirty="0" smtClean="0"/>
              <a:t>Degree:</a:t>
            </a:r>
          </a:p>
          <a:p>
            <a:r>
              <a:rPr lang="en-US" sz="3400" dirty="0" smtClean="0"/>
              <a:t>End Behavior: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607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Decide whether the function is a polynomial function.  If it is, write the function in standard form and state the degree, type and leading coefficient.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82240"/>
            <a:ext cx="9601200" cy="3977640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f(x) = 12 – 5x				</a:t>
            </a:r>
            <a:r>
              <a:rPr lang="en-US" sz="3400" dirty="0" smtClean="0"/>
              <a:t>f(x</a:t>
            </a:r>
            <a:r>
              <a:rPr lang="en-US" sz="3400" dirty="0"/>
              <a:t>) = x – 3x</a:t>
            </a:r>
            <a:r>
              <a:rPr lang="en-US" sz="3400" baseline="30000" dirty="0"/>
              <a:t>-2</a:t>
            </a:r>
            <a:r>
              <a:rPr lang="en-US" sz="3400" dirty="0"/>
              <a:t> – 2x</a:t>
            </a:r>
            <a:r>
              <a:rPr lang="en-US" sz="3400" baseline="30000" dirty="0"/>
              <a:t>3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f(x) = 36x</a:t>
            </a:r>
            <a:r>
              <a:rPr lang="en-US" sz="3400" baseline="30000" dirty="0"/>
              <a:t>2</a:t>
            </a:r>
            <a:r>
              <a:rPr lang="en-US" sz="3400" dirty="0"/>
              <a:t> – x</a:t>
            </a:r>
            <a:r>
              <a:rPr lang="en-US" sz="3400" baseline="30000" dirty="0"/>
              <a:t>3</a:t>
            </a:r>
            <a:r>
              <a:rPr lang="en-US" sz="3400" dirty="0"/>
              <a:t> + x</a:t>
            </a:r>
            <a:r>
              <a:rPr lang="en-US" sz="3400" baseline="30000" dirty="0"/>
              <a:t>4</a:t>
            </a:r>
            <a:r>
              <a:rPr lang="en-US" sz="3400" dirty="0"/>
              <a:t>			</a:t>
            </a:r>
            <a:r>
              <a:rPr lang="en-US" sz="3400" dirty="0" smtClean="0"/>
              <a:t>f(x</a:t>
            </a:r>
            <a:r>
              <a:rPr lang="en-US" sz="3400" dirty="0"/>
              <a:t>) = x + </a:t>
            </a:r>
            <a:r>
              <a:rPr lang="en-US" sz="3400" dirty="0">
                <a:sym typeface="Symbol" panose="05050102010706020507" pitchFamily="18" charset="2"/>
              </a:rPr>
              <a:t>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6463</TotalTime>
  <Words>239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Franklin Gothic Book</vt:lpstr>
      <vt:lpstr>Symbol</vt:lpstr>
      <vt:lpstr>Times New Roman</vt:lpstr>
      <vt:lpstr>Crop</vt:lpstr>
      <vt:lpstr>ALGEBRA 4</vt:lpstr>
      <vt:lpstr>Bell Work</vt:lpstr>
      <vt:lpstr>From Last Time</vt:lpstr>
      <vt:lpstr>5.1 Polynomial Functions</vt:lpstr>
      <vt:lpstr>Identifying Polynomials: </vt:lpstr>
      <vt:lpstr>End Behavior: the behavior of the graph as x approaches positive and negative infinities   x  + ∞ is read as “x approaches positive infinity”   </vt:lpstr>
      <vt:lpstr>PowerPoint Presentation</vt:lpstr>
      <vt:lpstr>Example:  f(x) =  6x–3x3 + x + 7x2 – 10 + 5x4 </vt:lpstr>
      <vt:lpstr>Decide whether the function is a polynomial function.  If it is, write the function in standard form and state the degree, type and leading coefficient.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160</cp:revision>
  <cp:lastPrinted>2017-11-01T17:18:10Z</cp:lastPrinted>
  <dcterms:created xsi:type="dcterms:W3CDTF">2017-08-31T14:11:29Z</dcterms:created>
  <dcterms:modified xsi:type="dcterms:W3CDTF">2018-01-23T17:42:29Z</dcterms:modified>
</cp:coreProperties>
</file>