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9"/>
  </p:handoutMasterIdLst>
  <p:sldIdLst>
    <p:sldId id="263" r:id="rId2"/>
    <p:sldId id="282" r:id="rId3"/>
    <p:sldId id="280" r:id="rId4"/>
    <p:sldId id="271" r:id="rId5"/>
    <p:sldId id="281" r:id="rId6"/>
    <p:sldId id="289" r:id="rId7"/>
    <p:sldId id="290" r:id="rId8"/>
    <p:sldId id="291" r:id="rId9"/>
    <p:sldId id="283" r:id="rId10"/>
    <p:sldId id="284" r:id="rId11"/>
    <p:sldId id="292" r:id="rId12"/>
    <p:sldId id="285" r:id="rId13"/>
    <p:sldId id="286" r:id="rId14"/>
    <p:sldId id="287" r:id="rId15"/>
    <p:sldId id="288" r:id="rId16"/>
    <p:sldId id="293" r:id="rId17"/>
    <p:sldId id="279" r:id="rId18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" y="4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198120"/>
                <a:ext cx="9601200" cy="1485900"/>
              </a:xfrm>
            </p:spPr>
            <p:txBody>
              <a:bodyPr/>
              <a:lstStyle/>
              <a:p>
                <a:pPr/>
                <a:r>
                  <a:rPr lang="en-US" dirty="0"/>
                  <a:t>Writing a Polynomial in Factored Form: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198120"/>
                <a:ext cx="9601200" cy="1485900"/>
              </a:xfrm>
              <a:blipFill rotWithShape="0">
                <a:blip r:embed="rId2"/>
                <a:stretch>
                  <a:fillRect l="-2540" t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84020"/>
                <a:ext cx="10622280" cy="22402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+6</m:t>
                        </m:r>
                      </m:e>
                    </m:d>
                  </m:oMath>
                </a14:m>
                <a:r>
                  <a:rPr lang="en-US" sz="3000" i="1" dirty="0" smtClean="0"/>
                  <a:t>	 </a:t>
                </a:r>
                <a:r>
                  <a:rPr lang="en-US" sz="3000" i="1" dirty="0" smtClean="0">
                    <a:sym typeface="Wingdings" panose="05000000000000000000" pitchFamily="2" charset="2"/>
                  </a:rPr>
                  <a:t> Factor out GCF  (Graph at this stage)</a:t>
                </a:r>
                <a:endParaRPr lang="en-US" sz="3000" i="1" dirty="0" smtClean="0"/>
              </a:p>
              <a:p>
                <a:pPr marL="0" indent="0">
                  <a:buNone/>
                </a:pPr>
                <a:endParaRPr lang="en-US" sz="3000" b="1" i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sz="3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 smtClean="0"/>
                  <a:t>	  </a:t>
                </a:r>
                <a:r>
                  <a:rPr lang="en-US" sz="3000" dirty="0" smtClean="0">
                    <a:sym typeface="Wingdings" panose="05000000000000000000" pitchFamily="2" charset="2"/>
                  </a:rPr>
                  <a:t> Factor using method from before… what 				       multiplies to c and adds to b</a:t>
                </a: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84020"/>
                <a:ext cx="10622280" cy="2240280"/>
              </a:xfrm>
              <a:blipFill rotWithShape="0">
                <a:blip r:embed="rId3"/>
                <a:stretch>
                  <a:fillRect t="-4891" b="-2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929640" y="3870960"/>
            <a:ext cx="10789920" cy="53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371600" y="4972467"/>
            <a:ext cx="10347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>
                <a:sym typeface="Wingdings" panose="05000000000000000000" pitchFamily="2" charset="2"/>
              </a:rPr>
              <a:t>How could we have used the roots of the original graph to help us factor?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7395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ahead… </a:t>
            </a:r>
            <a:br>
              <a:rPr lang="en-US" dirty="0" smtClean="0"/>
            </a:br>
            <a:r>
              <a:rPr lang="en-US" dirty="0" smtClean="0"/>
              <a:t>(more for next time than this time)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9601200" cy="34378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000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We could take this a step further, if we we’re going to solve this instead of just factor we’d simply apply the Zero Product Property. Since our degree is 3 we know we’d have 3 solutions/zeros/roots. We set each piece equal to zero and solve.</a:t>
                </a:r>
                <a:endParaRPr lang="en-US" sz="3000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US" sz="3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r>
                  <a:rPr lang="en-US" sz="30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Do the roots match the factored form? </a:t>
                </a:r>
                <a:endParaRPr lang="en-US" sz="3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US" sz="30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3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𝒙</m:t>
                    </m:r>
                    <m:r>
                      <a:rPr lang="en-US" sz="3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sz="3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𝟎</m:t>
                    </m:r>
                    <m:r>
                      <a:rPr lang="en-US" sz="3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</m:t>
                    </m:r>
                    <m:r>
                      <a:rPr lang="en-US" sz="3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𝒙</m:t>
                    </m:r>
                    <m:r>
                      <a:rPr lang="en-US" sz="3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=−</m:t>
                    </m:r>
                    <m:r>
                      <a:rPr lang="en-US" sz="3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𝟑</m:t>
                    </m:r>
                    <m:r>
                      <a:rPr lang="en-US" sz="3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sz="3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𝒂𝒏𝒅</m:t>
                    </m:r>
                    <m:r>
                      <a:rPr lang="en-US" sz="3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sz="3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𝒙</m:t>
                    </m:r>
                    <m:r>
                      <a:rPr lang="en-US" sz="3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=−</m:t>
                    </m:r>
                    <m:r>
                      <a:rPr lang="en-US" sz="3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𝟐</m:t>
                    </m:r>
                  </m:oMath>
                </a14:m>
                <a:r>
                  <a:rPr lang="en-US" sz="3000" b="1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en-US" sz="3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9601200" cy="3437864"/>
              </a:xfrm>
              <a:prstGeom prst="rect">
                <a:avLst/>
              </a:prstGeom>
              <a:blipFill rotWithShape="0">
                <a:blip r:embed="rId2"/>
                <a:stretch>
                  <a:fillRect l="-1333" t="-3014" r="-1968" b="-4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57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Using Zeros to Write Polynomial Functions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If k is a zero, then we know x – k is a factor.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400" dirty="0" smtClean="0"/>
              <a:t>For Example… 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dirty="0"/>
              <a:t>If we know a, b, and </a:t>
            </a:r>
            <a:r>
              <a:rPr lang="en-US" sz="3400" dirty="0" smtClean="0"/>
              <a:t>–c </a:t>
            </a:r>
            <a:r>
              <a:rPr lang="en-US" sz="3400" dirty="0"/>
              <a:t>are the zeros, then:</a:t>
            </a:r>
          </a:p>
          <a:p>
            <a:pPr marL="0" indent="0">
              <a:buNone/>
            </a:pPr>
            <a:r>
              <a:rPr lang="en-US" sz="3400" dirty="0"/>
              <a:t>f(x) = (x – a)(x – b)(x </a:t>
            </a:r>
            <a:r>
              <a:rPr lang="en-US" sz="3400" dirty="0" smtClean="0"/>
              <a:t>+ </a:t>
            </a:r>
            <a:r>
              <a:rPr lang="en-US" sz="3400" dirty="0"/>
              <a:t>c)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08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26720"/>
            <a:ext cx="10820400" cy="1722120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Write a polynomial function of least degree that has real coefficients, the given zeros, and a leading coefficient of </a:t>
            </a:r>
            <a:r>
              <a:rPr lang="en-US" i="1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Zeros at: 	2</a:t>
            </a:r>
            <a:r>
              <a:rPr lang="en-US" sz="3400"/>
              <a:t>, </a:t>
            </a:r>
            <a:r>
              <a:rPr lang="en-US" sz="3400" smtClean="0"/>
              <a:t>-1</a:t>
            </a:r>
            <a:r>
              <a:rPr lang="en-US" sz="3400" dirty="0"/>
              <a:t>, 4 </a:t>
            </a:r>
          </a:p>
        </p:txBody>
      </p:sp>
    </p:spTree>
    <p:extLst>
      <p:ext uri="{BB962C8B-B14F-4D97-AF65-F5344CB8AC3E}">
        <p14:creationId xmlns:p14="http://schemas.microsoft.com/office/powerpoint/2010/main" val="251337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26720"/>
            <a:ext cx="10820400" cy="1722120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Write a polynomial function of least degree that has real coefficients, the given zeros, and a leading coefficient of </a:t>
            </a:r>
            <a:r>
              <a:rPr lang="en-US" i="1" dirty="0" smtClean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286000"/>
                <a:ext cx="10755297" cy="3581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400" dirty="0" smtClean="0"/>
                  <a:t>Zeros at: 	2</a:t>
                </a:r>
                <a:r>
                  <a:rPr lang="en-US" sz="3400" dirty="0"/>
                  <a:t>, </a:t>
                </a:r>
                <a:r>
                  <a:rPr lang="en-US" sz="3400" dirty="0" smtClean="0"/>
                  <a:t>-1</a:t>
                </a:r>
                <a:r>
                  <a:rPr lang="en-US" sz="3400" dirty="0"/>
                  <a:t>, 4 </a:t>
                </a:r>
                <a:endParaRPr lang="en-US" sz="3400" dirty="0" smtClean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</m:oMath>
                </a14:m>
                <a:r>
                  <a:rPr lang="en-US" sz="3400" dirty="0" smtClean="0"/>
                  <a:t>  </a:t>
                </a:r>
                <a:r>
                  <a:rPr lang="en-US" sz="3400" dirty="0" smtClean="0">
                    <a:sym typeface="Wingdings" panose="05000000000000000000" pitchFamily="2" charset="2"/>
                  </a:rPr>
                  <a:t> at least get here today</a:t>
                </a:r>
                <a:endParaRPr lang="en-US" sz="3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sSup>
                          <m:sSupPr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𝟖</m:t>
                        </m:r>
                      </m:e>
                    </m:d>
                  </m:oMath>
                </a14:m>
                <a:r>
                  <a:rPr lang="en-US" sz="3400" dirty="0" smtClean="0"/>
                  <a:t> </a:t>
                </a:r>
                <a:r>
                  <a:rPr lang="en-US" sz="3400" dirty="0" smtClean="0">
                    <a:sym typeface="Wingdings" panose="05000000000000000000" pitchFamily="2" charset="2"/>
                  </a:rPr>
                  <a:t> this is the ultimate goal though</a:t>
                </a:r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286000"/>
                <a:ext cx="10755297" cy="3581400"/>
              </a:xfrm>
              <a:blipFill rotWithShape="0">
                <a:blip r:embed="rId2"/>
                <a:stretch>
                  <a:fillRect l="-1587" t="-3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02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Note: The complex zeros of a polynomial function with real coefficients always occur in complex conjugate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040" y="2286000"/>
            <a:ext cx="1110996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3400" dirty="0"/>
              <a:t>If a + bi is a zero, then a – bi must also be a zero.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400" i="1" u="sng" dirty="0" smtClean="0"/>
              <a:t>Example: Identify all roots:</a:t>
            </a:r>
          </a:p>
          <a:p>
            <a:pPr marL="0" indent="0">
              <a:buNone/>
            </a:pPr>
            <a:r>
              <a:rPr lang="en-US" sz="3400" dirty="0" smtClean="0"/>
              <a:t>1.) If 4, -3, and -5i are roots?</a:t>
            </a:r>
          </a:p>
          <a:p>
            <a:pPr marL="0" indent="0">
              <a:buNone/>
            </a:pPr>
            <a:r>
              <a:rPr lang="en-US" sz="3400" dirty="0" smtClean="0"/>
              <a:t> 	</a:t>
            </a:r>
          </a:p>
          <a:p>
            <a:pPr marL="0" indent="0">
              <a:buNone/>
            </a:pPr>
            <a:r>
              <a:rPr lang="en-US" sz="3400" dirty="0" smtClean="0"/>
              <a:t>2.) If 6, 4 + 3i are roots?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92502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Note: The complex zeros of a polynomial function with real coefficients always occur in complex conjugate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040" y="2286000"/>
            <a:ext cx="1110996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3400" dirty="0"/>
              <a:t>If a + bi is a zero, then a – bi must also be a zero.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400" i="1" u="sng" dirty="0" smtClean="0"/>
              <a:t>Example: Identify all roots:</a:t>
            </a:r>
          </a:p>
          <a:p>
            <a:pPr marL="0" indent="0">
              <a:buNone/>
            </a:pPr>
            <a:r>
              <a:rPr lang="en-US" sz="3400" dirty="0" smtClean="0"/>
              <a:t>1.) If 4, -3, and -5i are roots?	</a:t>
            </a:r>
            <a:r>
              <a:rPr lang="en-US" sz="3400" b="1" dirty="0" smtClean="0"/>
              <a:t>5i is also a root</a:t>
            </a:r>
          </a:p>
          <a:p>
            <a:pPr marL="0" indent="0">
              <a:buNone/>
            </a:pPr>
            <a:r>
              <a:rPr lang="en-US" sz="3400" dirty="0" smtClean="0"/>
              <a:t> 	</a:t>
            </a:r>
          </a:p>
          <a:p>
            <a:pPr marL="0" indent="0">
              <a:buNone/>
            </a:pPr>
            <a:r>
              <a:rPr lang="en-US" sz="3400" dirty="0" smtClean="0"/>
              <a:t>2.) If 6, 4 + 3i are roots?   </a:t>
            </a:r>
            <a:r>
              <a:rPr lang="en-US" sz="3400" b="1" dirty="0" smtClean="0"/>
              <a:t>4 – 3i is also a root</a:t>
            </a:r>
            <a:endParaRPr lang="en-US" sz="3400" b="1" dirty="0"/>
          </a:p>
        </p:txBody>
      </p:sp>
    </p:spTree>
    <p:extLst>
      <p:ext uri="{BB962C8B-B14F-4D97-AF65-F5344CB8AC3E}">
        <p14:creationId xmlns:p14="http://schemas.microsoft.com/office/powerpoint/2010/main" val="20245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Page </a:t>
            </a:r>
            <a:r>
              <a:rPr lang="en-US" sz="4000" dirty="0"/>
              <a:t>293 #1-6, 7-23 (odd), 27-31 (odd)</a:t>
            </a:r>
          </a:p>
        </p:txBody>
      </p:sp>
    </p:spTree>
    <p:extLst>
      <p:ext uri="{BB962C8B-B14F-4D97-AF65-F5344CB8AC3E}">
        <p14:creationId xmlns:p14="http://schemas.microsoft.com/office/powerpoint/2010/main" val="372502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Bell Work:  </a:t>
            </a:r>
            <a:r>
              <a:rPr lang="en-US" i="1" dirty="0"/>
              <a:t>f(x) = </a:t>
            </a:r>
            <a:r>
              <a:rPr lang="en-US" i="1" dirty="0" smtClean="0"/>
              <a:t> 2x</a:t>
            </a:r>
            <a:r>
              <a:rPr lang="en-US" i="1" baseline="30000" dirty="0"/>
              <a:t>2</a:t>
            </a:r>
            <a:r>
              <a:rPr lang="en-US" i="1" dirty="0" smtClean="0"/>
              <a:t> + 12x </a:t>
            </a:r>
            <a:r>
              <a:rPr lang="en-US" i="1" dirty="0"/>
              <a:t>-</a:t>
            </a:r>
            <a:r>
              <a:rPr lang="en-US" i="1" dirty="0" smtClean="0"/>
              <a:t> </a:t>
            </a:r>
            <a:r>
              <a:rPr lang="en-US" i="1" dirty="0" smtClean="0"/>
              <a:t>31x</a:t>
            </a:r>
            <a:r>
              <a:rPr lang="en-US" i="1" baseline="30000" dirty="0"/>
              <a:t>2</a:t>
            </a:r>
            <a:r>
              <a:rPr lang="en-US" i="1" dirty="0" smtClean="0"/>
              <a:t> </a:t>
            </a:r>
            <a:r>
              <a:rPr lang="en-US" i="1" dirty="0"/>
              <a:t>– 8</a:t>
            </a:r>
            <a:r>
              <a:rPr lang="en-US" i="1" dirty="0" smtClean="0"/>
              <a:t> </a:t>
            </a:r>
            <a:r>
              <a:rPr lang="en-US" i="1" dirty="0"/>
              <a:t>-</a:t>
            </a:r>
            <a:r>
              <a:rPr lang="en-US" i="1" dirty="0" smtClean="0"/>
              <a:t> </a:t>
            </a:r>
            <a:r>
              <a:rPr lang="en-US" i="1" dirty="0"/>
              <a:t>3</a:t>
            </a:r>
            <a:r>
              <a:rPr lang="en-US" i="1" dirty="0" smtClean="0"/>
              <a:t>x</a:t>
            </a:r>
            <a:r>
              <a:rPr lang="en-US" i="1" baseline="30000" dirty="0" smtClean="0"/>
              <a:t>4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Standard Form: </a:t>
            </a:r>
          </a:p>
          <a:p>
            <a:r>
              <a:rPr lang="en-US" sz="3400" dirty="0" smtClean="0"/>
              <a:t>Lead Coefficient: </a:t>
            </a:r>
          </a:p>
          <a:p>
            <a:r>
              <a:rPr lang="en-US" sz="3400" dirty="0" smtClean="0"/>
              <a:t>Constant: </a:t>
            </a:r>
          </a:p>
          <a:p>
            <a:r>
              <a:rPr lang="en-US" sz="3400" dirty="0" smtClean="0"/>
              <a:t>Degree:</a:t>
            </a:r>
          </a:p>
          <a:p>
            <a:r>
              <a:rPr lang="en-US" sz="3400" dirty="0" smtClean="0"/>
              <a:t>End Behavior: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86074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11936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page </a:t>
            </a:r>
            <a:r>
              <a:rPr lang="en-US" sz="4000" dirty="0"/>
              <a:t>285 </a:t>
            </a:r>
            <a:r>
              <a:rPr lang="en-US" sz="4000" dirty="0" smtClean="0"/>
              <a:t>#3-5, </a:t>
            </a:r>
            <a:r>
              <a:rPr lang="en-US" sz="4000" dirty="0"/>
              <a:t>9-27 (odd), 39, 43, </a:t>
            </a:r>
            <a:r>
              <a:rPr lang="en-US" sz="4000" dirty="0" smtClean="0"/>
              <a:t>48</a:t>
            </a: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***For 9–27 and 43 change directions to:</a:t>
            </a:r>
          </a:p>
          <a:p>
            <a:pPr marL="0" indent="0">
              <a:buNone/>
            </a:pPr>
            <a:r>
              <a:rPr lang="en-US" sz="4000" smtClean="0"/>
              <a:t> </a:t>
            </a:r>
            <a:r>
              <a:rPr lang="en-US" sz="4000" b="1" i="1" smtClean="0"/>
              <a:t>Write </a:t>
            </a:r>
            <a:r>
              <a:rPr lang="en-US" sz="4000" b="1" i="1" dirty="0" smtClean="0"/>
              <a:t>in Standard Form, Identify the Degree, Lead Coefficient,  Constant, and End Behavior</a:t>
            </a:r>
            <a:endParaRPr lang="en-US" sz="4000" b="1" i="1" dirty="0"/>
          </a:p>
        </p:txBody>
      </p:sp>
    </p:spTree>
    <p:extLst>
      <p:ext uri="{BB962C8B-B14F-4D97-AF65-F5344CB8AC3E}">
        <p14:creationId xmlns:p14="http://schemas.microsoft.com/office/powerpoint/2010/main" val="366185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485120" cy="1485900"/>
          </a:xfrm>
        </p:spPr>
        <p:txBody>
          <a:bodyPr/>
          <a:lstStyle/>
          <a:p>
            <a:r>
              <a:rPr lang="en-US" b="1" u="sng" dirty="0"/>
              <a:t>5.2 Polynomials, Linear Factors, and Zeros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Objective: </a:t>
            </a:r>
          </a:p>
          <a:p>
            <a:pPr lvl="1"/>
            <a:r>
              <a:rPr lang="en-US" sz="4000" dirty="0" smtClean="0"/>
              <a:t>To </a:t>
            </a:r>
            <a:r>
              <a:rPr lang="en-US" sz="4000" dirty="0"/>
              <a:t>Analyze the Factored form of a </a:t>
            </a:r>
            <a:r>
              <a:rPr lang="en-US" sz="4000" dirty="0" smtClean="0"/>
              <a:t>Polynomial.</a:t>
            </a:r>
          </a:p>
          <a:p>
            <a:pPr lvl="1"/>
            <a:r>
              <a:rPr lang="en-US" sz="4000" dirty="0" smtClean="0"/>
              <a:t>To </a:t>
            </a:r>
            <a:r>
              <a:rPr lang="en-US" sz="4000" dirty="0"/>
              <a:t>write a Polynomial function from its Zeros.</a:t>
            </a:r>
          </a:p>
        </p:txBody>
      </p:sp>
    </p:spTree>
    <p:extLst>
      <p:ext uri="{BB962C8B-B14F-4D97-AF65-F5344CB8AC3E}">
        <p14:creationId xmlns:p14="http://schemas.microsoft.com/office/powerpoint/2010/main" val="96831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720" y="0"/>
            <a:ext cx="11384280" cy="6675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polynomial P(x)… </a:t>
            </a:r>
          </a:p>
          <a:p>
            <a:pPr marL="0" indent="0">
              <a:buNone/>
            </a:pPr>
            <a:endParaRPr lang="en-US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are told that (x-b) is a linear factor of </a:t>
            </a:r>
            <a: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P(x), we know:</a:t>
            </a:r>
          </a:p>
          <a:p>
            <a:pPr marL="0" indent="0">
              <a:buNone/>
            </a:pPr>
            <a:endParaRPr lang="en-US" sz="3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zero of the </a:t>
            </a:r>
            <a: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P(x)</a:t>
            </a:r>
          </a:p>
          <a:p>
            <a:pPr lvl="2"/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root (solution, zero) of the </a:t>
            </a:r>
            <a: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 P(x)=</a:t>
            </a:r>
            <a: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lvl="2"/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x-intercept of the graph of </a:t>
            </a:r>
            <a: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0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heck did that mean?!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10675398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400" dirty="0" smtClean="0"/>
                  <a:t>Think back to factoring: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−15=(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+5)(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−3)</m:t>
                    </m:r>
                  </m:oMath>
                </a14:m>
                <a:endParaRPr lang="en-US" sz="3400" dirty="0" smtClean="0"/>
              </a:p>
              <a:p>
                <a:pPr marL="0" indent="0">
                  <a:buNone/>
                </a:pPr>
                <a:endParaRPr lang="en-US" sz="3400" dirty="0" smtClean="0"/>
              </a:p>
              <a:p>
                <a:pPr marL="0" indent="0">
                  <a:buNone/>
                </a:pPr>
                <a:r>
                  <a:rPr lang="en-US" sz="3400" dirty="0" smtClean="0"/>
                  <a:t>Since (x+5)(x–3) are factors then we know the roots can be found at:  x+5=0 </a:t>
                </a:r>
                <a:r>
                  <a:rPr lang="en-US" sz="3400" dirty="0" smtClean="0">
                    <a:sym typeface="Wingdings" panose="05000000000000000000" pitchFamily="2" charset="2"/>
                  </a:rPr>
                  <a:t> </a:t>
                </a:r>
                <a:r>
                  <a:rPr lang="en-US" sz="3400" b="1" dirty="0" smtClean="0">
                    <a:sym typeface="Wingdings" panose="05000000000000000000" pitchFamily="2" charset="2"/>
                  </a:rPr>
                  <a:t>x= -5 </a:t>
                </a:r>
                <a:r>
                  <a:rPr lang="en-US" sz="3400" dirty="0" smtClean="0">
                    <a:sym typeface="Wingdings" panose="05000000000000000000" pitchFamily="2" charset="2"/>
                  </a:rPr>
                  <a:t>	and x–3=0  </a:t>
                </a:r>
                <a:r>
                  <a:rPr lang="en-US" sz="3400" b="1" dirty="0" smtClean="0">
                    <a:sym typeface="Wingdings" panose="05000000000000000000" pitchFamily="2" charset="2"/>
                  </a:rPr>
                  <a:t>x= 3</a:t>
                </a:r>
              </a:p>
              <a:p>
                <a:pPr marL="0" indent="0">
                  <a:buNone/>
                </a:pPr>
                <a:endParaRPr lang="en-US" sz="3400" b="1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3400" b="1" dirty="0" smtClean="0">
                    <a:sym typeface="Wingdings" panose="05000000000000000000" pitchFamily="2" charset="2"/>
                  </a:rPr>
                  <a:t>These -5 and 3 values are the b that was mentioned on the previous slide. </a:t>
                </a:r>
                <a:endParaRPr lang="en-US" sz="3400" b="1" dirty="0"/>
              </a:p>
              <a:p>
                <a:pPr marL="0" indent="0">
                  <a:buNone/>
                </a:pPr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10675398" cy="4572000"/>
              </a:xfrm>
              <a:blipFill rotWithShape="0">
                <a:blip r:embed="rId2"/>
                <a:stretch>
                  <a:fillRect l="-1599" t="-2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76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 this concept…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286000"/>
                <a:ext cx="10746419" cy="3581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e>
                    </m:d>
                    <m:d>
                      <m:d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d>
                      <m:d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400" dirty="0" smtClean="0"/>
                  <a:t>	        Do we know the </a:t>
                </a:r>
                <a:br>
                  <a:rPr lang="en-US" sz="3400" dirty="0" smtClean="0"/>
                </a:br>
                <a:r>
                  <a:rPr lang="en-US" sz="3400" dirty="0" smtClean="0"/>
                  <a:t>                                                           roots before graphing?</a:t>
                </a:r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 smtClean="0"/>
                  <a:t>Graph it… did it touch the x-axis where you expected it to?</a:t>
                </a:r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286000"/>
                <a:ext cx="10746419" cy="3581400"/>
              </a:xfrm>
              <a:blipFill rotWithShape="0">
                <a:blip r:embed="rId2"/>
                <a:stretch>
                  <a:fillRect l="-1588" t="-3231" r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7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153140"/>
            <a:ext cx="9601200" cy="876670"/>
          </a:xfrm>
        </p:spPr>
        <p:txBody>
          <a:bodyPr/>
          <a:lstStyle/>
          <a:p>
            <a:r>
              <a:rPr lang="en-US" dirty="0" smtClean="0"/>
              <a:t>Go Deeper… Split it up!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1029809"/>
                <a:ext cx="10746419" cy="57083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d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=0                </m:t>
                      </m:r>
                      <m:d>
                        <m:dPr>
                          <m:ctrlPr>
                            <a:rPr lang="en-US" sz="3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=0               </m:t>
                      </m:r>
                      <m:d>
                        <m:dPr>
                          <m:ctrlPr>
                            <a:rPr lang="en-US" sz="3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400" dirty="0" smtClean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 smtClean="0"/>
                  <a:t>If you graph all 3 of these where do the 3 lines touch? </a:t>
                </a:r>
              </a:p>
              <a:p>
                <a:pPr marL="0" indent="0">
                  <a:buNone/>
                </a:pPr>
                <a:r>
                  <a:rPr lang="en-US" sz="3400" dirty="0" smtClean="0"/>
                  <a:t>Graph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+4</m:t>
                        </m:r>
                      </m:e>
                    </m:d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3400" dirty="0" smtClean="0"/>
                  <a:t> at the same time. </a:t>
                </a:r>
              </a:p>
              <a:p>
                <a:pPr marL="0" indent="0">
                  <a:buNone/>
                </a:pPr>
                <a:r>
                  <a:rPr lang="en-US" sz="3400" dirty="0" smtClean="0"/>
                  <a:t>Why does this happen? </a:t>
                </a:r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 smtClean="0"/>
                  <a:t>How would it change if we were asked to </a:t>
                </a:r>
                <a:r>
                  <a:rPr lang="en-US" sz="3400" dirty="0"/>
                  <a:t>s</a:t>
                </a:r>
                <a:r>
                  <a:rPr lang="en-US" sz="3400" dirty="0" smtClean="0"/>
                  <a:t>olve: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+4</m:t>
                        </m:r>
                      </m:e>
                    </m:d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sz="34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400" dirty="0" smtClean="0"/>
                  <a:t>  ?  Why? </a:t>
                </a:r>
              </a:p>
              <a:p>
                <a:pPr marL="0" indent="0">
                  <a:buNone/>
                </a:pPr>
                <a:r>
                  <a:rPr lang="en-US" sz="3000" i="1" dirty="0" smtClean="0"/>
                  <a:t>(If needed: Split it up and graph the factors individually)</a:t>
                </a:r>
                <a:endParaRPr lang="en-US" sz="30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1029809"/>
                <a:ext cx="10746419" cy="5708341"/>
              </a:xfrm>
              <a:blipFill rotWithShape="0">
                <a:blip r:embed="rId2"/>
                <a:stretch>
                  <a:fillRect l="-1588" b="-2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25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:r>
                  <a:rPr lang="en-US" dirty="0"/>
                  <a:t>Writing a Polynomial in Factored Form: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40" t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Hint: Find the GCF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1723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6576</TotalTime>
  <Words>464</Words>
  <Application>Microsoft Office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Cambria Math</vt:lpstr>
      <vt:lpstr>Franklin Gothic Book</vt:lpstr>
      <vt:lpstr>Times New Roman</vt:lpstr>
      <vt:lpstr>Wingdings</vt:lpstr>
      <vt:lpstr>Crop</vt:lpstr>
      <vt:lpstr>ALGEBRA 4</vt:lpstr>
      <vt:lpstr>Bell Work:  f(x) =  2x2 + 12x - 31x2 – 8 - 3x4 </vt:lpstr>
      <vt:lpstr>From Last Time</vt:lpstr>
      <vt:lpstr>5.2 Polynomials, Linear Factors, and Zeros</vt:lpstr>
      <vt:lpstr>PowerPoint Presentation</vt:lpstr>
      <vt:lpstr>What the heck did that mean?!</vt:lpstr>
      <vt:lpstr>Expand this concept… </vt:lpstr>
      <vt:lpstr>Go Deeper… Split it up!</vt:lpstr>
      <vt:lpstr>Writing a Polynomial in Factored Form: x^3+5x^2+6x</vt:lpstr>
      <vt:lpstr>Writing a Polynomial in Factored Form: x^3+5x^2+6x</vt:lpstr>
      <vt:lpstr>Thinking ahead…  (more for next time than this time)</vt:lpstr>
      <vt:lpstr>Using Zeros to Write Polynomial Functions If k is a zero, then we know x – k is a factor. </vt:lpstr>
      <vt:lpstr>Write a polynomial function of least degree that has real coefficients, the given zeros, and a leading coefficient of 1</vt:lpstr>
      <vt:lpstr>Write a polynomial function of least degree that has real coefficients, the given zeros, and a leading coefficient of 1</vt:lpstr>
      <vt:lpstr>Note: The complex zeros of a polynomial function with real coefficients always occur in complex conjugate pairs</vt:lpstr>
      <vt:lpstr>Note: The complex zeros of a polynomial function with real coefficients always occur in complex conjugate pairs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165</cp:revision>
  <cp:lastPrinted>2017-11-01T17:18:10Z</cp:lastPrinted>
  <dcterms:created xsi:type="dcterms:W3CDTF">2017-08-31T14:11:29Z</dcterms:created>
  <dcterms:modified xsi:type="dcterms:W3CDTF">2018-01-24T15:04:34Z</dcterms:modified>
</cp:coreProperties>
</file>