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15"/>
  </p:handoutMasterIdLst>
  <p:sldIdLst>
    <p:sldId id="263" r:id="rId2"/>
    <p:sldId id="282" r:id="rId3"/>
    <p:sldId id="294" r:id="rId4"/>
    <p:sldId id="271" r:id="rId5"/>
    <p:sldId id="295" r:id="rId6"/>
    <p:sldId id="296" r:id="rId7"/>
    <p:sldId id="297" r:id="rId8"/>
    <p:sldId id="298" r:id="rId9"/>
    <p:sldId id="299" r:id="rId10"/>
    <p:sldId id="300" r:id="rId11"/>
    <p:sldId id="301" r:id="rId12"/>
    <p:sldId id="302" r:id="rId13"/>
    <p:sldId id="279" r:id="rId14"/>
  </p:sldIdLst>
  <p:sldSz cx="12192000" cy="6858000"/>
  <p:notesSz cx="9296400"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44" d="100"/>
          <a:sy n="44" d="100"/>
        </p:scale>
        <p:origin x="36" y="121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1"/>
            <a:ext cx="4028440" cy="351737"/>
          </a:xfrm>
          <a:prstGeom prst="rect">
            <a:avLst/>
          </a:prstGeom>
        </p:spPr>
        <p:txBody>
          <a:bodyPr vert="horz" lIns="93177" tIns="46589" rIns="93177" bIns="46589" rtlCol="0"/>
          <a:lstStyle>
            <a:lvl1pPr algn="r">
              <a:defRPr sz="1200"/>
            </a:lvl1pPr>
          </a:lstStyle>
          <a:p>
            <a:fld id="{FAC4242D-6570-4D26-878C-5DE8AD62D39F}" type="datetimeFigureOut">
              <a:rPr lang="en-US" smtClean="0"/>
              <a:t>1/25/2018</a:t>
            </a:fld>
            <a:endParaRPr lang="en-US"/>
          </a:p>
        </p:txBody>
      </p:sp>
      <p:sp>
        <p:nvSpPr>
          <p:cNvPr id="4" name="Footer Placeholder 3"/>
          <p:cNvSpPr>
            <a:spLocks noGrp="1"/>
          </p:cNvSpPr>
          <p:nvPr>
            <p:ph type="ftr" sz="quarter" idx="2"/>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1736"/>
          </a:xfrm>
          <a:prstGeom prst="rect">
            <a:avLst/>
          </a:prstGeom>
        </p:spPr>
        <p:txBody>
          <a:bodyPr vert="horz" lIns="93177" tIns="46589" rIns="93177" bIns="46589" rtlCol="0" anchor="b"/>
          <a:lstStyle>
            <a:lvl1pPr algn="r">
              <a:defRPr sz="1200"/>
            </a:lvl1pPr>
          </a:lstStyle>
          <a:p>
            <a:fld id="{58128AE3-49DD-490B-9D73-9CA464A9B31A}" type="slidenum">
              <a:rPr lang="en-US" smtClean="0"/>
              <a:t>‹#›</a:t>
            </a:fld>
            <a:endParaRPr lang="en-US"/>
          </a:p>
        </p:txBody>
      </p:sp>
    </p:spTree>
    <p:extLst>
      <p:ext uri="{BB962C8B-B14F-4D97-AF65-F5344CB8AC3E}">
        <p14:creationId xmlns:p14="http://schemas.microsoft.com/office/powerpoint/2010/main" val="401032910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1/25/2018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1/25/2018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1/25/2018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1/25/2018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1/25/2018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ALGEBRA 4</a:t>
            </a:r>
            <a:endParaRPr lang="en-US" dirty="0"/>
          </a:p>
        </p:txBody>
      </p:sp>
      <p:sp>
        <p:nvSpPr>
          <p:cNvPr id="3" name="Subtitle 2"/>
          <p:cNvSpPr>
            <a:spLocks noGrp="1"/>
          </p:cNvSpPr>
          <p:nvPr>
            <p:ph type="subTitle" idx="1"/>
          </p:nvPr>
        </p:nvSpPr>
        <p:spPr/>
        <p:txBody>
          <a:bodyPr/>
          <a:lstStyle/>
          <a:p>
            <a:r>
              <a:rPr lang="en-US" dirty="0" smtClean="0"/>
              <a:t>Day 46</a:t>
            </a:r>
            <a:endParaRPr lang="en-US" dirty="0"/>
          </a:p>
        </p:txBody>
      </p:sp>
    </p:spTree>
    <p:extLst>
      <p:ext uri="{BB962C8B-B14F-4D97-AF65-F5344CB8AC3E}">
        <p14:creationId xmlns:p14="http://schemas.microsoft.com/office/powerpoint/2010/main" val="3063505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sSup>
                        <m:sSupPr>
                          <m:ctrlPr>
                            <a:rPr lang="en-US" sz="3600" i="1">
                              <a:latin typeface="Cambria Math" panose="02040503050406030204" pitchFamily="18" charset="0"/>
                            </a:rPr>
                          </m:ctrlPr>
                        </m:sSupPr>
                        <m:e>
                          <m:r>
                            <a:rPr lang="en-US" sz="3600" i="1">
                              <a:latin typeface="Cambria Math" panose="02040503050406030204" pitchFamily="18" charset="0"/>
                            </a:rPr>
                            <m:t>𝑎</m:t>
                          </m:r>
                        </m:e>
                        <m:sup>
                          <m:r>
                            <a:rPr lang="en-US" sz="3600" i="1">
                              <a:latin typeface="Cambria Math" panose="02040503050406030204" pitchFamily="18" charset="0"/>
                            </a:rPr>
                            <m:t>3</m:t>
                          </m:r>
                        </m:sup>
                      </m:sSup>
                      <m:r>
                        <a:rPr lang="en-US" sz="3600" i="1">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𝑏</m:t>
                          </m:r>
                        </m:e>
                        <m:sup>
                          <m:r>
                            <a:rPr lang="en-US" sz="3600" i="1">
                              <a:latin typeface="Cambria Math" panose="02040503050406030204" pitchFamily="18" charset="0"/>
                            </a:rPr>
                            <m:t>3</m:t>
                          </m:r>
                        </m:sup>
                      </m:sSup>
                      <m:r>
                        <a:rPr lang="en-US" sz="3600" i="1">
                          <a:latin typeface="Cambria Math" panose="02040503050406030204" pitchFamily="18" charset="0"/>
                        </a:rPr>
                        <m:t>=</m:t>
                      </m:r>
                      <m:d>
                        <m:dPr>
                          <m:ctrlPr>
                            <a:rPr lang="en-US" sz="3600" i="1">
                              <a:latin typeface="Cambria Math" panose="02040503050406030204" pitchFamily="18" charset="0"/>
                            </a:rPr>
                          </m:ctrlPr>
                        </m:dPr>
                        <m:e>
                          <m:r>
                            <a:rPr lang="en-US" sz="3600" i="1">
                              <a:latin typeface="Cambria Math" panose="02040503050406030204" pitchFamily="18" charset="0"/>
                            </a:rPr>
                            <m:t>𝑎</m:t>
                          </m:r>
                          <m:r>
                            <a:rPr lang="en-US" sz="3600" i="1">
                              <a:latin typeface="Cambria Math" panose="02040503050406030204" pitchFamily="18" charset="0"/>
                            </a:rPr>
                            <m:t>+</m:t>
                          </m:r>
                          <m:r>
                            <a:rPr lang="en-US" sz="3600" i="1">
                              <a:latin typeface="Cambria Math" panose="02040503050406030204" pitchFamily="18" charset="0"/>
                            </a:rPr>
                            <m:t>𝑏</m:t>
                          </m:r>
                        </m:e>
                      </m:d>
                      <m:r>
                        <a:rPr lang="en-US" sz="3600" i="1">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𝑎</m:t>
                          </m:r>
                        </m:e>
                        <m:sup>
                          <m:r>
                            <a:rPr lang="en-US" sz="3600" i="1">
                              <a:latin typeface="Cambria Math" panose="02040503050406030204" pitchFamily="18" charset="0"/>
                            </a:rPr>
                            <m:t>2</m:t>
                          </m:r>
                        </m:sup>
                      </m:sSup>
                      <m:r>
                        <a:rPr lang="en-US" sz="3600" i="1">
                          <a:latin typeface="Cambria Math" panose="02040503050406030204" pitchFamily="18" charset="0"/>
                        </a:rPr>
                        <m:t>−</m:t>
                      </m:r>
                      <m:r>
                        <a:rPr lang="en-US" sz="3600" i="1">
                          <a:latin typeface="Cambria Math" panose="02040503050406030204" pitchFamily="18" charset="0"/>
                        </a:rPr>
                        <m:t>𝑎𝑏</m:t>
                      </m:r>
                      <m:r>
                        <a:rPr lang="en-US" sz="3600" i="1">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𝑏</m:t>
                          </m:r>
                        </m:e>
                        <m:sup>
                          <m:r>
                            <a:rPr lang="en-US" sz="3600" i="1">
                              <a:latin typeface="Cambria Math" panose="02040503050406030204" pitchFamily="18" charset="0"/>
                            </a:rPr>
                            <m:t>2</m:t>
                          </m:r>
                        </m:sup>
                      </m:sSup>
                      <m:r>
                        <a:rPr lang="en-US" sz="3600" i="1">
                          <a:latin typeface="Cambria Math" panose="02040503050406030204" pitchFamily="18" charset="0"/>
                        </a:rPr>
                        <m:t>)</m:t>
                      </m:r>
                    </m:oMath>
                  </m:oMathPara>
                </a14:m>
                <a:endParaRPr lang="en-US" sz="3400" i="1" dirty="0" smtClean="0"/>
              </a:p>
              <a:p>
                <a:pPr marL="0" indent="0">
                  <a:buNone/>
                </a:pPr>
                <a:r>
                  <a:rPr lang="en-US" sz="3400" i="1" dirty="0" smtClean="0"/>
                  <a:t>		</a:t>
                </a:r>
              </a:p>
              <a:p>
                <a:pPr marL="0" indent="0">
                  <a:buNone/>
                </a:pPr>
                <a:r>
                  <a:rPr lang="en-US" sz="3400" i="1" dirty="0"/>
                  <a:t>	</a:t>
                </a:r>
                <a:r>
                  <a:rPr lang="en-US" sz="3400" i="1" dirty="0" smtClean="0"/>
                  <a:t>	a = 2x	b = 1</a:t>
                </a:r>
              </a:p>
              <a:p>
                <a:pPr marL="0" indent="0">
                  <a:buNone/>
                </a:pPr>
                <a:endParaRPr lang="en-US" sz="3400" i="1" dirty="0" smtClean="0"/>
              </a:p>
              <a:p>
                <a:pPr marL="0" indent="0">
                  <a:buNone/>
                </a:pPr>
                <a14:m>
                  <m:oMathPara xmlns:m="http://schemas.openxmlformats.org/officeDocument/2006/math">
                    <m:oMathParaPr>
                      <m:jc m:val="centerGroup"/>
                    </m:oMathParaPr>
                    <m:oMath xmlns:m="http://schemas.openxmlformats.org/officeDocument/2006/math">
                      <m:sSup>
                        <m:sSupPr>
                          <m:ctrlPr>
                            <a:rPr lang="en-US" sz="3400" i="1" smtClean="0">
                              <a:latin typeface="Cambria Math" panose="02040503050406030204" pitchFamily="18" charset="0"/>
                            </a:rPr>
                          </m:ctrlPr>
                        </m:sSupPr>
                        <m:e>
                          <m:r>
                            <a:rPr lang="en-US" sz="3400" i="1">
                              <a:latin typeface="Cambria Math" panose="02040503050406030204" pitchFamily="18" charset="0"/>
                            </a:rPr>
                            <m:t>8</m:t>
                          </m:r>
                          <m:r>
                            <a:rPr lang="en-US" sz="3400" i="1">
                              <a:latin typeface="Cambria Math" panose="02040503050406030204" pitchFamily="18" charset="0"/>
                            </a:rPr>
                            <m:t>𝑥</m:t>
                          </m:r>
                        </m:e>
                        <m:sup>
                          <m:r>
                            <a:rPr lang="en-US" sz="3400" i="1">
                              <a:latin typeface="Cambria Math" panose="02040503050406030204" pitchFamily="18" charset="0"/>
                            </a:rPr>
                            <m:t>3</m:t>
                          </m:r>
                        </m:sup>
                      </m:sSup>
                      <m:r>
                        <a:rPr lang="en-US" sz="3400" i="1">
                          <a:latin typeface="Cambria Math" panose="02040503050406030204" pitchFamily="18" charset="0"/>
                        </a:rPr>
                        <m:t>+1</m:t>
                      </m:r>
                      <m:r>
                        <a:rPr lang="en-US" sz="3400" i="1" smtClean="0">
                          <a:latin typeface="Cambria Math" panose="02040503050406030204" pitchFamily="18" charset="0"/>
                        </a:rPr>
                        <m:t>=</m:t>
                      </m:r>
                      <m:d>
                        <m:dPr>
                          <m:ctrlPr>
                            <a:rPr lang="en-US" sz="3400" b="1" i="1">
                              <a:latin typeface="Cambria Math" panose="02040503050406030204" pitchFamily="18" charset="0"/>
                            </a:rPr>
                          </m:ctrlPr>
                        </m:dPr>
                        <m:e>
                          <m:r>
                            <a:rPr lang="en-US" sz="3400" b="1" i="1">
                              <a:latin typeface="Cambria Math" panose="02040503050406030204" pitchFamily="18" charset="0"/>
                            </a:rPr>
                            <m:t>𝟐</m:t>
                          </m:r>
                          <m:r>
                            <a:rPr lang="en-US" sz="3400" b="1" i="1">
                              <a:latin typeface="Cambria Math" panose="02040503050406030204" pitchFamily="18" charset="0"/>
                            </a:rPr>
                            <m:t>𝒙</m:t>
                          </m:r>
                          <m:r>
                            <a:rPr lang="en-US" sz="3400" b="1" i="1">
                              <a:latin typeface="Cambria Math" panose="02040503050406030204" pitchFamily="18" charset="0"/>
                            </a:rPr>
                            <m:t>+</m:t>
                          </m:r>
                          <m:r>
                            <a:rPr lang="en-US" sz="3400" b="1" i="1">
                              <a:latin typeface="Cambria Math" panose="02040503050406030204" pitchFamily="18" charset="0"/>
                            </a:rPr>
                            <m:t>𝟏</m:t>
                          </m:r>
                        </m:e>
                      </m:d>
                      <m:r>
                        <a:rPr lang="en-US" sz="3400" b="1" i="1">
                          <a:latin typeface="Cambria Math" panose="02040503050406030204" pitchFamily="18" charset="0"/>
                        </a:rPr>
                        <m:t>(</m:t>
                      </m:r>
                      <m:sSup>
                        <m:sSupPr>
                          <m:ctrlPr>
                            <a:rPr lang="en-US" sz="3400" b="1" i="1">
                              <a:latin typeface="Cambria Math" panose="02040503050406030204" pitchFamily="18" charset="0"/>
                            </a:rPr>
                          </m:ctrlPr>
                        </m:sSupPr>
                        <m:e>
                          <m:r>
                            <a:rPr lang="en-US" sz="3400" b="1" i="1">
                              <a:latin typeface="Cambria Math" panose="02040503050406030204" pitchFamily="18" charset="0"/>
                            </a:rPr>
                            <m:t>𝟒</m:t>
                          </m:r>
                          <m:r>
                            <a:rPr lang="en-US" sz="3400" b="1" i="1">
                              <a:latin typeface="Cambria Math" panose="02040503050406030204" pitchFamily="18" charset="0"/>
                            </a:rPr>
                            <m:t>𝒙</m:t>
                          </m:r>
                        </m:e>
                        <m:sup>
                          <m:r>
                            <a:rPr lang="en-US" sz="3400" b="1" i="1">
                              <a:latin typeface="Cambria Math" panose="02040503050406030204" pitchFamily="18" charset="0"/>
                            </a:rPr>
                            <m:t>𝟐</m:t>
                          </m:r>
                        </m:sup>
                      </m:sSup>
                      <m:r>
                        <a:rPr lang="en-US" sz="3400" b="1" i="1">
                          <a:latin typeface="Cambria Math" panose="02040503050406030204" pitchFamily="18" charset="0"/>
                        </a:rPr>
                        <m:t>−</m:t>
                      </m:r>
                      <m:r>
                        <a:rPr lang="en-US" sz="3400" b="1" i="1">
                          <a:latin typeface="Cambria Math" panose="02040503050406030204" pitchFamily="18" charset="0"/>
                        </a:rPr>
                        <m:t>𝟐</m:t>
                      </m:r>
                      <m:r>
                        <a:rPr lang="en-US" sz="3400" b="1" i="1">
                          <a:latin typeface="Cambria Math" panose="02040503050406030204" pitchFamily="18" charset="0"/>
                        </a:rPr>
                        <m:t>𝒙</m:t>
                      </m:r>
                      <m:r>
                        <a:rPr lang="en-US" sz="3400" b="1" i="1">
                          <a:latin typeface="Cambria Math" panose="02040503050406030204" pitchFamily="18" charset="0"/>
                        </a:rPr>
                        <m:t>+</m:t>
                      </m:r>
                      <m:r>
                        <a:rPr lang="en-US" sz="3400" b="1" i="1">
                          <a:latin typeface="Cambria Math" panose="02040503050406030204" pitchFamily="18" charset="0"/>
                        </a:rPr>
                        <m:t>𝟏</m:t>
                      </m:r>
                      <m:r>
                        <a:rPr lang="en-US" sz="3400" b="1" i="1">
                          <a:latin typeface="Cambria Math" panose="02040503050406030204" pitchFamily="18" charset="0"/>
                        </a:rPr>
                        <m:t>)</m:t>
                      </m:r>
                    </m:oMath>
                  </m:oMathPara>
                </a14:m>
                <a:endParaRPr lang="en-US" sz="34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853668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t>Example 3: Finding Real Roots by Graphing.</a:t>
            </a:r>
            <a:r>
              <a:rPr lang="en-US" dirty="0"/>
              <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p>
                        <m:sSupPr>
                          <m:ctrlPr>
                            <a:rPr lang="en-US" sz="3400" i="1" smtClean="0">
                              <a:latin typeface="Cambria Math" panose="02040503050406030204" pitchFamily="18" charset="0"/>
                            </a:rPr>
                          </m:ctrlPr>
                        </m:sSupPr>
                        <m:e>
                          <m:r>
                            <a:rPr lang="en-US" sz="3400" i="1">
                              <a:latin typeface="Cambria Math" panose="02040503050406030204" pitchFamily="18" charset="0"/>
                            </a:rPr>
                            <m:t>𝑥</m:t>
                          </m:r>
                        </m:e>
                        <m:sup>
                          <m:r>
                            <a:rPr lang="en-US" sz="3400" i="1">
                              <a:latin typeface="Cambria Math" panose="02040503050406030204" pitchFamily="18" charset="0"/>
                            </a:rPr>
                            <m:t>3</m:t>
                          </m:r>
                        </m:sup>
                      </m:sSup>
                      <m:r>
                        <a:rPr lang="en-US" sz="3400" i="1">
                          <a:latin typeface="Cambria Math" panose="02040503050406030204" pitchFamily="18" charset="0"/>
                        </a:rPr>
                        <m:t>−2=3</m:t>
                      </m:r>
                      <m:sSup>
                        <m:sSupPr>
                          <m:ctrlPr>
                            <a:rPr lang="en-US" sz="3400" i="1">
                              <a:latin typeface="Cambria Math" panose="02040503050406030204" pitchFamily="18" charset="0"/>
                            </a:rPr>
                          </m:ctrlPr>
                        </m:sSupPr>
                        <m:e>
                          <m:r>
                            <a:rPr lang="en-US" sz="3400" i="1">
                              <a:latin typeface="Cambria Math" panose="02040503050406030204" pitchFamily="18" charset="0"/>
                            </a:rPr>
                            <m:t>𝑥</m:t>
                          </m:r>
                        </m:e>
                        <m:sup>
                          <m:r>
                            <a:rPr lang="en-US" sz="3400" i="1">
                              <a:latin typeface="Cambria Math" panose="02040503050406030204" pitchFamily="18" charset="0"/>
                            </a:rPr>
                            <m:t>2</m:t>
                          </m:r>
                        </m:sup>
                      </m:sSup>
                      <m:r>
                        <a:rPr lang="en-US" sz="3400" i="1">
                          <a:latin typeface="Cambria Math" panose="02040503050406030204" pitchFamily="18" charset="0"/>
                        </a:rPr>
                        <m:t>+7</m:t>
                      </m:r>
                      <m:r>
                        <a:rPr lang="en-US" sz="3400" i="1">
                          <a:latin typeface="Cambria Math" panose="02040503050406030204" pitchFamily="18" charset="0"/>
                        </a:rPr>
                        <m:t>𝑥</m:t>
                      </m:r>
                    </m:oMath>
                  </m:oMathPara>
                </a14:m>
                <a:endParaRPr lang="en-US" sz="34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754568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478280" y="-38100"/>
                <a:ext cx="9601200" cy="1485900"/>
              </a:xfrm>
            </p:spPr>
            <p:txBody>
              <a:bodyPr>
                <a:norm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3</m:t>
                          </m:r>
                        </m:sup>
                      </m:sSup>
                      <m:r>
                        <a:rPr lang="en-US" i="1">
                          <a:latin typeface="Cambria Math" panose="02040503050406030204" pitchFamily="18" charset="0"/>
                        </a:rPr>
                        <m:t>−2=3</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+7</m:t>
                      </m:r>
                      <m:r>
                        <a:rPr lang="en-US" i="1">
                          <a:latin typeface="Cambria Math" panose="02040503050406030204" pitchFamily="18" charset="0"/>
                        </a:rPr>
                        <m:t>𝑥</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478280" y="-38100"/>
                <a:ext cx="9601200" cy="1485900"/>
              </a:xfr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568440" y="704850"/>
                <a:ext cx="5455920" cy="6153150"/>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p>
                        <m:sSupPr>
                          <m:ctrlPr>
                            <a:rPr lang="en-US" sz="3600" i="1">
                              <a:latin typeface="Cambria Math" panose="02040503050406030204" pitchFamily="18" charset="0"/>
                            </a:rPr>
                          </m:ctrlPr>
                        </m:sSupPr>
                        <m:e>
                          <m:r>
                            <a:rPr lang="en-US" sz="3600" i="1">
                              <a:latin typeface="Cambria Math" panose="02040503050406030204" pitchFamily="18" charset="0"/>
                            </a:rPr>
                            <m:t>𝑥</m:t>
                          </m:r>
                        </m:e>
                        <m:sup>
                          <m:r>
                            <a:rPr lang="en-US" sz="3600" i="1">
                              <a:latin typeface="Cambria Math" panose="02040503050406030204" pitchFamily="18" charset="0"/>
                            </a:rPr>
                            <m:t>3</m:t>
                          </m:r>
                        </m:sup>
                      </m:sSup>
                      <m:r>
                        <a:rPr lang="en-US" sz="3600" i="1">
                          <a:latin typeface="Cambria Math" panose="02040503050406030204" pitchFamily="18" charset="0"/>
                        </a:rPr>
                        <m:t>−3</m:t>
                      </m:r>
                      <m:sSup>
                        <m:sSupPr>
                          <m:ctrlPr>
                            <a:rPr lang="en-US" sz="3600" i="1">
                              <a:latin typeface="Cambria Math" panose="02040503050406030204" pitchFamily="18" charset="0"/>
                            </a:rPr>
                          </m:ctrlPr>
                        </m:sSupPr>
                        <m:e>
                          <m:r>
                            <a:rPr lang="en-US" sz="3600" i="1">
                              <a:latin typeface="Cambria Math" panose="02040503050406030204" pitchFamily="18" charset="0"/>
                            </a:rPr>
                            <m:t>𝑥</m:t>
                          </m:r>
                        </m:e>
                        <m:sup>
                          <m:r>
                            <a:rPr lang="en-US" sz="3600" i="1">
                              <a:latin typeface="Cambria Math" panose="02040503050406030204" pitchFamily="18" charset="0"/>
                            </a:rPr>
                            <m:t>2</m:t>
                          </m:r>
                        </m:sup>
                      </m:sSup>
                      <m:r>
                        <a:rPr lang="en-US" sz="3600" i="1">
                          <a:latin typeface="Cambria Math" panose="02040503050406030204" pitchFamily="18" charset="0"/>
                        </a:rPr>
                        <m:t>−7</m:t>
                      </m:r>
                      <m:r>
                        <a:rPr lang="en-US" sz="3600" i="1">
                          <a:latin typeface="Cambria Math" panose="02040503050406030204" pitchFamily="18" charset="0"/>
                        </a:rPr>
                        <m:t>𝑥</m:t>
                      </m:r>
                      <m:r>
                        <a:rPr lang="en-US" sz="3600" i="1">
                          <a:latin typeface="Cambria Math" panose="02040503050406030204" pitchFamily="18" charset="0"/>
                        </a:rPr>
                        <m:t>−2=0</m:t>
                      </m:r>
                    </m:oMath>
                  </m:oMathPara>
                </a14:m>
                <a:endParaRPr lang="en-US" sz="3600" dirty="0"/>
              </a:p>
              <a:p>
                <a:pPr marL="0" indent="0">
                  <a:buNone/>
                </a:pPr>
                <a:r>
                  <a:rPr lang="en-US" sz="3600" dirty="0"/>
                  <a:t>Method 2: Rewrite in Standard from and find the zeros (using the “F5” button and then “roots” to find x-intercepts)</a:t>
                </a:r>
              </a:p>
              <a:p>
                <a:endParaRPr lang="en-US" sz="3600" dirty="0"/>
              </a:p>
              <a:p>
                <a:pPr marL="0" indent="0">
                  <a:buNone/>
                </a:pPr>
                <a:r>
                  <a:rPr lang="en-US" sz="3600" dirty="0"/>
                  <a:t>x=-1.270534021</a:t>
                </a:r>
              </a:p>
              <a:p>
                <a:pPr marL="0" indent="0">
                  <a:buNone/>
                </a:pPr>
                <a:r>
                  <a:rPr lang="en-US" sz="3600" dirty="0"/>
                  <a:t>x=-0.3413246893</a:t>
                </a:r>
              </a:p>
              <a:p>
                <a:pPr marL="0" indent="0">
                  <a:buNone/>
                </a:pPr>
                <a:r>
                  <a:rPr lang="en-US" sz="3600" dirty="0"/>
                  <a:t>x=4.61185871</a:t>
                </a:r>
              </a:p>
              <a:p>
                <a:pPr marL="0" indent="0">
                  <a:buNone/>
                </a:pPr>
                <a:endParaRPr lang="en-US" sz="34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568440" y="704850"/>
                <a:ext cx="5455920" cy="6153150"/>
              </a:xfrm>
              <a:blipFill rotWithShape="0">
                <a:blip r:embed="rId3"/>
                <a:stretch>
                  <a:fillRect l="-3464" r="-4358" b="-16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p:cNvSpPr txBox="1">
                <a:spLocks/>
              </p:cNvSpPr>
              <p:nvPr/>
            </p:nvSpPr>
            <p:spPr>
              <a:xfrm>
                <a:off x="868680" y="857250"/>
                <a:ext cx="5455920" cy="615315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14:m>
                  <m:oMathPara xmlns:m="http://schemas.openxmlformats.org/officeDocument/2006/math">
                    <m:oMathParaPr>
                      <m:jc m:val="centerGroup"/>
                    </m:oMathParaPr>
                    <m:oMath xmlns:m="http://schemas.openxmlformats.org/officeDocument/2006/math">
                      <m:sSup>
                        <m:sSupPr>
                          <m:ctrlPr>
                            <a:rPr lang="en-US" sz="3400" i="1" smtClean="0">
                              <a:latin typeface="Cambria Math" panose="02040503050406030204" pitchFamily="18" charset="0"/>
                            </a:rPr>
                          </m:ctrlPr>
                        </m:sSupPr>
                        <m:e>
                          <m:r>
                            <a:rPr lang="en-US" sz="3400" i="1">
                              <a:latin typeface="Cambria Math" panose="02040503050406030204" pitchFamily="18" charset="0"/>
                            </a:rPr>
                            <m:t>𝑥</m:t>
                          </m:r>
                        </m:e>
                        <m:sup>
                          <m:r>
                            <a:rPr lang="en-US" sz="3400" i="1">
                              <a:latin typeface="Cambria Math" panose="02040503050406030204" pitchFamily="18" charset="0"/>
                            </a:rPr>
                            <m:t>3</m:t>
                          </m:r>
                        </m:sup>
                      </m:sSup>
                      <m:r>
                        <a:rPr lang="en-US" sz="3400" i="1">
                          <a:latin typeface="Cambria Math" panose="02040503050406030204" pitchFamily="18" charset="0"/>
                        </a:rPr>
                        <m:t>−2=3</m:t>
                      </m:r>
                      <m:sSup>
                        <m:sSupPr>
                          <m:ctrlPr>
                            <a:rPr lang="en-US" sz="3400" i="1">
                              <a:latin typeface="Cambria Math" panose="02040503050406030204" pitchFamily="18" charset="0"/>
                            </a:rPr>
                          </m:ctrlPr>
                        </m:sSupPr>
                        <m:e>
                          <m:r>
                            <a:rPr lang="en-US" sz="3400" i="1">
                              <a:latin typeface="Cambria Math" panose="02040503050406030204" pitchFamily="18" charset="0"/>
                            </a:rPr>
                            <m:t>𝑥</m:t>
                          </m:r>
                        </m:e>
                        <m:sup>
                          <m:r>
                            <a:rPr lang="en-US" sz="3400" i="1">
                              <a:latin typeface="Cambria Math" panose="02040503050406030204" pitchFamily="18" charset="0"/>
                            </a:rPr>
                            <m:t>2</m:t>
                          </m:r>
                        </m:sup>
                      </m:sSup>
                      <m:r>
                        <a:rPr lang="en-US" sz="3400" i="1">
                          <a:latin typeface="Cambria Math" panose="02040503050406030204" pitchFamily="18" charset="0"/>
                        </a:rPr>
                        <m:t>+7</m:t>
                      </m:r>
                      <m:r>
                        <a:rPr lang="en-US" sz="3400" i="1">
                          <a:latin typeface="Cambria Math" panose="02040503050406030204" pitchFamily="18" charset="0"/>
                        </a:rPr>
                        <m:t>𝑥</m:t>
                      </m:r>
                    </m:oMath>
                  </m:oMathPara>
                </a14:m>
                <a:endParaRPr lang="en-US" sz="3400" dirty="0" smtClean="0"/>
              </a:p>
              <a:p>
                <a:pPr marL="0" indent="0">
                  <a:buFont typeface="Franklin Gothic Book" panose="020B0503020102020204" pitchFamily="34" charset="0"/>
                  <a:buNone/>
                </a:pPr>
                <a:r>
                  <a:rPr lang="en-US" sz="3600" dirty="0"/>
                  <a:t>Method 1: Graph the two equations individually and see where they cross (using the “F5” button and then “</a:t>
                </a:r>
                <a:r>
                  <a:rPr lang="en-US" sz="3600" dirty="0" err="1"/>
                  <a:t>intsect</a:t>
                </a:r>
                <a:r>
                  <a:rPr lang="en-US" sz="3600" dirty="0"/>
                  <a:t>”)</a:t>
                </a:r>
              </a:p>
              <a:p>
                <a:endParaRPr lang="en-US" sz="3600" dirty="0"/>
              </a:p>
              <a:p>
                <a:pPr marL="0" indent="0">
                  <a:buFont typeface="Franklin Gothic Book" panose="020B0503020102020204" pitchFamily="34" charset="0"/>
                  <a:buNone/>
                </a:pPr>
                <a:r>
                  <a:rPr lang="en-US" sz="3600" dirty="0"/>
                  <a:t>x=-1.270534021</a:t>
                </a:r>
              </a:p>
              <a:p>
                <a:pPr marL="0" indent="0">
                  <a:buFont typeface="Franklin Gothic Book" panose="020B0503020102020204" pitchFamily="34" charset="0"/>
                  <a:buNone/>
                </a:pPr>
                <a:r>
                  <a:rPr lang="en-US" sz="3600" dirty="0"/>
                  <a:t>x=-0.3413246893</a:t>
                </a:r>
              </a:p>
              <a:p>
                <a:pPr marL="0" indent="0">
                  <a:buFont typeface="Franklin Gothic Book" panose="020B0503020102020204" pitchFamily="34" charset="0"/>
                  <a:buNone/>
                </a:pPr>
                <a:r>
                  <a:rPr lang="en-US" sz="3600" dirty="0"/>
                  <a:t>x=4.61185871</a:t>
                </a:r>
              </a:p>
              <a:p>
                <a:pPr marL="0" indent="0">
                  <a:buFont typeface="Franklin Gothic Book" panose="020B0503020102020204" pitchFamily="34" charset="0"/>
                  <a:buNone/>
                </a:pPr>
                <a:endParaRPr lang="en-US" sz="3400" dirty="0"/>
              </a:p>
              <a:p>
                <a:pPr marL="0" indent="0">
                  <a:buFont typeface="Franklin Gothic Book" panose="020B0503020102020204" pitchFamily="34" charset="0"/>
                  <a:buNone/>
                </a:pPr>
                <a:endParaRPr lang="en-US" dirty="0"/>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868680" y="857250"/>
                <a:ext cx="5455920" cy="6153150"/>
              </a:xfrm>
              <a:prstGeom prst="rect">
                <a:avLst/>
              </a:prstGeom>
              <a:blipFill rotWithShape="0">
                <a:blip r:embed="rId4"/>
                <a:stretch>
                  <a:fillRect l="-3464" r="-2458" b="-1189"/>
                </a:stretch>
              </a:blipFill>
            </p:spPr>
            <p:txBody>
              <a:bodyPr/>
              <a:lstStyle/>
              <a:p>
                <a:r>
                  <a:rPr lang="en-US">
                    <a:noFill/>
                  </a:rPr>
                  <a:t> </a:t>
                </a:r>
              </a:p>
            </p:txBody>
          </p:sp>
        </mc:Fallback>
      </mc:AlternateContent>
      <p:cxnSp>
        <p:nvCxnSpPr>
          <p:cNvPr id="6" name="Straight Connector 5"/>
          <p:cNvCxnSpPr/>
          <p:nvPr/>
        </p:nvCxnSpPr>
        <p:spPr>
          <a:xfrm flipH="1">
            <a:off x="6256020" y="704850"/>
            <a:ext cx="45720" cy="570547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90623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Next Time</a:t>
            </a:r>
            <a:endParaRPr lang="en-US" dirty="0"/>
          </a:p>
        </p:txBody>
      </p:sp>
      <p:sp>
        <p:nvSpPr>
          <p:cNvPr id="3" name="Content Placeholder 2"/>
          <p:cNvSpPr>
            <a:spLocks noGrp="1"/>
          </p:cNvSpPr>
          <p:nvPr>
            <p:ph idx="1"/>
          </p:nvPr>
        </p:nvSpPr>
        <p:spPr/>
        <p:txBody>
          <a:bodyPr>
            <a:normAutofit/>
          </a:bodyPr>
          <a:lstStyle/>
          <a:p>
            <a:pPr marL="0" indent="0">
              <a:buNone/>
            </a:pPr>
            <a:r>
              <a:rPr lang="en-US" sz="4000" dirty="0"/>
              <a:t>page 300 #1-9, 17, 25-31 (odd), 37, 51-52</a:t>
            </a:r>
          </a:p>
        </p:txBody>
      </p:sp>
    </p:spTree>
    <p:extLst>
      <p:ext uri="{BB962C8B-B14F-4D97-AF65-F5344CB8AC3E}">
        <p14:creationId xmlns:p14="http://schemas.microsoft.com/office/powerpoint/2010/main" val="3725020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Bell Work:</a:t>
            </a:r>
            <a:endParaRPr lang="en-US" dirty="0"/>
          </a:p>
        </p:txBody>
      </p:sp>
      <p:sp>
        <p:nvSpPr>
          <p:cNvPr id="4" name="Rectangle 1"/>
          <p:cNvSpPr>
            <a:spLocks noGrp="1" noChangeArrowheads="1"/>
          </p:cNvSpPr>
          <p:nvPr>
            <p:ph idx="1"/>
          </p:nvPr>
        </p:nvSpPr>
        <p:spPr bwMode="auto">
          <a:xfrm>
            <a:off x="3070860" y="1845320"/>
            <a:ext cx="6972300" cy="44627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400" b="0" i="0" u="none" strike="noStrike" cap="none" normalizeH="0" baseline="0" dirty="0" smtClean="0">
                <a:ln>
                  <a:noFill/>
                </a:ln>
                <a:solidFill>
                  <a:srgbClr val="042E60"/>
                </a:solidFill>
                <a:effectLst/>
                <a:latin typeface="montserrat-medium"/>
              </a:rPr>
              <a:t>When </a:t>
            </a:r>
            <a:r>
              <a:rPr kumimoji="0" lang="en-US" altLang="en-US" sz="3400" b="0" i="1" u="none" strike="noStrike" cap="none" normalizeH="0" baseline="0" dirty="0" smtClean="0">
                <a:ln>
                  <a:noFill/>
                </a:ln>
                <a:solidFill>
                  <a:srgbClr val="042E60"/>
                </a:solidFill>
                <a:effectLst/>
                <a:latin typeface="montserrat-medium-italic"/>
              </a:rPr>
              <a:t>x</a:t>
            </a:r>
            <a:r>
              <a:rPr kumimoji="0" lang="en-US" altLang="en-US" sz="3400" b="0" i="0" u="none" strike="noStrike" cap="none" normalizeH="0" baseline="0" dirty="0" smtClean="0">
                <a:ln>
                  <a:noFill/>
                </a:ln>
                <a:solidFill>
                  <a:srgbClr val="042E60"/>
                </a:solidFill>
                <a:effectLst/>
                <a:latin typeface="montserrat-medium"/>
              </a:rPr>
              <a:t> = 3 and </a:t>
            </a:r>
            <a:r>
              <a:rPr kumimoji="0" lang="en-US" altLang="en-US" sz="3400" b="0" i="1" u="none" strike="noStrike" cap="none" normalizeH="0" baseline="0" dirty="0" smtClean="0">
                <a:ln>
                  <a:noFill/>
                </a:ln>
                <a:solidFill>
                  <a:srgbClr val="042E60"/>
                </a:solidFill>
                <a:effectLst/>
                <a:latin typeface="montserrat-medium-italic"/>
              </a:rPr>
              <a:t>y</a:t>
            </a:r>
            <a:r>
              <a:rPr kumimoji="0" lang="en-US" altLang="en-US" sz="3400" b="0" i="0" u="none" strike="noStrike" cap="none" normalizeH="0" baseline="0" dirty="0" smtClean="0">
                <a:ln>
                  <a:noFill/>
                </a:ln>
                <a:solidFill>
                  <a:srgbClr val="042E60"/>
                </a:solidFill>
                <a:effectLst/>
                <a:latin typeface="montserrat-medium"/>
              </a:rPr>
              <a:t> = 5, by how much does the value of 3</a:t>
            </a:r>
            <a:r>
              <a:rPr kumimoji="0" lang="en-US" altLang="en-US" sz="3400" b="0" i="1" u="none" strike="noStrike" cap="none" normalizeH="0" baseline="0" dirty="0" smtClean="0">
                <a:ln>
                  <a:noFill/>
                </a:ln>
                <a:solidFill>
                  <a:srgbClr val="042E60"/>
                </a:solidFill>
                <a:effectLst/>
                <a:latin typeface="montserrat-medium-italic"/>
              </a:rPr>
              <a:t>x</a:t>
            </a:r>
            <a:r>
              <a:rPr kumimoji="0" lang="en-US" altLang="en-US" sz="3400" b="0" i="0" u="none" strike="noStrike" cap="none" normalizeH="0" baseline="30000" dirty="0" smtClean="0">
                <a:ln>
                  <a:noFill/>
                </a:ln>
                <a:solidFill>
                  <a:srgbClr val="042E60"/>
                </a:solidFill>
                <a:effectLst/>
                <a:latin typeface="montserrat-medium"/>
              </a:rPr>
              <a:t>2</a:t>
            </a:r>
            <a:r>
              <a:rPr kumimoji="0" lang="en-US" altLang="en-US" sz="3400" b="0" i="0" u="none" strike="noStrike" cap="none" normalizeH="0" baseline="0" dirty="0" smtClean="0">
                <a:ln>
                  <a:noFill/>
                </a:ln>
                <a:solidFill>
                  <a:srgbClr val="042E60"/>
                </a:solidFill>
                <a:effectLst/>
                <a:latin typeface="montserrat-medium"/>
              </a:rPr>
              <a:t> – 2</a:t>
            </a:r>
            <a:r>
              <a:rPr kumimoji="0" lang="en-US" altLang="en-US" sz="3400" b="0" i="1" u="none" strike="noStrike" cap="none" normalizeH="0" baseline="0" dirty="0" smtClean="0">
                <a:ln>
                  <a:noFill/>
                </a:ln>
                <a:solidFill>
                  <a:srgbClr val="042E60"/>
                </a:solidFill>
                <a:effectLst/>
                <a:latin typeface="montserrat-medium-italic"/>
              </a:rPr>
              <a:t>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400" b="0" i="0" u="none" strike="noStrike" cap="none" normalizeH="0" baseline="0" dirty="0" smtClean="0">
                <a:ln>
                  <a:noFill/>
                </a:ln>
                <a:solidFill>
                  <a:srgbClr val="042E60"/>
                </a:solidFill>
                <a:effectLst/>
                <a:latin typeface="montserrat-medium"/>
              </a:rPr>
              <a:t>exceed the value of 2</a:t>
            </a:r>
            <a:r>
              <a:rPr kumimoji="0" lang="en-US" altLang="en-US" sz="3400" b="0" i="1" u="none" strike="noStrike" cap="none" normalizeH="0" baseline="0" dirty="0" smtClean="0">
                <a:ln>
                  <a:noFill/>
                </a:ln>
                <a:solidFill>
                  <a:srgbClr val="042E60"/>
                </a:solidFill>
                <a:effectLst/>
                <a:latin typeface="montserrat-medium-italic"/>
              </a:rPr>
              <a:t>x</a:t>
            </a:r>
            <a:r>
              <a:rPr kumimoji="0" lang="en-US" altLang="en-US" sz="3400" b="0" i="0" u="none" strike="noStrike" cap="none" normalizeH="0" baseline="30000" dirty="0" smtClean="0">
                <a:ln>
                  <a:noFill/>
                </a:ln>
                <a:solidFill>
                  <a:srgbClr val="042E60"/>
                </a:solidFill>
                <a:effectLst/>
                <a:latin typeface="montserrat-medium"/>
              </a:rPr>
              <a:t>2</a:t>
            </a:r>
            <a:r>
              <a:rPr kumimoji="0" lang="en-US" altLang="en-US" sz="3400" b="0" i="0" u="none" strike="noStrike" cap="none" normalizeH="0" baseline="0" dirty="0" smtClean="0">
                <a:ln>
                  <a:noFill/>
                </a:ln>
                <a:solidFill>
                  <a:srgbClr val="042E60"/>
                </a:solidFill>
                <a:effectLst/>
                <a:latin typeface="montserrat-medium"/>
              </a:rPr>
              <a:t> – 3</a:t>
            </a:r>
            <a:r>
              <a:rPr kumimoji="0" lang="en-US" altLang="en-US" sz="3400" b="0" i="1" u="none" strike="noStrike" cap="none" normalizeH="0" baseline="0" dirty="0" smtClean="0">
                <a:ln>
                  <a:noFill/>
                </a:ln>
                <a:solidFill>
                  <a:srgbClr val="042E60"/>
                </a:solidFill>
                <a:effectLst/>
                <a:latin typeface="montserrat-medium-italic"/>
              </a:rPr>
              <a:t>y</a:t>
            </a:r>
            <a:r>
              <a:rPr kumimoji="0" lang="en-US" altLang="en-US" sz="3400" b="0" i="0" u="none" strike="noStrike" cap="none" normalizeH="0" baseline="0" dirty="0" smtClean="0">
                <a:ln>
                  <a:noFill/>
                </a:ln>
                <a:solidFill>
                  <a:srgbClr val="042E60"/>
                </a:solidFill>
                <a:effectLst/>
                <a:latin typeface="montserrat-medium"/>
              </a:rPr>
              <a:t> ?</a:t>
            </a:r>
            <a:endParaRPr kumimoji="0" lang="en-US" altLang="en-US" sz="3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lphaUcPeriod" startAt="6"/>
              <a:tabLst/>
            </a:pPr>
            <a:r>
              <a:rPr lang="en-US" altLang="en-US" sz="3400" dirty="0">
                <a:solidFill>
                  <a:schemeClr val="tx1"/>
                </a:solidFill>
                <a:latin typeface="Arial" panose="020B0604020202020204" pitchFamily="34" charset="0"/>
              </a:rPr>
              <a:t>3</a:t>
            </a:r>
            <a:endParaRPr kumimoji="0" lang="en-US" altLang="en-US" sz="3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lphaUcPeriod" startAt="7"/>
              <a:tabLst/>
            </a:pPr>
            <a:r>
              <a:rPr kumimoji="0" lang="en-US" altLang="en-US" sz="3400" b="0" i="0" u="none" strike="noStrike" cap="none" normalizeH="0" baseline="0" dirty="0" smtClean="0">
                <a:ln>
                  <a:noFill/>
                </a:ln>
                <a:solidFill>
                  <a:schemeClr val="tx1"/>
                </a:solidFill>
                <a:effectLst/>
                <a:latin typeface="Arial" panose="020B0604020202020204" pitchFamily="34" charset="0"/>
              </a:rPr>
              <a:t>14</a:t>
            </a:r>
          </a:p>
          <a:p>
            <a:pPr marL="0" marR="0" lvl="0" indent="0" algn="l" defTabSz="914400" rtl="0" eaLnBrk="0" fontAlgn="base" latinLnBrk="0" hangingPunct="0">
              <a:lnSpc>
                <a:spcPct val="100000"/>
              </a:lnSpc>
              <a:spcBef>
                <a:spcPct val="0"/>
              </a:spcBef>
              <a:spcAft>
                <a:spcPct val="0"/>
              </a:spcAft>
              <a:buClrTx/>
              <a:buSzTx/>
              <a:buFontTx/>
              <a:buAutoNum type="alphaUcPeriod" startAt="8"/>
              <a:tabLst/>
            </a:pPr>
            <a:r>
              <a:rPr kumimoji="0" lang="en-US" altLang="en-US" sz="3400" b="0" i="0" u="none" strike="noStrike" cap="none" normalizeH="0" baseline="0" dirty="0" smtClean="0">
                <a:ln>
                  <a:noFill/>
                </a:ln>
                <a:solidFill>
                  <a:schemeClr val="tx1"/>
                </a:solidFill>
                <a:effectLst/>
                <a:latin typeface="Arial" panose="020B0604020202020204" pitchFamily="34" charset="0"/>
              </a:rPr>
              <a:t>17</a:t>
            </a:r>
            <a:endParaRPr kumimoji="0" lang="en-US" altLang="en-US" sz="3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lphaUcPeriod" startAt="9"/>
              <a:tabLst/>
            </a:pPr>
            <a:r>
              <a:rPr kumimoji="0" lang="en-US" altLang="en-US" sz="3400" b="0" i="0" u="none" strike="noStrike" cap="none" normalizeH="0" baseline="0" dirty="0" smtClean="0">
                <a:ln>
                  <a:noFill/>
                </a:ln>
                <a:solidFill>
                  <a:schemeClr val="tx1"/>
                </a:solidFill>
                <a:effectLst/>
                <a:latin typeface="Arial" panose="020B0604020202020204" pitchFamily="34" charset="0"/>
              </a:rPr>
              <a:t>20</a:t>
            </a:r>
          </a:p>
          <a:p>
            <a:pPr marL="0" marR="0" lvl="0" indent="0" algn="l" defTabSz="914400" rtl="0" eaLnBrk="0" fontAlgn="base" latinLnBrk="0" hangingPunct="0">
              <a:lnSpc>
                <a:spcPct val="100000"/>
              </a:lnSpc>
              <a:spcBef>
                <a:spcPct val="0"/>
              </a:spcBef>
              <a:spcAft>
                <a:spcPct val="0"/>
              </a:spcAft>
              <a:buClrTx/>
              <a:buSzTx/>
              <a:buFontTx/>
              <a:buAutoNum type="alphaUcPeriod" startAt="10"/>
              <a:tabLst/>
            </a:pPr>
            <a:r>
              <a:rPr kumimoji="0" lang="en-US" altLang="en-US" sz="3400" b="0" i="0" u="none" strike="noStrike" cap="none" normalizeH="0" baseline="0" dirty="0" smtClean="0">
                <a:ln>
                  <a:noFill/>
                </a:ln>
                <a:solidFill>
                  <a:schemeClr val="tx1"/>
                </a:solidFill>
                <a:effectLst/>
                <a:latin typeface="Arial" panose="020B0604020202020204" pitchFamily="34" charset="0"/>
              </a:rPr>
              <a:t>51</a:t>
            </a:r>
            <a:endParaRPr kumimoji="0" lang="en-US" altLang="en-US" sz="3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07418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Last Time</a:t>
            </a:r>
            <a:endParaRPr lang="en-US" dirty="0"/>
          </a:p>
        </p:txBody>
      </p:sp>
      <p:sp>
        <p:nvSpPr>
          <p:cNvPr id="3" name="Content Placeholder 2"/>
          <p:cNvSpPr>
            <a:spLocks noGrp="1"/>
          </p:cNvSpPr>
          <p:nvPr>
            <p:ph idx="1"/>
          </p:nvPr>
        </p:nvSpPr>
        <p:spPr/>
        <p:txBody>
          <a:bodyPr>
            <a:normAutofit/>
          </a:bodyPr>
          <a:lstStyle/>
          <a:p>
            <a:pPr marL="0" indent="0">
              <a:buNone/>
            </a:pPr>
            <a:r>
              <a:rPr lang="en-US" sz="4000" dirty="0" smtClean="0"/>
              <a:t>Page </a:t>
            </a:r>
            <a:r>
              <a:rPr lang="en-US" sz="4000" dirty="0"/>
              <a:t>293 #1-6, 7-23 (odd), 27-31 (odd)</a:t>
            </a:r>
          </a:p>
        </p:txBody>
      </p:sp>
    </p:spTree>
    <p:extLst>
      <p:ext uri="{BB962C8B-B14F-4D97-AF65-F5344CB8AC3E}">
        <p14:creationId xmlns:p14="http://schemas.microsoft.com/office/powerpoint/2010/main" val="38460052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10485120" cy="1485900"/>
          </a:xfrm>
        </p:spPr>
        <p:txBody>
          <a:bodyPr/>
          <a:lstStyle/>
          <a:p>
            <a:r>
              <a:rPr lang="en-US" b="1" u="sng" dirty="0"/>
              <a:t>5.3 Solving Polynomial Equations</a:t>
            </a:r>
            <a:endParaRPr lang="en-US" dirty="0"/>
          </a:p>
        </p:txBody>
      </p:sp>
      <p:sp>
        <p:nvSpPr>
          <p:cNvPr id="3" name="Content Placeholder 2"/>
          <p:cNvSpPr>
            <a:spLocks noGrp="1"/>
          </p:cNvSpPr>
          <p:nvPr>
            <p:ph idx="1"/>
          </p:nvPr>
        </p:nvSpPr>
        <p:spPr/>
        <p:txBody>
          <a:bodyPr>
            <a:normAutofit/>
          </a:bodyPr>
          <a:lstStyle/>
          <a:p>
            <a:pPr marL="0" indent="0">
              <a:buNone/>
            </a:pPr>
            <a:r>
              <a:rPr lang="en-US" sz="4000" dirty="0"/>
              <a:t>Objectives: </a:t>
            </a:r>
            <a:endParaRPr lang="en-US" sz="4000" dirty="0" smtClean="0"/>
          </a:p>
          <a:p>
            <a:r>
              <a:rPr lang="en-US" sz="4000" dirty="0" smtClean="0"/>
              <a:t>To </a:t>
            </a:r>
            <a:r>
              <a:rPr lang="en-US" sz="4000" dirty="0"/>
              <a:t>Solve Polynomials by Factoring. </a:t>
            </a:r>
          </a:p>
          <a:p>
            <a:r>
              <a:rPr lang="en-US" sz="4000" dirty="0"/>
              <a:t>To Solve Polynomials by Graphing.</a:t>
            </a:r>
          </a:p>
        </p:txBody>
      </p:sp>
    </p:spTree>
    <p:extLst>
      <p:ext uri="{BB962C8B-B14F-4D97-AF65-F5344CB8AC3E}">
        <p14:creationId xmlns:p14="http://schemas.microsoft.com/office/powerpoint/2010/main" val="9683183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10713720" cy="1485900"/>
          </a:xfrm>
        </p:spPr>
        <p:txBody>
          <a:bodyPr>
            <a:normAutofit/>
          </a:bodyPr>
          <a:lstStyle/>
          <a:p>
            <a:r>
              <a:rPr lang="en-US" sz="3800" b="1" u="sng" dirty="0"/>
              <a:t>Steps to Solving Polynomial Equations by </a:t>
            </a:r>
            <a:r>
              <a:rPr lang="en-US" sz="3800" b="1" u="sng" dirty="0" smtClean="0"/>
              <a:t>Factoring</a:t>
            </a:r>
            <a:r>
              <a:rPr lang="en-US" sz="3800" u="sng" dirty="0"/>
              <a:t>:</a:t>
            </a:r>
            <a:r>
              <a:rPr lang="en-US" sz="3800" dirty="0"/>
              <a:t/>
            </a:r>
            <a:br>
              <a:rPr lang="en-US" sz="3800" dirty="0"/>
            </a:br>
            <a:endParaRPr lang="en-US" sz="3800" dirty="0"/>
          </a:p>
        </p:txBody>
      </p:sp>
      <p:sp>
        <p:nvSpPr>
          <p:cNvPr id="3" name="Content Placeholder 2"/>
          <p:cNvSpPr>
            <a:spLocks noGrp="1"/>
          </p:cNvSpPr>
          <p:nvPr>
            <p:ph idx="1"/>
          </p:nvPr>
        </p:nvSpPr>
        <p:spPr>
          <a:xfrm>
            <a:off x="1371600" y="1463040"/>
            <a:ext cx="9784080" cy="5013960"/>
          </a:xfrm>
        </p:spPr>
        <p:txBody>
          <a:bodyPr>
            <a:normAutofit/>
          </a:bodyPr>
          <a:lstStyle/>
          <a:p>
            <a:pPr marL="0" lvl="0" indent="0">
              <a:buNone/>
            </a:pPr>
            <a:r>
              <a:rPr lang="en-US" sz="3600" dirty="0" smtClean="0"/>
              <a:t>1.) Write </a:t>
            </a:r>
            <a:r>
              <a:rPr lang="en-US" sz="3600" dirty="0"/>
              <a:t>original equation</a:t>
            </a:r>
          </a:p>
          <a:p>
            <a:pPr marL="0" lvl="0" indent="0">
              <a:buNone/>
            </a:pPr>
            <a:r>
              <a:rPr lang="en-US" sz="3600" dirty="0" smtClean="0"/>
              <a:t>2.) Rewrite </a:t>
            </a:r>
            <a:r>
              <a:rPr lang="en-US" sz="3600" dirty="0"/>
              <a:t>in standard </a:t>
            </a:r>
            <a:r>
              <a:rPr lang="en-US" sz="3600" dirty="0" smtClean="0"/>
              <a:t>form</a:t>
            </a:r>
          </a:p>
          <a:p>
            <a:pPr marL="0" lvl="0" indent="0">
              <a:buNone/>
            </a:pPr>
            <a:r>
              <a:rPr lang="en-US" sz="3600" dirty="0" smtClean="0"/>
              <a:t>3.) Factor </a:t>
            </a:r>
            <a:r>
              <a:rPr lang="en-US" sz="3600" dirty="0"/>
              <a:t>completely (with the goal of getting </a:t>
            </a:r>
            <a:r>
              <a:rPr lang="en-US" sz="3600" dirty="0" smtClean="0"/>
              <a:t/>
            </a:r>
            <a:br>
              <a:rPr lang="en-US" sz="3600" dirty="0" smtClean="0"/>
            </a:br>
            <a:r>
              <a:rPr lang="en-US" sz="3600" dirty="0" smtClean="0"/>
              <a:t>     down </a:t>
            </a:r>
            <a:r>
              <a:rPr lang="en-US" sz="3600" dirty="0"/>
              <a:t>to at least a quadratic so you can use </a:t>
            </a:r>
            <a:r>
              <a:rPr lang="en-US" sz="3600" dirty="0" smtClean="0"/>
              <a:t> </a:t>
            </a:r>
            <a:br>
              <a:rPr lang="en-US" sz="3600" dirty="0" smtClean="0"/>
            </a:br>
            <a:r>
              <a:rPr lang="en-US" sz="3600" dirty="0" smtClean="0"/>
              <a:t>     the </a:t>
            </a:r>
            <a:r>
              <a:rPr lang="en-US" sz="3600" dirty="0"/>
              <a:t>formula if it doesn’t factor further)</a:t>
            </a:r>
          </a:p>
          <a:p>
            <a:pPr marL="0" lvl="0" indent="0">
              <a:buNone/>
            </a:pPr>
            <a:r>
              <a:rPr lang="en-US" sz="3600" dirty="0" smtClean="0"/>
              <a:t>4.) Use </a:t>
            </a:r>
            <a:r>
              <a:rPr lang="en-US" sz="3600" dirty="0"/>
              <a:t>Zero Product Property</a:t>
            </a:r>
          </a:p>
          <a:p>
            <a:pPr marL="0" lvl="0" indent="0">
              <a:buNone/>
            </a:pPr>
            <a:r>
              <a:rPr lang="en-US" sz="3600" dirty="0" smtClean="0"/>
              <a:t>5.) Check </a:t>
            </a:r>
            <a:r>
              <a:rPr lang="en-US" sz="3600" dirty="0"/>
              <a:t>Solutions in Original Equation</a:t>
            </a:r>
          </a:p>
          <a:p>
            <a:pPr marL="0" indent="0">
              <a:buNone/>
            </a:pPr>
            <a:endParaRPr lang="en-US" dirty="0"/>
          </a:p>
        </p:txBody>
      </p:sp>
    </p:spTree>
    <p:extLst>
      <p:ext uri="{BB962C8B-B14F-4D97-AF65-F5344CB8AC3E}">
        <p14:creationId xmlns:p14="http://schemas.microsoft.com/office/powerpoint/2010/main" val="1210305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t>Example 1: Solve the following Polynomial. </a:t>
            </a:r>
            <a:r>
              <a:rPr lang="en-US" dirty="0"/>
              <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r>
                        <a:rPr lang="en-US" sz="3400" i="1">
                          <a:latin typeface="Cambria Math" panose="02040503050406030204" pitchFamily="18" charset="0"/>
                        </a:rPr>
                        <m:t>3</m:t>
                      </m:r>
                      <m:sSup>
                        <m:sSupPr>
                          <m:ctrlPr>
                            <a:rPr lang="en-US" sz="3400" i="1">
                              <a:latin typeface="Cambria Math" panose="02040503050406030204" pitchFamily="18" charset="0"/>
                            </a:rPr>
                          </m:ctrlPr>
                        </m:sSupPr>
                        <m:e>
                          <m:r>
                            <a:rPr lang="en-US" sz="3400" i="1">
                              <a:latin typeface="Cambria Math" panose="02040503050406030204" pitchFamily="18" charset="0"/>
                            </a:rPr>
                            <m:t>𝑥</m:t>
                          </m:r>
                        </m:e>
                        <m:sup>
                          <m:r>
                            <a:rPr lang="en-US" sz="3400" i="1">
                              <a:latin typeface="Cambria Math" panose="02040503050406030204" pitchFamily="18" charset="0"/>
                            </a:rPr>
                            <m:t>4</m:t>
                          </m:r>
                        </m:sup>
                      </m:sSup>
                      <m:r>
                        <a:rPr lang="en-US" sz="3400" i="1">
                          <a:latin typeface="Cambria Math" panose="02040503050406030204" pitchFamily="18" charset="0"/>
                        </a:rPr>
                        <m:t>+12</m:t>
                      </m:r>
                      <m:sSup>
                        <m:sSupPr>
                          <m:ctrlPr>
                            <a:rPr lang="en-US" sz="3400" i="1">
                              <a:latin typeface="Cambria Math" panose="02040503050406030204" pitchFamily="18" charset="0"/>
                            </a:rPr>
                          </m:ctrlPr>
                        </m:sSupPr>
                        <m:e>
                          <m:r>
                            <a:rPr lang="en-US" sz="3400" i="1">
                              <a:latin typeface="Cambria Math" panose="02040503050406030204" pitchFamily="18" charset="0"/>
                            </a:rPr>
                            <m:t>𝑥</m:t>
                          </m:r>
                        </m:e>
                        <m:sup>
                          <m:r>
                            <a:rPr lang="en-US" sz="3400" i="1">
                              <a:latin typeface="Cambria Math" panose="02040503050406030204" pitchFamily="18" charset="0"/>
                            </a:rPr>
                            <m:t>2</m:t>
                          </m:r>
                        </m:sup>
                      </m:sSup>
                      <m:r>
                        <a:rPr lang="en-US" sz="3400" i="1">
                          <a:latin typeface="Cambria Math" panose="02040503050406030204" pitchFamily="18" charset="0"/>
                        </a:rPr>
                        <m:t>=6</m:t>
                      </m:r>
                      <m:sSup>
                        <m:sSupPr>
                          <m:ctrlPr>
                            <a:rPr lang="en-US" sz="3400" i="1">
                              <a:latin typeface="Cambria Math" panose="02040503050406030204" pitchFamily="18" charset="0"/>
                            </a:rPr>
                          </m:ctrlPr>
                        </m:sSupPr>
                        <m:e>
                          <m:r>
                            <a:rPr lang="en-US" sz="3400" i="1">
                              <a:latin typeface="Cambria Math" panose="02040503050406030204" pitchFamily="18" charset="0"/>
                            </a:rPr>
                            <m:t>𝑥</m:t>
                          </m:r>
                        </m:e>
                        <m:sup>
                          <m:r>
                            <a:rPr lang="en-US" sz="3400" i="1">
                              <a:latin typeface="Cambria Math" panose="02040503050406030204" pitchFamily="18" charset="0"/>
                            </a:rPr>
                            <m:t>3</m:t>
                          </m:r>
                        </m:sup>
                      </m:sSup>
                    </m:oMath>
                  </m:oMathPara>
                </a14:m>
                <a:endParaRPr lang="en-US" sz="34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616711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8200" y="0"/>
                <a:ext cx="9601200" cy="1485900"/>
              </a:xfrm>
            </p:spPr>
            <p:txBody>
              <a:bodyPr>
                <a:normAutofit/>
              </a:bodyPr>
              <a:lstStyle/>
              <a:p>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3</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4</m:t>
                          </m:r>
                        </m:sup>
                      </m:sSup>
                      <m:r>
                        <a:rPr lang="en-US" i="1">
                          <a:latin typeface="Cambria Math" panose="02040503050406030204" pitchFamily="18" charset="0"/>
                        </a:rPr>
                        <m:t>+12</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=6</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3</m:t>
                          </m:r>
                        </m:sup>
                      </m:sSup>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8200" y="0"/>
                <a:ext cx="9601200" cy="1485900"/>
              </a:xfr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670560"/>
                <a:ext cx="11186160" cy="6065520"/>
              </a:xfrm>
            </p:spPr>
            <p:txBody>
              <a:bodyPr>
                <a:normAutofit fontScale="40000" lnSpcReduction="20000"/>
              </a:bodyPr>
              <a:lstStyle/>
              <a:p>
                <a:pPr marL="0" indent="0">
                  <a:buNone/>
                </a:pPr>
                <a14:m>
                  <m:oMathPara xmlns:m="http://schemas.openxmlformats.org/officeDocument/2006/math">
                    <m:oMathParaPr>
                      <m:jc m:val="left"/>
                    </m:oMathParaPr>
                    <m:oMath xmlns:m="http://schemas.openxmlformats.org/officeDocument/2006/math">
                      <m:r>
                        <a:rPr lang="en-US" sz="6700" i="1">
                          <a:latin typeface="Cambria Math" panose="02040503050406030204" pitchFamily="18" charset="0"/>
                        </a:rPr>
                        <m:t>3</m:t>
                      </m:r>
                      <m:sSup>
                        <m:sSupPr>
                          <m:ctrlPr>
                            <a:rPr lang="en-US" sz="6700" i="1">
                              <a:latin typeface="Cambria Math" panose="02040503050406030204" pitchFamily="18" charset="0"/>
                            </a:rPr>
                          </m:ctrlPr>
                        </m:sSupPr>
                        <m:e>
                          <m:r>
                            <a:rPr lang="en-US" sz="6700" i="1">
                              <a:latin typeface="Cambria Math" panose="02040503050406030204" pitchFamily="18" charset="0"/>
                            </a:rPr>
                            <m:t>𝑥</m:t>
                          </m:r>
                        </m:e>
                        <m:sup>
                          <m:r>
                            <a:rPr lang="en-US" sz="6700" i="1">
                              <a:latin typeface="Cambria Math" panose="02040503050406030204" pitchFamily="18" charset="0"/>
                            </a:rPr>
                            <m:t>4</m:t>
                          </m:r>
                        </m:sup>
                      </m:sSup>
                      <m:r>
                        <a:rPr lang="en-US" sz="6700" i="1">
                          <a:latin typeface="Cambria Math" panose="02040503050406030204" pitchFamily="18" charset="0"/>
                        </a:rPr>
                        <m:t>−6</m:t>
                      </m:r>
                      <m:sSup>
                        <m:sSupPr>
                          <m:ctrlPr>
                            <a:rPr lang="en-US" sz="6700" i="1">
                              <a:latin typeface="Cambria Math" panose="02040503050406030204" pitchFamily="18" charset="0"/>
                            </a:rPr>
                          </m:ctrlPr>
                        </m:sSupPr>
                        <m:e>
                          <m:r>
                            <a:rPr lang="en-US" sz="6700" i="1">
                              <a:latin typeface="Cambria Math" panose="02040503050406030204" pitchFamily="18" charset="0"/>
                            </a:rPr>
                            <m:t>𝑥</m:t>
                          </m:r>
                        </m:e>
                        <m:sup>
                          <m:r>
                            <a:rPr lang="en-US" sz="6700" i="1">
                              <a:latin typeface="Cambria Math" panose="02040503050406030204" pitchFamily="18" charset="0"/>
                            </a:rPr>
                            <m:t>3</m:t>
                          </m:r>
                        </m:sup>
                      </m:sSup>
                      <m:r>
                        <a:rPr lang="en-US" sz="6700" i="1">
                          <a:latin typeface="Cambria Math" panose="02040503050406030204" pitchFamily="18" charset="0"/>
                        </a:rPr>
                        <m:t>+12</m:t>
                      </m:r>
                      <m:sSup>
                        <m:sSupPr>
                          <m:ctrlPr>
                            <a:rPr lang="en-US" sz="6700" i="1">
                              <a:latin typeface="Cambria Math" panose="02040503050406030204" pitchFamily="18" charset="0"/>
                            </a:rPr>
                          </m:ctrlPr>
                        </m:sSupPr>
                        <m:e>
                          <m:r>
                            <a:rPr lang="en-US" sz="6700" i="1">
                              <a:latin typeface="Cambria Math" panose="02040503050406030204" pitchFamily="18" charset="0"/>
                            </a:rPr>
                            <m:t>𝑥</m:t>
                          </m:r>
                        </m:e>
                        <m:sup>
                          <m:r>
                            <a:rPr lang="en-US" sz="6700" i="1">
                              <a:latin typeface="Cambria Math" panose="02040503050406030204" pitchFamily="18" charset="0"/>
                            </a:rPr>
                            <m:t>2</m:t>
                          </m:r>
                        </m:sup>
                      </m:sSup>
                      <m:r>
                        <a:rPr lang="en-US" sz="6700" i="1">
                          <a:latin typeface="Cambria Math" panose="02040503050406030204" pitchFamily="18" charset="0"/>
                        </a:rPr>
                        <m:t>=0→</m:t>
                      </m:r>
                      <m:r>
                        <a:rPr lang="en-US" sz="6700" i="1">
                          <a:latin typeface="Cambria Math" panose="02040503050406030204" pitchFamily="18" charset="0"/>
                        </a:rPr>
                        <m:t>𝑠𝑡𝑒𝑝</m:t>
                      </m:r>
                      <m:r>
                        <a:rPr lang="en-US" sz="6700" i="1">
                          <a:latin typeface="Cambria Math" panose="02040503050406030204" pitchFamily="18" charset="0"/>
                        </a:rPr>
                        <m:t> 2</m:t>
                      </m:r>
                    </m:oMath>
                  </m:oMathPara>
                </a14:m>
                <a:endParaRPr lang="en-US" sz="6700" dirty="0"/>
              </a:p>
              <a:p>
                <a:pPr marL="0" indent="0">
                  <a:buNone/>
                </a:pPr>
                <a:endParaRPr lang="en-US" sz="6700" dirty="0"/>
              </a:p>
              <a:p>
                <a:pPr marL="0" indent="0">
                  <a:buNone/>
                </a:pPr>
                <a14:m>
                  <m:oMathPara xmlns:m="http://schemas.openxmlformats.org/officeDocument/2006/math">
                    <m:oMathParaPr>
                      <m:jc m:val="left"/>
                    </m:oMathParaPr>
                    <m:oMath xmlns:m="http://schemas.openxmlformats.org/officeDocument/2006/math">
                      <m:sSup>
                        <m:sSupPr>
                          <m:ctrlPr>
                            <a:rPr lang="en-US" sz="6700" i="1">
                              <a:latin typeface="Cambria Math" panose="02040503050406030204" pitchFamily="18" charset="0"/>
                            </a:rPr>
                          </m:ctrlPr>
                        </m:sSupPr>
                        <m:e>
                          <m:r>
                            <a:rPr lang="en-US" sz="6700" i="1">
                              <a:latin typeface="Cambria Math" panose="02040503050406030204" pitchFamily="18" charset="0"/>
                            </a:rPr>
                            <m:t>3</m:t>
                          </m:r>
                          <m:r>
                            <a:rPr lang="en-US" sz="6700" i="1">
                              <a:latin typeface="Cambria Math" panose="02040503050406030204" pitchFamily="18" charset="0"/>
                            </a:rPr>
                            <m:t>𝑥</m:t>
                          </m:r>
                        </m:e>
                        <m:sup>
                          <m:r>
                            <a:rPr lang="en-US" sz="6700" i="1">
                              <a:latin typeface="Cambria Math" panose="02040503050406030204" pitchFamily="18" charset="0"/>
                            </a:rPr>
                            <m:t>2</m:t>
                          </m:r>
                        </m:sup>
                      </m:sSup>
                      <m:d>
                        <m:dPr>
                          <m:ctrlPr>
                            <a:rPr lang="en-US" sz="6700" i="1">
                              <a:latin typeface="Cambria Math" panose="02040503050406030204" pitchFamily="18" charset="0"/>
                            </a:rPr>
                          </m:ctrlPr>
                        </m:dPr>
                        <m:e>
                          <m:sSup>
                            <m:sSupPr>
                              <m:ctrlPr>
                                <a:rPr lang="en-US" sz="6700" i="1">
                                  <a:latin typeface="Cambria Math" panose="02040503050406030204" pitchFamily="18" charset="0"/>
                                </a:rPr>
                              </m:ctrlPr>
                            </m:sSupPr>
                            <m:e>
                              <m:r>
                                <a:rPr lang="en-US" sz="6700" i="1">
                                  <a:latin typeface="Cambria Math" panose="02040503050406030204" pitchFamily="18" charset="0"/>
                                </a:rPr>
                                <m:t>𝑥</m:t>
                              </m:r>
                            </m:e>
                            <m:sup>
                              <m:r>
                                <a:rPr lang="en-US" sz="6700" i="1">
                                  <a:latin typeface="Cambria Math" panose="02040503050406030204" pitchFamily="18" charset="0"/>
                                </a:rPr>
                                <m:t>2</m:t>
                              </m:r>
                            </m:sup>
                          </m:sSup>
                          <m:r>
                            <a:rPr lang="en-US" sz="6700" i="1">
                              <a:latin typeface="Cambria Math" panose="02040503050406030204" pitchFamily="18" charset="0"/>
                            </a:rPr>
                            <m:t>−2</m:t>
                          </m:r>
                          <m:r>
                            <a:rPr lang="en-US" sz="6700" i="1">
                              <a:latin typeface="Cambria Math" panose="02040503050406030204" pitchFamily="18" charset="0"/>
                            </a:rPr>
                            <m:t>𝑥</m:t>
                          </m:r>
                          <m:r>
                            <a:rPr lang="en-US" sz="6700" i="1">
                              <a:latin typeface="Cambria Math" panose="02040503050406030204" pitchFamily="18" charset="0"/>
                            </a:rPr>
                            <m:t>+4</m:t>
                          </m:r>
                        </m:e>
                      </m:d>
                      <m:r>
                        <a:rPr lang="en-US" sz="6700" i="1">
                          <a:latin typeface="Cambria Math" panose="02040503050406030204" pitchFamily="18" charset="0"/>
                        </a:rPr>
                        <m:t>=0→</m:t>
                      </m:r>
                      <m:r>
                        <a:rPr lang="en-US" sz="6700" i="1">
                          <a:latin typeface="Cambria Math" panose="02040503050406030204" pitchFamily="18" charset="0"/>
                        </a:rPr>
                        <m:t>𝑠𝑡𝑒𝑝</m:t>
                      </m:r>
                      <m:r>
                        <a:rPr lang="en-US" sz="6700" i="1">
                          <a:latin typeface="Cambria Math" panose="02040503050406030204" pitchFamily="18" charset="0"/>
                        </a:rPr>
                        <m:t> 3 (</m:t>
                      </m:r>
                      <m:r>
                        <a:rPr lang="en-US" sz="6700" i="1">
                          <a:latin typeface="Cambria Math" panose="02040503050406030204" pitchFamily="18" charset="0"/>
                        </a:rPr>
                        <m:t>𝑠𝑖𝑛𝑐𝑒</m:t>
                      </m:r>
                      <m:r>
                        <a:rPr lang="en-US" sz="6700" i="1">
                          <a:latin typeface="Cambria Math" panose="02040503050406030204" pitchFamily="18" charset="0"/>
                        </a:rPr>
                        <m:t> </m:t>
                      </m:r>
                      <m:r>
                        <a:rPr lang="en-US" sz="6700" i="1">
                          <a:latin typeface="Cambria Math" panose="02040503050406030204" pitchFamily="18" charset="0"/>
                        </a:rPr>
                        <m:t>𝑖</m:t>
                      </m:r>
                      <m:sSup>
                        <m:sSupPr>
                          <m:ctrlPr>
                            <a:rPr lang="en-US" sz="6700" i="1">
                              <a:latin typeface="Cambria Math" panose="02040503050406030204" pitchFamily="18" charset="0"/>
                            </a:rPr>
                          </m:ctrlPr>
                        </m:sSupPr>
                        <m:e>
                          <m:r>
                            <a:rPr lang="en-US" sz="6700" i="1">
                              <a:latin typeface="Cambria Math" panose="02040503050406030204" pitchFamily="18" charset="0"/>
                            </a:rPr>
                            <m:t>𝑡</m:t>
                          </m:r>
                        </m:e>
                        <m:sup>
                          <m:r>
                            <a:rPr lang="en-US" sz="6700" i="1">
                              <a:latin typeface="Cambria Math" panose="02040503050406030204" pitchFamily="18" charset="0"/>
                            </a:rPr>
                            <m:t>′</m:t>
                          </m:r>
                        </m:sup>
                      </m:sSup>
                      <m:r>
                        <a:rPr lang="en-US" sz="6700" i="1">
                          <a:latin typeface="Cambria Math" panose="02040503050406030204" pitchFamily="18" charset="0"/>
                        </a:rPr>
                        <m:t>𝑠</m:t>
                      </m:r>
                      <m:sSup>
                        <m:sSupPr>
                          <m:ctrlPr>
                            <a:rPr lang="en-US" sz="6700" i="1">
                              <a:latin typeface="Cambria Math" panose="02040503050406030204" pitchFamily="18" charset="0"/>
                            </a:rPr>
                          </m:ctrlPr>
                        </m:sSupPr>
                        <m:e>
                          <m:r>
                            <a:rPr lang="en-US" sz="6700" i="1">
                              <a:latin typeface="Cambria Math" panose="02040503050406030204" pitchFamily="18" charset="0"/>
                            </a:rPr>
                            <m:t>    </m:t>
                          </m:r>
                          <m:r>
                            <a:rPr lang="en-US" sz="6700" i="1">
                              <a:latin typeface="Cambria Math" panose="02040503050406030204" pitchFamily="18" charset="0"/>
                            </a:rPr>
                            <m:t>𝑥</m:t>
                          </m:r>
                        </m:e>
                        <m:sup>
                          <m:r>
                            <a:rPr lang="en-US" sz="6700" i="1">
                              <a:latin typeface="Cambria Math" panose="02040503050406030204" pitchFamily="18" charset="0"/>
                            </a:rPr>
                            <m:t>2</m:t>
                          </m:r>
                        </m:sup>
                      </m:sSup>
                      <m:r>
                        <a:rPr lang="en-US" sz="6700" i="1">
                          <a:latin typeface="Cambria Math" panose="02040503050406030204" pitchFamily="18" charset="0"/>
                        </a:rPr>
                        <m:t> </m:t>
                      </m:r>
                      <m:r>
                        <a:rPr lang="en-US" sz="6700" i="1">
                          <a:latin typeface="Cambria Math" panose="02040503050406030204" pitchFamily="18" charset="0"/>
                        </a:rPr>
                        <m:t>𝐼</m:t>
                      </m:r>
                      <m:r>
                        <a:rPr lang="en-US" sz="6700" i="1">
                          <a:latin typeface="Cambria Math" panose="02040503050406030204" pitchFamily="18" charset="0"/>
                        </a:rPr>
                        <m:t> </m:t>
                      </m:r>
                      <m:r>
                        <a:rPr lang="en-US" sz="6700" i="1">
                          <a:latin typeface="Cambria Math" panose="02040503050406030204" pitchFamily="18" charset="0"/>
                        </a:rPr>
                        <m:t>𝑐𝑎𝑛</m:t>
                      </m:r>
                      <m:r>
                        <a:rPr lang="en-US" sz="6700" i="1">
                          <a:latin typeface="Cambria Math" panose="02040503050406030204" pitchFamily="18" charset="0"/>
                        </a:rPr>
                        <m:t> </m:t>
                      </m:r>
                      <m:r>
                        <a:rPr lang="en-US" sz="6700" i="1">
                          <a:latin typeface="Cambria Math" panose="02040503050406030204" pitchFamily="18" charset="0"/>
                        </a:rPr>
                        <m:t>𝑢𝑠𝑒</m:t>
                      </m:r>
                      <m:r>
                        <a:rPr lang="en-US" sz="6700" i="1">
                          <a:latin typeface="Cambria Math" panose="02040503050406030204" pitchFamily="18" charset="0"/>
                        </a:rPr>
                        <m:t> </m:t>
                      </m:r>
                      <m:r>
                        <a:rPr lang="en-US" sz="6700" i="1">
                          <a:latin typeface="Cambria Math" panose="02040503050406030204" pitchFamily="18" charset="0"/>
                        </a:rPr>
                        <m:t>𝑄𝑢𝑎𝑑</m:t>
                      </m:r>
                      <m:r>
                        <a:rPr lang="en-US" sz="6700" i="1">
                          <a:latin typeface="Cambria Math" panose="02040503050406030204" pitchFamily="18" charset="0"/>
                        </a:rPr>
                        <m:t>.</m:t>
                      </m:r>
                      <m:r>
                        <a:rPr lang="en-US" sz="6700" i="1">
                          <a:latin typeface="Cambria Math" panose="02040503050406030204" pitchFamily="18" charset="0"/>
                        </a:rPr>
                        <m:t>𝐹𝑜𝑟𝑚</m:t>
                      </m:r>
                      <m:r>
                        <a:rPr lang="en-US" sz="6700" i="1">
                          <a:latin typeface="Cambria Math" panose="02040503050406030204" pitchFamily="18" charset="0"/>
                        </a:rPr>
                        <m:t>.)</m:t>
                      </m:r>
                    </m:oMath>
                  </m:oMathPara>
                </a14:m>
                <a:endParaRPr lang="en-US" sz="6700" dirty="0"/>
              </a:p>
              <a:p>
                <a:pPr marL="0" indent="0">
                  <a:buNone/>
                </a:pPr>
                <a:r>
                  <a:rPr lang="en-US" sz="6700" dirty="0"/>
                  <a:t> </a:t>
                </a:r>
              </a:p>
              <a:p>
                <a:pPr marL="0" indent="0">
                  <a:buNone/>
                </a:pPr>
                <a14:m>
                  <m:oMathPara xmlns:m="http://schemas.openxmlformats.org/officeDocument/2006/math">
                    <m:oMathParaPr>
                      <m:jc m:val="left"/>
                    </m:oMathParaPr>
                    <m:oMath xmlns:m="http://schemas.openxmlformats.org/officeDocument/2006/math">
                      <m:sSup>
                        <m:sSupPr>
                          <m:ctrlPr>
                            <a:rPr lang="en-US" sz="6700" i="1">
                              <a:latin typeface="Cambria Math" panose="02040503050406030204" pitchFamily="18" charset="0"/>
                            </a:rPr>
                          </m:ctrlPr>
                        </m:sSupPr>
                        <m:e>
                          <m:r>
                            <a:rPr lang="en-US" sz="6700" i="1">
                              <a:latin typeface="Cambria Math" panose="02040503050406030204" pitchFamily="18" charset="0"/>
                            </a:rPr>
                            <m:t>3</m:t>
                          </m:r>
                          <m:r>
                            <a:rPr lang="en-US" sz="6700" i="1">
                              <a:latin typeface="Cambria Math" panose="02040503050406030204" pitchFamily="18" charset="0"/>
                            </a:rPr>
                            <m:t>𝑥</m:t>
                          </m:r>
                        </m:e>
                        <m:sup>
                          <m:r>
                            <a:rPr lang="en-US" sz="6700" i="1">
                              <a:latin typeface="Cambria Math" panose="02040503050406030204" pitchFamily="18" charset="0"/>
                            </a:rPr>
                            <m:t>2</m:t>
                          </m:r>
                        </m:sup>
                      </m:sSup>
                      <m:r>
                        <a:rPr lang="en-US" sz="6700" i="1">
                          <a:latin typeface="Cambria Math" panose="02040503050406030204" pitchFamily="18" charset="0"/>
                        </a:rPr>
                        <m:t>=0 </m:t>
                      </m:r>
                      <m:r>
                        <a:rPr lang="en-US" sz="6700" i="1">
                          <a:latin typeface="Cambria Math" panose="02040503050406030204" pitchFamily="18" charset="0"/>
                        </a:rPr>
                        <m:t>𝑎𝑛𝑑</m:t>
                      </m:r>
                      <m:r>
                        <a:rPr lang="en-US" sz="6700" i="1">
                          <a:latin typeface="Cambria Math" panose="02040503050406030204" pitchFamily="18" charset="0"/>
                        </a:rPr>
                        <m:t> </m:t>
                      </m:r>
                      <m:r>
                        <a:rPr lang="en-US" sz="6700" i="1">
                          <a:latin typeface="Cambria Math" panose="02040503050406030204" pitchFamily="18" charset="0"/>
                        </a:rPr>
                        <m:t>𝑥</m:t>
                      </m:r>
                      <m:r>
                        <a:rPr lang="en-US" sz="6700" i="1">
                          <a:latin typeface="Cambria Math" panose="02040503050406030204" pitchFamily="18" charset="0"/>
                        </a:rPr>
                        <m:t>=</m:t>
                      </m:r>
                      <m:f>
                        <m:fPr>
                          <m:ctrlPr>
                            <a:rPr lang="en-US" sz="6700" i="1">
                              <a:latin typeface="Cambria Math" panose="02040503050406030204" pitchFamily="18" charset="0"/>
                            </a:rPr>
                          </m:ctrlPr>
                        </m:fPr>
                        <m:num>
                          <m:r>
                            <a:rPr lang="en-US" sz="6700" i="1">
                              <a:latin typeface="Cambria Math" panose="02040503050406030204" pitchFamily="18" charset="0"/>
                            </a:rPr>
                            <m:t>2±</m:t>
                          </m:r>
                          <m:rad>
                            <m:radPr>
                              <m:degHide m:val="on"/>
                              <m:ctrlPr>
                                <a:rPr lang="en-US" sz="6700" i="1">
                                  <a:latin typeface="Cambria Math" panose="02040503050406030204" pitchFamily="18" charset="0"/>
                                </a:rPr>
                              </m:ctrlPr>
                            </m:radPr>
                            <m:deg/>
                            <m:e>
                              <m:sSup>
                                <m:sSupPr>
                                  <m:ctrlPr>
                                    <a:rPr lang="en-US" sz="6700" i="1">
                                      <a:latin typeface="Cambria Math" panose="02040503050406030204" pitchFamily="18" charset="0"/>
                                    </a:rPr>
                                  </m:ctrlPr>
                                </m:sSupPr>
                                <m:e>
                                  <m:r>
                                    <a:rPr lang="en-US" sz="6700" i="1">
                                      <a:latin typeface="Cambria Math" panose="02040503050406030204" pitchFamily="18" charset="0"/>
                                    </a:rPr>
                                    <m:t>(−2)</m:t>
                                  </m:r>
                                </m:e>
                                <m:sup>
                                  <m:r>
                                    <a:rPr lang="en-US" sz="6700" i="1">
                                      <a:latin typeface="Cambria Math" panose="02040503050406030204" pitchFamily="18" charset="0"/>
                                    </a:rPr>
                                    <m:t>2</m:t>
                                  </m:r>
                                </m:sup>
                              </m:sSup>
                              <m:r>
                                <a:rPr lang="en-US" sz="6700" i="1">
                                  <a:latin typeface="Cambria Math" panose="02040503050406030204" pitchFamily="18" charset="0"/>
                                </a:rPr>
                                <m:t>−4</m:t>
                              </m:r>
                              <m:d>
                                <m:dPr>
                                  <m:ctrlPr>
                                    <a:rPr lang="en-US" sz="6700" i="1">
                                      <a:latin typeface="Cambria Math" panose="02040503050406030204" pitchFamily="18" charset="0"/>
                                    </a:rPr>
                                  </m:ctrlPr>
                                </m:dPr>
                                <m:e>
                                  <m:r>
                                    <a:rPr lang="en-US" sz="6700" i="1">
                                      <a:latin typeface="Cambria Math" panose="02040503050406030204" pitchFamily="18" charset="0"/>
                                    </a:rPr>
                                    <m:t>1</m:t>
                                  </m:r>
                                </m:e>
                              </m:d>
                              <m:r>
                                <a:rPr lang="en-US" sz="6700" i="1">
                                  <a:latin typeface="Cambria Math" panose="02040503050406030204" pitchFamily="18" charset="0"/>
                                </a:rPr>
                                <m:t>(4)</m:t>
                              </m:r>
                            </m:e>
                          </m:rad>
                        </m:num>
                        <m:den>
                          <m:r>
                            <a:rPr lang="en-US" sz="6700" i="1">
                              <a:latin typeface="Cambria Math" panose="02040503050406030204" pitchFamily="18" charset="0"/>
                            </a:rPr>
                            <m:t>2(1)</m:t>
                          </m:r>
                        </m:den>
                      </m:f>
                      <m:r>
                        <a:rPr lang="en-US" sz="6700" i="1">
                          <a:latin typeface="Cambria Math" panose="02040503050406030204" pitchFamily="18" charset="0"/>
                        </a:rPr>
                        <m:t>=</m:t>
                      </m:r>
                      <m:f>
                        <m:fPr>
                          <m:ctrlPr>
                            <a:rPr lang="en-US" sz="6700" i="1">
                              <a:latin typeface="Cambria Math" panose="02040503050406030204" pitchFamily="18" charset="0"/>
                            </a:rPr>
                          </m:ctrlPr>
                        </m:fPr>
                        <m:num>
                          <m:r>
                            <a:rPr lang="en-US" sz="6700" i="1">
                              <a:latin typeface="Cambria Math" panose="02040503050406030204" pitchFamily="18" charset="0"/>
                            </a:rPr>
                            <m:t>2±</m:t>
                          </m:r>
                          <m:rad>
                            <m:radPr>
                              <m:degHide m:val="on"/>
                              <m:ctrlPr>
                                <a:rPr lang="en-US" sz="6700" i="1">
                                  <a:latin typeface="Cambria Math" panose="02040503050406030204" pitchFamily="18" charset="0"/>
                                </a:rPr>
                              </m:ctrlPr>
                            </m:radPr>
                            <m:deg/>
                            <m:e>
                              <m:r>
                                <a:rPr lang="en-US" sz="6700" i="1">
                                  <a:latin typeface="Cambria Math" panose="02040503050406030204" pitchFamily="18" charset="0"/>
                                </a:rPr>
                                <m:t>−12</m:t>
                              </m:r>
                            </m:e>
                          </m:rad>
                        </m:num>
                        <m:den>
                          <m:r>
                            <a:rPr lang="en-US" sz="6700" i="1">
                              <a:latin typeface="Cambria Math" panose="02040503050406030204" pitchFamily="18" charset="0"/>
                            </a:rPr>
                            <m:t>2</m:t>
                          </m:r>
                        </m:den>
                      </m:f>
                      <m:r>
                        <a:rPr lang="en-US" sz="6700" i="1">
                          <a:latin typeface="Cambria Math" panose="02040503050406030204" pitchFamily="18" charset="0"/>
                        </a:rPr>
                        <m:t>=</m:t>
                      </m:r>
                      <m:f>
                        <m:fPr>
                          <m:ctrlPr>
                            <a:rPr lang="en-US" sz="6700" i="1">
                              <a:latin typeface="Cambria Math" panose="02040503050406030204" pitchFamily="18" charset="0"/>
                            </a:rPr>
                          </m:ctrlPr>
                        </m:fPr>
                        <m:num>
                          <m:r>
                            <a:rPr lang="en-US" sz="6700" i="1">
                              <a:latin typeface="Cambria Math" panose="02040503050406030204" pitchFamily="18" charset="0"/>
                            </a:rPr>
                            <m:t>2±2</m:t>
                          </m:r>
                          <m:r>
                            <a:rPr lang="en-US" sz="6700" i="1">
                              <a:latin typeface="Cambria Math" panose="02040503050406030204" pitchFamily="18" charset="0"/>
                            </a:rPr>
                            <m:t>𝑖</m:t>
                          </m:r>
                          <m:rad>
                            <m:radPr>
                              <m:degHide m:val="on"/>
                              <m:ctrlPr>
                                <a:rPr lang="en-US" sz="6700" i="1">
                                  <a:latin typeface="Cambria Math" panose="02040503050406030204" pitchFamily="18" charset="0"/>
                                </a:rPr>
                              </m:ctrlPr>
                            </m:radPr>
                            <m:deg/>
                            <m:e>
                              <m:r>
                                <a:rPr lang="en-US" sz="6700" i="1">
                                  <a:latin typeface="Cambria Math" panose="02040503050406030204" pitchFamily="18" charset="0"/>
                                </a:rPr>
                                <m:t>3</m:t>
                              </m:r>
                            </m:e>
                          </m:rad>
                        </m:num>
                        <m:den>
                          <m:r>
                            <a:rPr lang="en-US" sz="6700" i="1">
                              <a:latin typeface="Cambria Math" panose="02040503050406030204" pitchFamily="18" charset="0"/>
                            </a:rPr>
                            <m:t>2</m:t>
                          </m:r>
                        </m:den>
                      </m:f>
                      <m:r>
                        <a:rPr lang="en-US" sz="6700" i="1">
                          <a:latin typeface="Cambria Math" panose="02040503050406030204" pitchFamily="18" charset="0"/>
                        </a:rPr>
                        <m:t>=1±</m:t>
                      </m:r>
                      <m:r>
                        <a:rPr lang="en-US" sz="6700" i="1">
                          <a:latin typeface="Cambria Math" panose="02040503050406030204" pitchFamily="18" charset="0"/>
                        </a:rPr>
                        <m:t>𝑖</m:t>
                      </m:r>
                      <m:rad>
                        <m:radPr>
                          <m:degHide m:val="on"/>
                          <m:ctrlPr>
                            <a:rPr lang="en-US" sz="6700" i="1">
                              <a:latin typeface="Cambria Math" panose="02040503050406030204" pitchFamily="18" charset="0"/>
                            </a:rPr>
                          </m:ctrlPr>
                        </m:radPr>
                        <m:deg/>
                        <m:e>
                          <m:r>
                            <a:rPr lang="en-US" sz="6700" i="1">
                              <a:latin typeface="Cambria Math" panose="02040503050406030204" pitchFamily="18" charset="0"/>
                            </a:rPr>
                            <m:t>3</m:t>
                          </m:r>
                        </m:e>
                      </m:rad>
                    </m:oMath>
                  </m:oMathPara>
                </a14:m>
                <a:endParaRPr lang="en-US" sz="6700" dirty="0"/>
              </a:p>
              <a:p>
                <a:pPr marL="0" indent="0">
                  <a:buNone/>
                </a:pPr>
                <a:endParaRPr lang="en-US" sz="6700" dirty="0"/>
              </a:p>
              <a:p>
                <a:pPr marL="0" indent="0">
                  <a:buNone/>
                </a:pPr>
                <a:r>
                  <a:rPr lang="en-US" sz="6700" dirty="0"/>
                  <a:t>So our 4 answers are, </a:t>
                </a:r>
                <a:endParaRPr lang="en-US" sz="6700" dirty="0" smtClean="0"/>
              </a:p>
              <a:p>
                <a:pPr marL="0" indent="0">
                  <a:buNone/>
                </a:pPr>
                <a14:m>
                  <m:oMathPara xmlns:m="http://schemas.openxmlformats.org/officeDocument/2006/math">
                    <m:oMathParaPr>
                      <m:jc m:val="left"/>
                    </m:oMathParaPr>
                    <m:oMath xmlns:m="http://schemas.openxmlformats.org/officeDocument/2006/math">
                      <m:r>
                        <a:rPr lang="en-US" sz="6700" i="1">
                          <a:latin typeface="Cambria Math" panose="02040503050406030204" pitchFamily="18" charset="0"/>
                        </a:rPr>
                        <m:t>𝑥</m:t>
                      </m:r>
                      <m:r>
                        <a:rPr lang="en-US" sz="6700" i="1">
                          <a:latin typeface="Cambria Math" panose="02040503050406030204" pitchFamily="18" charset="0"/>
                        </a:rPr>
                        <m:t>=0 </m:t>
                      </m:r>
                      <m:d>
                        <m:dPr>
                          <m:ctrlPr>
                            <a:rPr lang="en-US" sz="6700" i="1">
                              <a:latin typeface="Cambria Math" panose="02040503050406030204" pitchFamily="18" charset="0"/>
                            </a:rPr>
                          </m:ctrlPr>
                        </m:dPr>
                        <m:e>
                          <m:r>
                            <a:rPr lang="en-US" sz="6700" i="1">
                              <a:latin typeface="Cambria Math" panose="02040503050406030204" pitchFamily="18" charset="0"/>
                            </a:rPr>
                            <m:t>𝑚𝑢𝑙𝑡𝑖𝑝𝑙𝑖𝑐𝑖𝑡𝑦</m:t>
                          </m:r>
                          <m:r>
                            <a:rPr lang="en-US" sz="6700" i="1">
                              <a:latin typeface="Cambria Math" panose="02040503050406030204" pitchFamily="18" charset="0"/>
                            </a:rPr>
                            <m:t> </m:t>
                          </m:r>
                          <m:r>
                            <a:rPr lang="en-US" sz="6700" i="1">
                              <a:latin typeface="Cambria Math" panose="02040503050406030204" pitchFamily="18" charset="0"/>
                            </a:rPr>
                            <m:t>𝑜𝑓</m:t>
                          </m:r>
                          <m:r>
                            <a:rPr lang="en-US" sz="6700" i="1">
                              <a:latin typeface="Cambria Math" panose="02040503050406030204" pitchFamily="18" charset="0"/>
                            </a:rPr>
                            <m:t> 2</m:t>
                          </m:r>
                        </m:e>
                      </m:d>
                      <m:r>
                        <a:rPr lang="en-US" sz="6700" i="1">
                          <a:latin typeface="Cambria Math" panose="02040503050406030204" pitchFamily="18" charset="0"/>
                        </a:rPr>
                        <m:t> </m:t>
                      </m:r>
                      <m:r>
                        <a:rPr lang="en-US" sz="6700" i="1">
                          <a:latin typeface="Cambria Math" panose="02040503050406030204" pitchFamily="18" charset="0"/>
                        </a:rPr>
                        <m:t>𝑎𝑛𝑑</m:t>
                      </m:r>
                      <m:r>
                        <a:rPr lang="en-US" sz="6700" i="1">
                          <a:latin typeface="Cambria Math" panose="02040503050406030204" pitchFamily="18" charset="0"/>
                        </a:rPr>
                        <m:t> </m:t>
                      </m:r>
                      <m:r>
                        <a:rPr lang="en-US" sz="6700" i="1">
                          <a:latin typeface="Cambria Math" panose="02040503050406030204" pitchFamily="18" charset="0"/>
                        </a:rPr>
                        <m:t>𝑥</m:t>
                      </m:r>
                      <m:r>
                        <a:rPr lang="en-US" sz="6700" i="1">
                          <a:latin typeface="Cambria Math" panose="02040503050406030204" pitchFamily="18" charset="0"/>
                        </a:rPr>
                        <m:t>=1+</m:t>
                      </m:r>
                      <m:r>
                        <a:rPr lang="en-US" sz="6700" i="1">
                          <a:latin typeface="Cambria Math" panose="02040503050406030204" pitchFamily="18" charset="0"/>
                        </a:rPr>
                        <m:t>𝑖</m:t>
                      </m:r>
                      <m:rad>
                        <m:radPr>
                          <m:degHide m:val="on"/>
                          <m:ctrlPr>
                            <a:rPr lang="en-US" sz="6700" i="1">
                              <a:latin typeface="Cambria Math" panose="02040503050406030204" pitchFamily="18" charset="0"/>
                            </a:rPr>
                          </m:ctrlPr>
                        </m:radPr>
                        <m:deg/>
                        <m:e>
                          <m:r>
                            <a:rPr lang="en-US" sz="6700" i="1">
                              <a:latin typeface="Cambria Math" panose="02040503050406030204" pitchFamily="18" charset="0"/>
                            </a:rPr>
                            <m:t>3</m:t>
                          </m:r>
                        </m:e>
                      </m:rad>
                      <m:r>
                        <a:rPr lang="en-US" sz="6700" i="1">
                          <a:latin typeface="Cambria Math" panose="02040503050406030204" pitchFamily="18" charset="0"/>
                        </a:rPr>
                        <m:t> </m:t>
                      </m:r>
                      <m:r>
                        <a:rPr lang="en-US" sz="6700" i="1">
                          <a:latin typeface="Cambria Math" panose="02040503050406030204" pitchFamily="18" charset="0"/>
                        </a:rPr>
                        <m:t>𝑎𝑛𝑑</m:t>
                      </m:r>
                      <m:r>
                        <a:rPr lang="en-US" sz="6700" i="1">
                          <a:latin typeface="Cambria Math" panose="02040503050406030204" pitchFamily="18" charset="0"/>
                        </a:rPr>
                        <m:t> </m:t>
                      </m:r>
                      <m:r>
                        <a:rPr lang="en-US" sz="6700" i="1">
                          <a:latin typeface="Cambria Math" panose="02040503050406030204" pitchFamily="18" charset="0"/>
                        </a:rPr>
                        <m:t>𝑥</m:t>
                      </m:r>
                      <m:r>
                        <a:rPr lang="en-US" sz="6700" i="1">
                          <a:latin typeface="Cambria Math" panose="02040503050406030204" pitchFamily="18" charset="0"/>
                        </a:rPr>
                        <m:t>=1−</m:t>
                      </m:r>
                      <m:r>
                        <a:rPr lang="en-US" sz="6700" i="1">
                          <a:latin typeface="Cambria Math" panose="02040503050406030204" pitchFamily="18" charset="0"/>
                        </a:rPr>
                        <m:t>𝑖</m:t>
                      </m:r>
                      <m:rad>
                        <m:radPr>
                          <m:degHide m:val="on"/>
                          <m:ctrlPr>
                            <a:rPr lang="en-US" sz="6700" i="1">
                              <a:latin typeface="Cambria Math" panose="02040503050406030204" pitchFamily="18" charset="0"/>
                            </a:rPr>
                          </m:ctrlPr>
                        </m:radPr>
                        <m:deg/>
                        <m:e>
                          <m:r>
                            <a:rPr lang="en-US" sz="6700" i="1">
                              <a:latin typeface="Cambria Math" panose="02040503050406030204" pitchFamily="18" charset="0"/>
                            </a:rPr>
                            <m:t>3</m:t>
                          </m:r>
                        </m:e>
                      </m:rad>
                      <m:r>
                        <a:rPr lang="en-US" sz="6700" i="1">
                          <a:latin typeface="Cambria Math" panose="02040503050406030204" pitchFamily="18" charset="0"/>
                        </a:rPr>
                        <m:t>→</m:t>
                      </m:r>
                      <m:r>
                        <a:rPr lang="en-US" sz="6700" i="1">
                          <a:latin typeface="Cambria Math" panose="02040503050406030204" pitchFamily="18" charset="0"/>
                        </a:rPr>
                        <m:t>𝑠𝑡𝑒𝑝</m:t>
                      </m:r>
                      <m:r>
                        <a:rPr lang="en-US" sz="6700" i="1">
                          <a:latin typeface="Cambria Math" panose="02040503050406030204" pitchFamily="18" charset="0"/>
                        </a:rPr>
                        <m:t> 4</m:t>
                      </m:r>
                    </m:oMath>
                  </m:oMathPara>
                </a14:m>
                <a:endParaRPr lang="en-US" sz="67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670560"/>
                <a:ext cx="11186160" cy="6065520"/>
              </a:xfrm>
              <a:blipFill rotWithShape="0">
                <a:blip r:embed="rId3"/>
                <a:stretch>
                  <a:fillRect l="-1035"/>
                </a:stretch>
              </a:blipFill>
            </p:spPr>
            <p:txBody>
              <a:bodyPr/>
              <a:lstStyle/>
              <a:p>
                <a:r>
                  <a:rPr lang="en-US">
                    <a:noFill/>
                  </a:rPr>
                  <a:t> </a:t>
                </a:r>
              </a:p>
            </p:txBody>
          </p:sp>
        </mc:Fallback>
      </mc:AlternateContent>
    </p:spTree>
    <p:extLst>
      <p:ext uri="{BB962C8B-B14F-4D97-AF65-F5344CB8AC3E}">
        <p14:creationId xmlns:p14="http://schemas.microsoft.com/office/powerpoint/2010/main" val="39180096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52400"/>
                <a:ext cx="9601200" cy="5715000"/>
              </a:xfrm>
            </p:spPr>
            <p:txBody>
              <a:bodyPr>
                <a:normAutofit lnSpcReduction="10000"/>
              </a:bodyPr>
              <a:lstStyle/>
              <a:p>
                <a:pPr marL="0" indent="0">
                  <a:buNone/>
                </a:pPr>
                <a:r>
                  <a:rPr lang="en-US" sz="3400" dirty="0" smtClean="0"/>
                  <a:t>Polynomial Factoring Techniques “Short Cuts” on page 297. They are helpful if you have them memorized, but you don’t need to have them memorized if you are sound in your other factoring methods. </a:t>
                </a:r>
              </a:p>
              <a:p>
                <a:pPr marL="0" indent="0">
                  <a:buNone/>
                </a:pPr>
                <a:r>
                  <a:rPr lang="en-US" sz="3400" dirty="0" smtClean="0"/>
                  <a:t>If </a:t>
                </a:r>
                <a:r>
                  <a:rPr lang="en-US" sz="3400" dirty="0"/>
                  <a:t>I were going to focus on any of them from the chart it would be the “sum or difference of cubes” method:</a:t>
                </a:r>
              </a:p>
              <a:p>
                <a:pPr marL="0" indent="0">
                  <a:buNone/>
                </a:pPr>
                <a:r>
                  <a:rPr lang="en-US" sz="3400" dirty="0"/>
                  <a:t> </a:t>
                </a:r>
              </a:p>
              <a:p>
                <a:pPr marL="0" indent="0">
                  <a:buNone/>
                </a:pPr>
                <a14:m>
                  <m:oMathPara xmlns:m="http://schemas.openxmlformats.org/officeDocument/2006/math">
                    <m:oMathParaPr>
                      <m:jc m:val="centerGroup"/>
                    </m:oMathParaPr>
                    <m:oMath xmlns:m="http://schemas.openxmlformats.org/officeDocument/2006/math">
                      <m:sSup>
                        <m:sSupPr>
                          <m:ctrlPr>
                            <a:rPr lang="en-US" sz="3400" i="1">
                              <a:latin typeface="Cambria Math" panose="02040503050406030204" pitchFamily="18" charset="0"/>
                            </a:rPr>
                          </m:ctrlPr>
                        </m:sSupPr>
                        <m:e>
                          <m:r>
                            <a:rPr lang="en-US" sz="3400" i="1">
                              <a:latin typeface="Cambria Math" panose="02040503050406030204" pitchFamily="18" charset="0"/>
                            </a:rPr>
                            <m:t>𝑎</m:t>
                          </m:r>
                        </m:e>
                        <m:sup>
                          <m:r>
                            <a:rPr lang="en-US" sz="3400" i="1">
                              <a:latin typeface="Cambria Math" panose="02040503050406030204" pitchFamily="18" charset="0"/>
                            </a:rPr>
                            <m:t>3</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𝑏</m:t>
                          </m:r>
                        </m:e>
                        <m:sup>
                          <m:r>
                            <a:rPr lang="en-US" sz="3400" i="1">
                              <a:latin typeface="Cambria Math" panose="02040503050406030204" pitchFamily="18" charset="0"/>
                            </a:rPr>
                            <m:t>3</m:t>
                          </m:r>
                        </m:sup>
                      </m:sSup>
                      <m:r>
                        <a:rPr lang="en-US" sz="3400" i="1">
                          <a:latin typeface="Cambria Math" panose="02040503050406030204" pitchFamily="18" charset="0"/>
                        </a:rPr>
                        <m:t>=</m:t>
                      </m:r>
                      <m:d>
                        <m:dPr>
                          <m:ctrlPr>
                            <a:rPr lang="en-US" sz="3400" i="1">
                              <a:latin typeface="Cambria Math" panose="02040503050406030204" pitchFamily="18" charset="0"/>
                            </a:rPr>
                          </m:ctrlPr>
                        </m:dPr>
                        <m:e>
                          <m:r>
                            <a:rPr lang="en-US" sz="3400" i="1">
                              <a:latin typeface="Cambria Math" panose="02040503050406030204" pitchFamily="18" charset="0"/>
                            </a:rPr>
                            <m:t>𝑎</m:t>
                          </m:r>
                          <m:r>
                            <a:rPr lang="en-US" sz="3400" i="1">
                              <a:latin typeface="Cambria Math" panose="02040503050406030204" pitchFamily="18" charset="0"/>
                            </a:rPr>
                            <m:t>+</m:t>
                          </m:r>
                          <m:r>
                            <a:rPr lang="en-US" sz="3400" i="1">
                              <a:latin typeface="Cambria Math" panose="02040503050406030204" pitchFamily="18" charset="0"/>
                            </a:rPr>
                            <m:t>𝑏</m:t>
                          </m:r>
                        </m:e>
                      </m:d>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𝑎</m:t>
                          </m:r>
                        </m:e>
                        <m:sup>
                          <m:r>
                            <a:rPr lang="en-US" sz="3400" i="1">
                              <a:latin typeface="Cambria Math" panose="02040503050406030204" pitchFamily="18" charset="0"/>
                            </a:rPr>
                            <m:t>2</m:t>
                          </m:r>
                        </m:sup>
                      </m:sSup>
                      <m:r>
                        <a:rPr lang="en-US" sz="3400" i="1">
                          <a:latin typeface="Cambria Math" panose="02040503050406030204" pitchFamily="18" charset="0"/>
                        </a:rPr>
                        <m:t>−</m:t>
                      </m:r>
                      <m:r>
                        <a:rPr lang="en-US" sz="3400" i="1">
                          <a:latin typeface="Cambria Math" panose="02040503050406030204" pitchFamily="18" charset="0"/>
                        </a:rPr>
                        <m:t>𝑎𝑏</m:t>
                      </m:r>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𝑏</m:t>
                          </m:r>
                        </m:e>
                        <m:sup>
                          <m:r>
                            <a:rPr lang="en-US" sz="3400" i="1">
                              <a:latin typeface="Cambria Math" panose="02040503050406030204" pitchFamily="18" charset="0"/>
                            </a:rPr>
                            <m:t>2</m:t>
                          </m:r>
                        </m:sup>
                      </m:sSup>
                      <m:r>
                        <a:rPr lang="en-US" sz="3400" i="1">
                          <a:latin typeface="Cambria Math" panose="02040503050406030204" pitchFamily="18" charset="0"/>
                        </a:rPr>
                        <m:t>)</m:t>
                      </m:r>
                    </m:oMath>
                  </m:oMathPara>
                </a14:m>
                <a:endParaRPr lang="en-US" sz="3400" dirty="0" smtClean="0"/>
              </a:p>
              <a:p>
                <a:pPr marL="0" indent="0">
                  <a:buNone/>
                </a:pPr>
                <a14:m>
                  <m:oMathPara xmlns:m="http://schemas.openxmlformats.org/officeDocument/2006/math">
                    <m:oMathParaPr>
                      <m:jc m:val="centerGroup"/>
                    </m:oMathParaPr>
                    <m:oMath xmlns:m="http://schemas.openxmlformats.org/officeDocument/2006/math">
                      <m:sSup>
                        <m:sSupPr>
                          <m:ctrlPr>
                            <a:rPr lang="en-US" sz="3400" i="1">
                              <a:latin typeface="Cambria Math" panose="02040503050406030204" pitchFamily="18" charset="0"/>
                            </a:rPr>
                          </m:ctrlPr>
                        </m:sSupPr>
                        <m:e>
                          <m:r>
                            <a:rPr lang="en-US" sz="3400" i="1">
                              <a:latin typeface="Cambria Math" panose="02040503050406030204" pitchFamily="18" charset="0"/>
                            </a:rPr>
                            <m:t>𝑎</m:t>
                          </m:r>
                        </m:e>
                        <m:sup>
                          <m:r>
                            <a:rPr lang="en-US" sz="3400" i="1">
                              <a:latin typeface="Cambria Math" panose="02040503050406030204" pitchFamily="18" charset="0"/>
                            </a:rPr>
                            <m:t>3</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𝑏</m:t>
                          </m:r>
                        </m:e>
                        <m:sup>
                          <m:r>
                            <a:rPr lang="en-US" sz="3400" i="1">
                              <a:latin typeface="Cambria Math" panose="02040503050406030204" pitchFamily="18" charset="0"/>
                            </a:rPr>
                            <m:t>3</m:t>
                          </m:r>
                        </m:sup>
                      </m:sSup>
                      <m:r>
                        <a:rPr lang="en-US" sz="3400" i="1">
                          <a:latin typeface="Cambria Math" panose="02040503050406030204" pitchFamily="18" charset="0"/>
                        </a:rPr>
                        <m:t>=</m:t>
                      </m:r>
                      <m:d>
                        <m:dPr>
                          <m:ctrlPr>
                            <a:rPr lang="en-US" sz="3400" i="1">
                              <a:latin typeface="Cambria Math" panose="02040503050406030204" pitchFamily="18" charset="0"/>
                            </a:rPr>
                          </m:ctrlPr>
                        </m:dPr>
                        <m:e>
                          <m:r>
                            <a:rPr lang="en-US" sz="3400" i="1">
                              <a:latin typeface="Cambria Math" panose="02040503050406030204" pitchFamily="18" charset="0"/>
                            </a:rPr>
                            <m:t>𝑎</m:t>
                          </m:r>
                          <m:r>
                            <a:rPr lang="en-US" sz="3400" i="1">
                              <a:latin typeface="Cambria Math" panose="02040503050406030204" pitchFamily="18" charset="0"/>
                            </a:rPr>
                            <m:t>−</m:t>
                          </m:r>
                          <m:r>
                            <a:rPr lang="en-US" sz="3400" i="1">
                              <a:latin typeface="Cambria Math" panose="02040503050406030204" pitchFamily="18" charset="0"/>
                            </a:rPr>
                            <m:t>𝑏</m:t>
                          </m:r>
                        </m:e>
                      </m:d>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𝑎</m:t>
                          </m:r>
                        </m:e>
                        <m:sup>
                          <m:r>
                            <a:rPr lang="en-US" sz="3400" i="1">
                              <a:latin typeface="Cambria Math" panose="02040503050406030204" pitchFamily="18" charset="0"/>
                            </a:rPr>
                            <m:t>2</m:t>
                          </m:r>
                        </m:sup>
                      </m:sSup>
                      <m:r>
                        <a:rPr lang="en-US" sz="3400" i="1">
                          <a:latin typeface="Cambria Math" panose="02040503050406030204" pitchFamily="18" charset="0"/>
                        </a:rPr>
                        <m:t>+</m:t>
                      </m:r>
                      <m:r>
                        <a:rPr lang="en-US" sz="3400" i="1">
                          <a:latin typeface="Cambria Math" panose="02040503050406030204" pitchFamily="18" charset="0"/>
                        </a:rPr>
                        <m:t>𝑎𝑏</m:t>
                      </m:r>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𝑏</m:t>
                          </m:r>
                        </m:e>
                        <m:sup>
                          <m:r>
                            <a:rPr lang="en-US" sz="3400" i="1">
                              <a:latin typeface="Cambria Math" panose="02040503050406030204" pitchFamily="18" charset="0"/>
                            </a:rPr>
                            <m:t>2</m:t>
                          </m:r>
                        </m:sup>
                      </m:sSup>
                      <m:r>
                        <a:rPr lang="en-US" sz="3400" i="1">
                          <a:latin typeface="Cambria Math" panose="02040503050406030204" pitchFamily="18" charset="0"/>
                        </a:rPr>
                        <m:t>)</m:t>
                      </m:r>
                    </m:oMath>
                  </m:oMathPara>
                </a14:m>
                <a:endParaRPr lang="en-US" sz="34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52400"/>
                <a:ext cx="9601200" cy="5715000"/>
              </a:xfrm>
              <a:blipFill rotWithShape="0">
                <a:blip r:embed="rId2"/>
                <a:stretch>
                  <a:fillRect l="-1778" t="-2985"/>
                </a:stretch>
              </a:blipFill>
            </p:spPr>
            <p:txBody>
              <a:bodyPr/>
              <a:lstStyle/>
              <a:p>
                <a:r>
                  <a:rPr lang="en-US">
                    <a:noFill/>
                  </a:rPr>
                  <a:t> </a:t>
                </a:r>
              </a:p>
            </p:txBody>
          </p:sp>
        </mc:Fallback>
      </mc:AlternateContent>
    </p:spTree>
    <p:extLst>
      <p:ext uri="{BB962C8B-B14F-4D97-AF65-F5344CB8AC3E}">
        <p14:creationId xmlns:p14="http://schemas.microsoft.com/office/powerpoint/2010/main" val="2186636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Factor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sSup>
                        <m:sSupPr>
                          <m:ctrlPr>
                            <a:rPr lang="en-US" sz="3400" i="1">
                              <a:latin typeface="Cambria Math" panose="02040503050406030204" pitchFamily="18" charset="0"/>
                            </a:rPr>
                          </m:ctrlPr>
                        </m:sSupPr>
                        <m:e>
                          <m:r>
                            <a:rPr lang="en-US" sz="3400" i="1">
                              <a:latin typeface="Cambria Math" panose="02040503050406030204" pitchFamily="18" charset="0"/>
                            </a:rPr>
                            <m:t>8</m:t>
                          </m:r>
                          <m:r>
                            <a:rPr lang="en-US" sz="3400" i="1">
                              <a:latin typeface="Cambria Math" panose="02040503050406030204" pitchFamily="18" charset="0"/>
                            </a:rPr>
                            <m:t>𝑥</m:t>
                          </m:r>
                        </m:e>
                        <m:sup>
                          <m:r>
                            <a:rPr lang="en-US" sz="3400" i="1">
                              <a:latin typeface="Cambria Math" panose="02040503050406030204" pitchFamily="18" charset="0"/>
                            </a:rPr>
                            <m:t>3</m:t>
                          </m:r>
                        </m:sup>
                      </m:sSup>
                      <m:r>
                        <a:rPr lang="en-US" sz="3400" i="1">
                          <a:latin typeface="Cambria Math" panose="02040503050406030204" pitchFamily="18" charset="0"/>
                        </a:rPr>
                        <m:t>+1</m:t>
                      </m:r>
                    </m:oMath>
                  </m:oMathPara>
                </a14:m>
                <a:endParaRPr lang="en-US" sz="3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91802660"/>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6802</TotalTime>
  <Words>177</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Cambria Math</vt:lpstr>
      <vt:lpstr>Franklin Gothic Book</vt:lpstr>
      <vt:lpstr>montserrat-medium</vt:lpstr>
      <vt:lpstr>montserrat-medium-italic</vt:lpstr>
      <vt:lpstr>Crop</vt:lpstr>
      <vt:lpstr>ALGEBRA 4</vt:lpstr>
      <vt:lpstr>Bell Work:</vt:lpstr>
      <vt:lpstr>From Last Time</vt:lpstr>
      <vt:lpstr>5.3 Solving Polynomial Equations</vt:lpstr>
      <vt:lpstr>Steps to Solving Polynomial Equations by Factoring: </vt:lpstr>
      <vt:lpstr>Example 1: Solve the following Polynomial.  </vt:lpstr>
      <vt:lpstr>3x^4+12x^2=6x^3</vt:lpstr>
      <vt:lpstr>PowerPoint Presentation</vt:lpstr>
      <vt:lpstr>Example 2: Factor</vt:lpstr>
      <vt:lpstr>Factor</vt:lpstr>
      <vt:lpstr>Example 3: Finding Real Roots by Graphing. </vt:lpstr>
      <vt:lpstr>x^3-2=3x^2+7x</vt:lpstr>
      <vt:lpstr>For Next Time</vt:lpstr>
    </vt:vector>
  </TitlesOfParts>
  <Company>OPS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Bell Work</dc:title>
  <dc:creator>Charles Cuddy</dc:creator>
  <cp:lastModifiedBy>Charles Cuddy</cp:lastModifiedBy>
  <cp:revision>170</cp:revision>
  <cp:lastPrinted>2017-11-01T17:18:10Z</cp:lastPrinted>
  <dcterms:created xsi:type="dcterms:W3CDTF">2017-08-31T14:11:29Z</dcterms:created>
  <dcterms:modified xsi:type="dcterms:W3CDTF">2018-01-25T20:06:46Z</dcterms:modified>
</cp:coreProperties>
</file>