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6"/>
  </p:handoutMasterIdLst>
  <p:sldIdLst>
    <p:sldId id="263" r:id="rId2"/>
    <p:sldId id="304" r:id="rId3"/>
    <p:sldId id="303" r:id="rId4"/>
    <p:sldId id="313" r:id="rId5"/>
    <p:sldId id="271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279" r:id="rId15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0"/>
                <a:ext cx="9601200" cy="14859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Example: </a:t>
                </a:r>
                <a:br>
                  <a:rPr lang="en-US" dirty="0" smtClean="0"/>
                </a:br>
                <a:r>
                  <a:rPr lang="en-US" dirty="0" smtClean="0"/>
                  <a:t>f(x</a:t>
                </a:r>
                <a:r>
                  <a:rPr lang="en-US" dirty="0"/>
                  <a:t>) = 2x</a:t>
                </a:r>
                <a:r>
                  <a:rPr lang="en-US" baseline="30000" dirty="0"/>
                  <a:t>4</a:t>
                </a:r>
                <a:r>
                  <a:rPr lang="en-US" dirty="0"/>
                  <a:t> – 8x</a:t>
                </a:r>
                <a:r>
                  <a:rPr lang="en-US" baseline="30000" dirty="0"/>
                  <a:t>2</a:t>
                </a:r>
                <a:r>
                  <a:rPr lang="en-US" dirty="0"/>
                  <a:t> + 5x – 7 divided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0"/>
                <a:ext cx="9601200" cy="1485900"/>
              </a:xfrm>
              <a:blipFill rotWithShape="0">
                <a:blip r:embed="rId2"/>
                <a:stretch>
                  <a:fillRect l="-2222" t="-11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85900"/>
            <a:ext cx="6602990" cy="3848100"/>
          </a:xfrm>
        </p:spPr>
      </p:pic>
      <p:sp>
        <p:nvSpPr>
          <p:cNvPr id="5" name="Rectangle 4"/>
          <p:cNvSpPr/>
          <p:nvPr/>
        </p:nvSpPr>
        <p:spPr>
          <a:xfrm>
            <a:off x="1371600" y="5879247"/>
            <a:ext cx="10134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2x</a:t>
            </a:r>
            <a:r>
              <a:rPr lang="en-US" sz="3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8x</a:t>
            </a:r>
            <a:r>
              <a:rPr lang="en-US" sz="3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+ 5x – </a:t>
            </a:r>
            <a:r>
              <a:rPr lang="en-US" sz="3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7 = </a:t>
            </a:r>
            <a:r>
              <a:rPr lang="en-US" sz="3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2x</a:t>
            </a:r>
            <a:r>
              <a:rPr lang="en-US" sz="34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3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+6x</a:t>
            </a:r>
            <a:r>
              <a:rPr lang="en-US" sz="34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3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+ 10x +35)(x-3) </a:t>
            </a:r>
            <a:r>
              <a:rPr lang="en-US" sz="3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+ R: 98</a:t>
            </a:r>
            <a:endParaRPr lang="en-US" sz="3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54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Remainder Theorem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If a polynomial f(x) is divided by x – k, then the remainder is r = f(k)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Based on the last problem…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By </a:t>
            </a:r>
            <a:r>
              <a:rPr lang="en-US" sz="3400" dirty="0"/>
              <a:t>the Remainder Theorem, f(3) is the remainder when you </a:t>
            </a:r>
            <a:r>
              <a:rPr lang="en-US" sz="3400" dirty="0" smtClean="0"/>
              <a:t>divide f(x) by x – 3 </a:t>
            </a:r>
          </a:p>
          <a:p>
            <a:endParaRPr lang="en-US" sz="3400" dirty="0"/>
          </a:p>
          <a:p>
            <a:pPr marL="0" indent="0">
              <a:buNone/>
            </a:pPr>
            <a:r>
              <a:rPr lang="en-US" sz="3400" b="1" dirty="0" smtClean="0"/>
              <a:t>f(3) = 98</a:t>
            </a:r>
            <a:endParaRPr 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302487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336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(x+5) a </a:t>
            </a:r>
            <a:r>
              <a:rPr lang="en-US" dirty="0"/>
              <a:t>factor of x</a:t>
            </a:r>
            <a:r>
              <a:rPr lang="en-US" baseline="30000" dirty="0"/>
              <a:t>3</a:t>
            </a:r>
            <a:r>
              <a:rPr lang="en-US" dirty="0"/>
              <a:t> +7x</a:t>
            </a:r>
            <a:r>
              <a:rPr lang="en-US" baseline="30000" dirty="0"/>
              <a:t>2</a:t>
            </a:r>
            <a:r>
              <a:rPr lang="en-US" dirty="0"/>
              <a:t> -38x – </a:t>
            </a:r>
            <a:r>
              <a:rPr lang="en-US" dirty="0" smtClean="0"/>
              <a:t>240?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If yes, what </a:t>
            </a:r>
            <a:r>
              <a:rPr lang="en-US" dirty="0"/>
              <a:t>are the other factors? </a:t>
            </a:r>
            <a:r>
              <a:rPr lang="en-US" dirty="0" smtClean="0"/>
              <a:t>If no, what is the remainder?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34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336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(x+5) a </a:t>
            </a:r>
            <a:r>
              <a:rPr lang="en-US" dirty="0"/>
              <a:t>factor of x</a:t>
            </a:r>
            <a:r>
              <a:rPr lang="en-US" baseline="30000" dirty="0"/>
              <a:t>3</a:t>
            </a:r>
            <a:r>
              <a:rPr lang="en-US" dirty="0"/>
              <a:t> +7x</a:t>
            </a:r>
            <a:r>
              <a:rPr lang="en-US" baseline="30000" dirty="0"/>
              <a:t>2</a:t>
            </a:r>
            <a:r>
              <a:rPr lang="en-US" dirty="0"/>
              <a:t> -38x – </a:t>
            </a:r>
            <a:r>
              <a:rPr lang="en-US" dirty="0" smtClean="0"/>
              <a:t>240?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If yes, what </a:t>
            </a:r>
            <a:r>
              <a:rPr lang="en-US" dirty="0"/>
              <a:t>are the other factors? </a:t>
            </a:r>
            <a:r>
              <a:rPr lang="en-US" dirty="0" smtClean="0"/>
              <a:t>If no, what is the remainder?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622280" cy="39624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Since you get a remainder of 0 when doing synthetic division, then (x+5) is a factor </a:t>
            </a:r>
          </a:p>
          <a:p>
            <a:endParaRPr lang="en-US" sz="3400" dirty="0"/>
          </a:p>
          <a:p>
            <a:r>
              <a:rPr lang="en-US" sz="3400" dirty="0" smtClean="0"/>
              <a:t>The other factors are (x+8) and (x–6)</a:t>
            </a:r>
          </a:p>
          <a:p>
            <a:endParaRPr lang="en-US" sz="3400" dirty="0"/>
          </a:p>
          <a:p>
            <a:r>
              <a:rPr lang="en-US" sz="3600" dirty="0" smtClean="0"/>
              <a:t>Therefore, x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 </a:t>
            </a:r>
            <a:r>
              <a:rPr lang="en-US" sz="3600" dirty="0"/>
              <a:t>+7x</a:t>
            </a:r>
            <a:r>
              <a:rPr lang="en-US" sz="3600" baseline="30000" dirty="0"/>
              <a:t>2</a:t>
            </a:r>
            <a:r>
              <a:rPr lang="en-US" sz="3600" dirty="0"/>
              <a:t> -38x – </a:t>
            </a:r>
            <a:r>
              <a:rPr lang="en-US" sz="3600" dirty="0" smtClean="0"/>
              <a:t>240 = (x+5)(x+8)(x–6)</a:t>
            </a:r>
            <a:endParaRPr lang="en-US" sz="3400" dirty="0" smtClean="0"/>
          </a:p>
          <a:p>
            <a:endParaRPr lang="en-US" sz="3400" dirty="0"/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8769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Page 308 </a:t>
            </a:r>
            <a:r>
              <a:rPr lang="en-US" sz="4000" dirty="0"/>
              <a:t>#1-7, 11-25 (odd), 29, 33-37 (odd), 41</a:t>
            </a:r>
          </a:p>
          <a:p>
            <a:endParaRPr lang="en-US" sz="4000" dirty="0" smtClean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(</a:t>
            </a:r>
            <a:r>
              <a:rPr lang="en-US" sz="4000" dirty="0"/>
              <a:t>Extra Practice #44-62)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250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943" y="685801"/>
            <a:ext cx="9601200" cy="1485900"/>
          </a:xfrm>
        </p:spPr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3643086" y="347736"/>
            <a:ext cx="8345715" cy="62786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-medium"/>
              </a:rPr>
              <a:t>In the standard (</a:t>
            </a:r>
            <a:r>
              <a:rPr kumimoji="0" lang="en-US" altLang="en-US" sz="3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tserrat-medium-italic"/>
              </a:rPr>
              <a:t>x</a:t>
            </a:r>
            <a:r>
              <a:rPr kumimoji="0" lang="en-US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tserrat-medium"/>
              </a:rPr>
              <a:t>,</a:t>
            </a:r>
            <a:r>
              <a:rPr kumimoji="0" lang="en-US" altLang="en-US" sz="3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tserrat-medium-italic"/>
              </a:rPr>
              <a:t>y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-medium"/>
              </a:rPr>
              <a:t>) coordinate plane below, 3 of the vertices of a rectangle are shown. Which of the following is the 4th vertex of the rectangle?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-medium"/>
              </a:rPr>
              <a:t>  </a:t>
            </a:r>
            <a:endParaRPr kumimoji="0" lang="en-US" altLang="en-US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6"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light"/>
              </a:rPr>
              <a:t>(3,–7)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7"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light"/>
              </a:rPr>
              <a:t>(4,–8)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8"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light"/>
              </a:rPr>
              <a:t>(5,–1)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9"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light"/>
              </a:rPr>
              <a:t>(8,–3)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10"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light"/>
              </a:rPr>
              <a:t>(9,–3)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tserrat-medium"/>
            </a:endParaRPr>
          </a:p>
        </p:txBody>
      </p:sp>
      <p:pic>
        <p:nvPicPr>
          <p:cNvPr id="1052" name="Picture 28" descr="https://www.act.org/content/dam/act/unsecured/Images/math-practice-test-images/Math-Set1-Question1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335" y="2496504"/>
            <a:ext cx="5064019" cy="43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 (need time to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page 300 #1-9, 17, 25-31 (odd), 37, 51-52</a:t>
            </a:r>
          </a:p>
        </p:txBody>
      </p:sp>
    </p:spTree>
    <p:extLst>
      <p:ext uri="{BB962C8B-B14F-4D97-AF65-F5344CB8AC3E}">
        <p14:creationId xmlns:p14="http://schemas.microsoft.com/office/powerpoint/2010/main" val="42495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Half Sheet of Paper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3362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85120" cy="1485900"/>
          </a:xfrm>
        </p:spPr>
        <p:txBody>
          <a:bodyPr/>
          <a:lstStyle/>
          <a:p>
            <a:r>
              <a:rPr lang="en-US" b="1" u="sng" dirty="0"/>
              <a:t>5.4 Dividing 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Objectives: </a:t>
            </a:r>
            <a:endParaRPr lang="en-US" sz="4000" dirty="0" smtClean="0"/>
          </a:p>
          <a:p>
            <a:r>
              <a:rPr lang="en-US" sz="4000" dirty="0"/>
              <a:t>To Divide Polynomials Using Synthetic Division. </a:t>
            </a:r>
          </a:p>
          <a:p>
            <a:r>
              <a:rPr lang="en-US" sz="4000" dirty="0" smtClean="0"/>
              <a:t>To know that Long Division exists.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683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To Divide Polynomials: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400" dirty="0"/>
              <a:t>Write polynomial in standard form</a:t>
            </a:r>
          </a:p>
          <a:p>
            <a:pPr lvl="0"/>
            <a:r>
              <a:rPr lang="en-US" sz="3400" dirty="0"/>
              <a:t>Put 0’s in for missing </a:t>
            </a:r>
            <a:r>
              <a:rPr lang="en-US" sz="3400" dirty="0" smtClean="0"/>
              <a:t>parts</a:t>
            </a:r>
          </a:p>
          <a:p>
            <a:pPr lvl="0"/>
            <a:endParaRPr lang="en-US" sz="3400" dirty="0"/>
          </a:p>
          <a:p>
            <a:pPr lvl="0"/>
            <a:endParaRPr lang="en-US" sz="3400" dirty="0" smtClean="0"/>
          </a:p>
          <a:p>
            <a:pPr marL="0" lvl="0" indent="0">
              <a:buNone/>
            </a:pPr>
            <a:r>
              <a:rPr lang="en-US" sz="3400" i="1" dirty="0" smtClean="0"/>
              <a:t>You have to remember 0’s as place holders!!!!</a:t>
            </a:r>
            <a:endParaRPr lang="en-US" sz="3400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4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Allows you to divide any polynomial by another polynomial</a:t>
            </a:r>
          </a:p>
          <a:p>
            <a:endParaRPr lang="en-US" sz="3400" dirty="0"/>
          </a:p>
          <a:p>
            <a:r>
              <a:rPr lang="en-US" sz="3400" dirty="0" smtClean="0"/>
              <a:t>The process is long, thus the name, and we have better options</a:t>
            </a:r>
          </a:p>
          <a:p>
            <a:endParaRPr lang="en-US" sz="3400" dirty="0"/>
          </a:p>
          <a:p>
            <a:r>
              <a:rPr lang="en-US" sz="3400" dirty="0" smtClean="0"/>
              <a:t>If you want to see it… I can show you another time! </a:t>
            </a:r>
            <a:r>
              <a:rPr lang="en-US" sz="3400" dirty="0" smtClean="0">
                <a:sym typeface="Wingdings" panose="05000000000000000000" pitchFamily="2" charset="2"/>
              </a:rPr>
              <a:t>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49098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0"/>
                <a:ext cx="9601200" cy="14859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u="sng" dirty="0"/>
                  <a:t>Synthetic Division</a:t>
                </a:r>
                <a:r>
                  <a:rPr lang="en-US" dirty="0"/>
                  <a:t>: simplifies long-division by dividing by a linear expression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0"/>
                <a:ext cx="9601200" cy="1485900"/>
              </a:xfrm>
              <a:blipFill rotWithShape="0">
                <a:blip r:embed="rId2"/>
                <a:stretch>
                  <a:fillRect l="-2222" t="-11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64920"/>
            <a:ext cx="10149840" cy="55930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400" b="1" u="sng" dirty="0"/>
              <a:t>Steps to using Polynomial Synthetic Division:</a:t>
            </a:r>
            <a:endParaRPr lang="en-US" sz="3400" dirty="0"/>
          </a:p>
          <a:p>
            <a:pPr lvl="0"/>
            <a:r>
              <a:rPr lang="en-US" sz="3400" dirty="0"/>
              <a:t>Write the equation in standard form </a:t>
            </a:r>
          </a:p>
          <a:p>
            <a:r>
              <a:rPr lang="en-US" sz="3400" dirty="0"/>
              <a:t>        (put 0’s in for exponents not represented)</a:t>
            </a:r>
          </a:p>
          <a:p>
            <a:pPr lvl="0"/>
            <a:r>
              <a:rPr lang="en-US" sz="3400" dirty="0"/>
              <a:t>Multiply leading coefficient by the value of the variable</a:t>
            </a:r>
          </a:p>
          <a:p>
            <a:pPr lvl="0"/>
            <a:r>
              <a:rPr lang="en-US" sz="3400" dirty="0"/>
              <a:t>Sum the next coefficient with the answer from Step 2</a:t>
            </a:r>
          </a:p>
          <a:p>
            <a:pPr lvl="0"/>
            <a:r>
              <a:rPr lang="en-US" sz="3400" dirty="0"/>
              <a:t>Multiply the answer from Step 3 by the value of the variable</a:t>
            </a:r>
          </a:p>
          <a:p>
            <a:pPr lvl="0"/>
            <a:r>
              <a:rPr lang="en-US" sz="3400" dirty="0"/>
              <a:t>Sum the next coefficient with the answer from Step 4</a:t>
            </a:r>
          </a:p>
          <a:p>
            <a:pPr lvl="0"/>
            <a:r>
              <a:rPr lang="en-US" sz="3400" dirty="0"/>
              <a:t>Continue until each coefficient has been used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29640" y="1264920"/>
            <a:ext cx="10927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72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Example: </a:t>
                </a:r>
                <a:br>
                  <a:rPr lang="en-US" dirty="0" smtClean="0"/>
                </a:br>
                <a:r>
                  <a:rPr lang="en-US" dirty="0" smtClean="0"/>
                  <a:t>f(x</a:t>
                </a:r>
                <a:r>
                  <a:rPr lang="en-US" dirty="0"/>
                  <a:t>) = 2x</a:t>
                </a:r>
                <a:r>
                  <a:rPr lang="en-US" baseline="30000" dirty="0"/>
                  <a:t>4</a:t>
                </a:r>
                <a:r>
                  <a:rPr lang="en-US" dirty="0"/>
                  <a:t> – 8x</a:t>
                </a:r>
                <a:r>
                  <a:rPr lang="en-US" baseline="30000" dirty="0"/>
                  <a:t>2</a:t>
                </a:r>
                <a:r>
                  <a:rPr lang="en-US" dirty="0"/>
                  <a:t> + 5x – 7 divided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t="-1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1091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6835</TotalTime>
  <Words>421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 Math</vt:lpstr>
      <vt:lpstr>Franklin Gothic Book</vt:lpstr>
      <vt:lpstr>montserrat-light</vt:lpstr>
      <vt:lpstr>montserrat-medium</vt:lpstr>
      <vt:lpstr>montserrat-medium-italic</vt:lpstr>
      <vt:lpstr>Times New Roman</vt:lpstr>
      <vt:lpstr>Wingdings</vt:lpstr>
      <vt:lpstr>Crop</vt:lpstr>
      <vt:lpstr>ALGEBRA 4</vt:lpstr>
      <vt:lpstr>Bell Work</vt:lpstr>
      <vt:lpstr>From Last Time (need time to work)</vt:lpstr>
      <vt:lpstr>Quiz</vt:lpstr>
      <vt:lpstr>5.4 Dividing Polynomials</vt:lpstr>
      <vt:lpstr>To Divide Polynomials:</vt:lpstr>
      <vt:lpstr>Long Division</vt:lpstr>
      <vt:lpstr>Synthetic Division: simplifies long-division by dividing by a linear expression x-a</vt:lpstr>
      <vt:lpstr>Example:  f(x) = 2x4 – 8x2 + 5x – 7 divided by x-3 </vt:lpstr>
      <vt:lpstr>Example:  f(x) = 2x4 – 8x2 + 5x – 7 divided by x-3 </vt:lpstr>
      <vt:lpstr>Remainder Theorem; If a polynomial f(x) is divided by x – k, then the remainder is r = f(k)</vt:lpstr>
      <vt:lpstr>Is (x+5) a factor of x3 +7x2 -38x – 240? If yes, what are the other factors? If no, what is the remainder? </vt:lpstr>
      <vt:lpstr>Is (x+5) a factor of x3 +7x2 -38x – 240? If yes, what are the other factors? If no, what is the remainder? 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176</cp:revision>
  <cp:lastPrinted>2017-11-01T17:18:10Z</cp:lastPrinted>
  <dcterms:created xsi:type="dcterms:W3CDTF">2017-08-31T14:11:29Z</dcterms:created>
  <dcterms:modified xsi:type="dcterms:W3CDTF">2018-01-29T16:47:04Z</dcterms:modified>
</cp:coreProperties>
</file>