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1"/>
  </p:handoutMasterIdLst>
  <p:sldIdLst>
    <p:sldId id="263" r:id="rId2"/>
    <p:sldId id="320" r:id="rId3"/>
    <p:sldId id="27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21" r:id="rId13"/>
    <p:sldId id="279" r:id="rId14"/>
    <p:sldId id="314" r:id="rId15"/>
    <p:sldId id="315" r:id="rId16"/>
    <p:sldId id="316" r:id="rId17"/>
    <p:sldId id="317" r:id="rId18"/>
    <p:sldId id="318" r:id="rId19"/>
    <p:sldId id="319" r:id="rId2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" y="13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(x+5) a </a:t>
            </a:r>
            <a:r>
              <a:rPr lang="en-US" dirty="0"/>
              <a:t>factor of x</a:t>
            </a:r>
            <a:r>
              <a:rPr lang="en-US" baseline="30000" dirty="0"/>
              <a:t>3</a:t>
            </a:r>
            <a:r>
              <a:rPr lang="en-US" dirty="0"/>
              <a:t> +7x</a:t>
            </a:r>
            <a:r>
              <a:rPr lang="en-US" baseline="30000" dirty="0"/>
              <a:t>2</a:t>
            </a:r>
            <a:r>
              <a:rPr lang="en-US" dirty="0"/>
              <a:t> -38x – </a:t>
            </a:r>
            <a:r>
              <a:rPr lang="en-US" dirty="0" smtClean="0"/>
              <a:t>240?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If yes, what </a:t>
            </a:r>
            <a:r>
              <a:rPr lang="en-US" dirty="0"/>
              <a:t>are the other factors? </a:t>
            </a:r>
            <a:r>
              <a:rPr lang="en-US" dirty="0" smtClean="0"/>
              <a:t>If no, what is the remainder?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(x+5) a </a:t>
            </a:r>
            <a:r>
              <a:rPr lang="en-US" dirty="0"/>
              <a:t>factor of x</a:t>
            </a:r>
            <a:r>
              <a:rPr lang="en-US" baseline="30000" dirty="0"/>
              <a:t>3</a:t>
            </a:r>
            <a:r>
              <a:rPr lang="en-US" dirty="0"/>
              <a:t> +7x</a:t>
            </a:r>
            <a:r>
              <a:rPr lang="en-US" baseline="30000" dirty="0"/>
              <a:t>2</a:t>
            </a:r>
            <a:r>
              <a:rPr lang="en-US" dirty="0"/>
              <a:t> -38x – </a:t>
            </a:r>
            <a:r>
              <a:rPr lang="en-US" dirty="0" smtClean="0"/>
              <a:t>240?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If yes, what </a:t>
            </a:r>
            <a:r>
              <a:rPr lang="en-US" dirty="0"/>
              <a:t>are the other factors? </a:t>
            </a:r>
            <a:r>
              <a:rPr lang="en-US" dirty="0" smtClean="0"/>
              <a:t>If no, what is the remainder?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622280" cy="39624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Since you get a remainder of 0 when doing synthetic division, then (x+5) is a factor </a:t>
            </a:r>
          </a:p>
          <a:p>
            <a:endParaRPr lang="en-US" sz="3400" dirty="0"/>
          </a:p>
          <a:p>
            <a:r>
              <a:rPr lang="en-US" sz="3400" dirty="0" smtClean="0"/>
              <a:t>The other factors are (x+8) and (x–6)</a:t>
            </a:r>
          </a:p>
          <a:p>
            <a:endParaRPr lang="en-US" sz="3400" dirty="0"/>
          </a:p>
          <a:p>
            <a:r>
              <a:rPr lang="en-US" sz="3600" dirty="0" smtClean="0"/>
              <a:t>Therefore, x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 </a:t>
            </a:r>
            <a:r>
              <a:rPr lang="en-US" sz="3600" dirty="0"/>
              <a:t>+7x</a:t>
            </a:r>
            <a:r>
              <a:rPr lang="en-US" sz="3600" baseline="30000" dirty="0"/>
              <a:t>2</a:t>
            </a:r>
            <a:r>
              <a:rPr lang="en-US" sz="3600" dirty="0"/>
              <a:t> -38x – </a:t>
            </a:r>
            <a:r>
              <a:rPr lang="en-US" sz="3600" dirty="0" smtClean="0"/>
              <a:t>240 = (x+5)(x+8)(x–6)</a:t>
            </a:r>
            <a:endParaRPr lang="en-US" sz="3400" dirty="0" smtClean="0"/>
          </a:p>
          <a:p>
            <a:endParaRPr lang="en-US" sz="3400" dirty="0"/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876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Ahead…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x</a:t>
            </a:r>
            <a:r>
              <a:rPr lang="en-US" sz="3400" baseline="30000" dirty="0"/>
              <a:t>3</a:t>
            </a:r>
            <a:r>
              <a:rPr lang="en-US" sz="3400" dirty="0" smtClean="0"/>
              <a:t> </a:t>
            </a:r>
            <a:r>
              <a:rPr lang="en-US" sz="3400" dirty="0"/>
              <a:t>– </a:t>
            </a:r>
            <a:r>
              <a:rPr lang="en-US" sz="3400" dirty="0" smtClean="0"/>
              <a:t>2x</a:t>
            </a:r>
            <a:r>
              <a:rPr lang="en-US" sz="3400" baseline="30000" dirty="0" smtClean="0"/>
              <a:t>2</a:t>
            </a:r>
            <a:r>
              <a:rPr lang="en-US" sz="3400" dirty="0" smtClean="0"/>
              <a:t> - x </a:t>
            </a:r>
            <a:r>
              <a:rPr lang="en-US" sz="3400" dirty="0"/>
              <a:t>– </a:t>
            </a:r>
            <a:r>
              <a:rPr lang="en-US" sz="3400" dirty="0" smtClean="0"/>
              <a:t>6 = 0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156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Page 308 </a:t>
            </a:r>
            <a:r>
              <a:rPr lang="en-US" sz="4000" dirty="0"/>
              <a:t>#1-7, 11-25 (odd), 29, 33-37 (odd), 41</a:t>
            </a:r>
          </a:p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(</a:t>
            </a:r>
            <a:r>
              <a:rPr lang="en-US" sz="4000" dirty="0"/>
              <a:t>Extra Practice #44-62)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5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5.5 Theorems About Roots of Polynomial Equations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Objectives: To Solve Equations using the Rational Root Theorems</a:t>
            </a:r>
          </a:p>
          <a:p>
            <a:pPr marL="0" indent="0">
              <a:buNone/>
            </a:pPr>
            <a:r>
              <a:rPr lang="en-US" sz="3400" dirty="0"/>
              <a:t>To use the Conjugate Root Theorem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4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going to skip this because of time with the snow days…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The idea… is that we could solve these without a calculator by looking at the constant and the lead coefficients factors… </a:t>
            </a:r>
          </a:p>
          <a:p>
            <a:endParaRPr lang="en-US" sz="3400" dirty="0"/>
          </a:p>
          <a:p>
            <a:r>
              <a:rPr lang="en-US" sz="3400" dirty="0" smtClean="0"/>
              <a:t>We okay using our calculator to graph and find the zeros???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1246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Conjugate Root Theorem: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400" dirty="0"/>
                  <a:t>The irrational roots of P(x) come in conjugate pairs. That is if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sz="3400" dirty="0"/>
                  <a:t> is a solution then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sz="3400" dirty="0"/>
                  <a:t> also has to be a solution.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The complex zeros of a polynomial function with real coefficients always occur in complex conjugate pairs also. That is if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3400" dirty="0"/>
                  <a:t> is a solution then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3400" dirty="0"/>
                  <a:t> also has to be a solution.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24" t="-5442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17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are the other roots?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400" dirty="0" smtClean="0"/>
                  <a:t>Given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1.)  4</a:t>
                </a:r>
                <a:r>
                  <a:rPr lang="en-US" sz="3400" dirty="0"/>
                  <a:t>, 4, 2 + </a:t>
                </a:r>
                <a:r>
                  <a:rPr lang="en-US" sz="3400" dirty="0" err="1"/>
                  <a:t>i</a:t>
                </a:r>
                <a:r>
                  <a:rPr lang="en-US" sz="3400" dirty="0"/>
                  <a:t>		</a:t>
                </a:r>
                <a:r>
                  <a:rPr lang="en-US" sz="3400" dirty="0" smtClean="0"/>
                  <a:t>    2.)  0, 7, </a:t>
                </a:r>
                <a:r>
                  <a:rPr lang="en-US" sz="3400" dirty="0"/>
                  <a:t>-6i             </a:t>
                </a:r>
                <a:r>
                  <a:rPr lang="en-US" sz="3400" dirty="0" smtClean="0"/>
                  <a:t>    3.)  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5, 7+</m:t>
                    </m:r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  <a:blipFill rotWithShape="0">
                <a:blip r:embed="rId2"/>
                <a:stretch>
                  <a:fillRect l="-1577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80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are the other roots?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400" dirty="0" smtClean="0"/>
                  <a:t>Given 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 smtClean="0"/>
                  <a:t>1.)  4</a:t>
                </a:r>
                <a:r>
                  <a:rPr lang="en-US" sz="3400" dirty="0"/>
                  <a:t>, 4, 2 + </a:t>
                </a:r>
                <a:r>
                  <a:rPr lang="en-US" sz="3400" dirty="0" err="1"/>
                  <a:t>i</a:t>
                </a:r>
                <a:r>
                  <a:rPr lang="en-US" sz="3400" dirty="0"/>
                  <a:t>		</a:t>
                </a:r>
                <a:r>
                  <a:rPr lang="en-US" sz="3400" dirty="0" smtClean="0"/>
                  <a:t>    2.)  0, 7, </a:t>
                </a:r>
                <a:r>
                  <a:rPr lang="en-US" sz="3400" dirty="0"/>
                  <a:t>-6i             </a:t>
                </a:r>
                <a:r>
                  <a:rPr lang="en-US" sz="3400" dirty="0" smtClean="0"/>
                  <a:t>    3.)  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</a:rPr>
                      <m:t>5, 7+</m:t>
                    </m:r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3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820400" cy="3581400"/>
              </a:xfrm>
              <a:blipFill rotWithShape="0">
                <a:blip r:embed="rId2"/>
                <a:stretch>
                  <a:fillRect l="-1577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8936" y="5304463"/>
                <a:ext cx="10701006" cy="677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1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4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3400" b="1" i="0">
                          <a:latin typeface="Cambria Math" panose="02040503050406030204" pitchFamily="18" charset="0"/>
                        </a:rPr>
                        <m:t>                                       </m:t>
                      </m:r>
                      <m:r>
                        <a:rPr lang="en-US" sz="34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3400" b="1" i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sz="3400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3400" b="1" i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3400" b="1" i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3400" b="1" i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sz="34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36" y="5304463"/>
                <a:ext cx="10701006" cy="677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1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err="1" smtClean="0"/>
              <a:t>pg</a:t>
            </a:r>
            <a:r>
              <a:rPr lang="en-US" sz="3400" dirty="0" smtClean="0"/>
              <a:t> </a:t>
            </a:r>
            <a:r>
              <a:rPr lang="en-US" sz="3400" dirty="0"/>
              <a:t>315 #1-6, 8, 11-25 (odd), </a:t>
            </a:r>
            <a:r>
              <a:rPr lang="en-US" sz="3400" dirty="0" smtClean="0"/>
              <a:t>39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(optional assignment)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9824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43" y="685801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5800" y="1375258"/>
            <a:ext cx="9799399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In quadrilateral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PQRS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below,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sides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PS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and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QR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are parallel for what value of </a:t>
            </a:r>
            <a:r>
              <a:rPr kumimoji="0" lang="en-US" altLang="en-US" sz="3400" b="0" i="1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-italic"/>
              </a:rPr>
              <a:t>x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 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  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Individual Question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182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2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132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3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112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3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110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5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medium"/>
              </a:rPr>
              <a:t>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042E60"/>
              </a:solidFill>
              <a:effectLst/>
              <a:latin typeface="montserrat-medium"/>
            </a:endParaRPr>
          </a:p>
        </p:txBody>
      </p:sp>
      <p:pic>
        <p:nvPicPr>
          <p:cNvPr id="1026" name="Picture 2" descr="https://www.act.org/content/dam/act/unsecured/Images/math-practice-test-images/Math-Set1-Question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96" y="3379622"/>
            <a:ext cx="5337203" cy="272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85120" cy="1485900"/>
          </a:xfrm>
        </p:spPr>
        <p:txBody>
          <a:bodyPr/>
          <a:lstStyle/>
          <a:p>
            <a:r>
              <a:rPr lang="en-US" b="1" u="sng" dirty="0"/>
              <a:t>5.4 Dividing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Objectives: </a:t>
            </a:r>
            <a:endParaRPr lang="en-US" sz="4000" dirty="0" smtClean="0"/>
          </a:p>
          <a:p>
            <a:r>
              <a:rPr lang="en-US" sz="4000" dirty="0"/>
              <a:t>To Divide Polynomials Using Synthetic Division. </a:t>
            </a:r>
          </a:p>
          <a:p>
            <a:r>
              <a:rPr lang="en-US" sz="4000" dirty="0" smtClean="0"/>
              <a:t>To know that Long Division exists.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83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To Divide Polynomials: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400" dirty="0"/>
              <a:t>Write polynomial in standard form</a:t>
            </a:r>
          </a:p>
          <a:p>
            <a:pPr lvl="0"/>
            <a:r>
              <a:rPr lang="en-US" sz="3400" dirty="0"/>
              <a:t>Put 0’s in for missing </a:t>
            </a:r>
            <a:r>
              <a:rPr lang="en-US" sz="3400" dirty="0" smtClean="0"/>
              <a:t>parts</a:t>
            </a:r>
          </a:p>
          <a:p>
            <a:pPr lvl="0"/>
            <a:endParaRPr lang="en-US" sz="3400" dirty="0"/>
          </a:p>
          <a:p>
            <a:pPr lvl="0"/>
            <a:endParaRPr lang="en-US" sz="3400" dirty="0" smtClean="0"/>
          </a:p>
          <a:p>
            <a:pPr marL="0" lvl="0" indent="0">
              <a:buNone/>
            </a:pPr>
            <a:r>
              <a:rPr lang="en-US" sz="3400" i="1" dirty="0" smtClean="0"/>
              <a:t>You have to remember 0’s as place holders!!!!</a:t>
            </a:r>
            <a:endParaRPr lang="en-US" sz="34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Allows you to divide any polynomial by another polynomial</a:t>
            </a:r>
          </a:p>
          <a:p>
            <a:endParaRPr lang="en-US" sz="3400" dirty="0"/>
          </a:p>
          <a:p>
            <a:r>
              <a:rPr lang="en-US" sz="3400" dirty="0" smtClean="0"/>
              <a:t>The process is long, thus the name, and we have better options</a:t>
            </a:r>
          </a:p>
          <a:p>
            <a:endParaRPr lang="en-US" sz="3400" dirty="0"/>
          </a:p>
          <a:p>
            <a:r>
              <a:rPr lang="en-US" sz="3400" dirty="0" smtClean="0"/>
              <a:t>If you want to see it… I can show you another time! </a:t>
            </a:r>
            <a:r>
              <a:rPr lang="en-US" sz="3400" dirty="0" smtClean="0">
                <a:sym typeface="Wingdings" panose="05000000000000000000" pitchFamily="2" charset="2"/>
              </a:rPr>
              <a:t>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909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u="sng" dirty="0"/>
                  <a:t>Synthetic Division</a:t>
                </a:r>
                <a:r>
                  <a:rPr lang="en-US" dirty="0"/>
                  <a:t>: simplifies long-division by dividing by a linear expression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  <a:blipFill rotWithShape="0">
                <a:blip r:embed="rId2"/>
                <a:stretch>
                  <a:fillRect l="-2222" t="-1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920"/>
            <a:ext cx="10149840" cy="55930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b="1" u="sng" dirty="0"/>
              <a:t>Steps to using Polynomial Synthetic Division:</a:t>
            </a:r>
            <a:endParaRPr lang="en-US" sz="3400" dirty="0"/>
          </a:p>
          <a:p>
            <a:pPr lvl="0"/>
            <a:r>
              <a:rPr lang="en-US" sz="3400" dirty="0"/>
              <a:t>Write the equation in standard form </a:t>
            </a:r>
          </a:p>
          <a:p>
            <a:r>
              <a:rPr lang="en-US" sz="3400" dirty="0"/>
              <a:t>        (put 0’s in for exponents not represented)</a:t>
            </a:r>
          </a:p>
          <a:p>
            <a:pPr lvl="0"/>
            <a:r>
              <a:rPr lang="en-US" sz="3400" dirty="0"/>
              <a:t>Multiply leading coefficient by the value of the variable</a:t>
            </a:r>
          </a:p>
          <a:p>
            <a:pPr lvl="0"/>
            <a:r>
              <a:rPr lang="en-US" sz="3400" dirty="0"/>
              <a:t>Sum the next coefficient with the answer from Step 2</a:t>
            </a:r>
          </a:p>
          <a:p>
            <a:pPr lvl="0"/>
            <a:r>
              <a:rPr lang="en-US" sz="3400" dirty="0"/>
              <a:t>Multiply the answer from Step 3 by the value of the variable</a:t>
            </a:r>
          </a:p>
          <a:p>
            <a:pPr lvl="0"/>
            <a:r>
              <a:rPr lang="en-US" sz="3400" dirty="0"/>
              <a:t>Sum the next coefficient with the answer from Step 4</a:t>
            </a:r>
          </a:p>
          <a:p>
            <a:pPr lvl="0"/>
            <a:r>
              <a:rPr lang="en-US" sz="3400" dirty="0"/>
              <a:t>Continue until each coefficient has been used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29640" y="1264920"/>
            <a:ext cx="10927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7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Example: </a:t>
                </a:r>
                <a:br>
                  <a:rPr lang="en-US" dirty="0" smtClean="0"/>
                </a:br>
                <a:r>
                  <a:rPr lang="en-US" dirty="0" smtClean="0"/>
                  <a:t>f(x</a:t>
                </a:r>
                <a:r>
                  <a:rPr lang="en-US" dirty="0"/>
                  <a:t>) = 2x</a:t>
                </a:r>
                <a:r>
                  <a:rPr lang="en-US" baseline="30000" dirty="0"/>
                  <a:t>4</a:t>
                </a:r>
                <a:r>
                  <a:rPr lang="en-US" dirty="0"/>
                  <a:t> – 8x</a:t>
                </a:r>
                <a:r>
                  <a:rPr lang="en-US" baseline="30000" dirty="0"/>
                  <a:t>2</a:t>
                </a:r>
                <a:r>
                  <a:rPr lang="en-US" dirty="0"/>
                  <a:t> + 5x – 7 divided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t="-1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Example: </a:t>
                </a:r>
                <a:br>
                  <a:rPr lang="en-US" dirty="0" smtClean="0"/>
                </a:br>
                <a:r>
                  <a:rPr lang="en-US" dirty="0" smtClean="0"/>
                  <a:t>f(x</a:t>
                </a:r>
                <a:r>
                  <a:rPr lang="en-US" dirty="0"/>
                  <a:t>) = 2x</a:t>
                </a:r>
                <a:r>
                  <a:rPr lang="en-US" baseline="30000" dirty="0"/>
                  <a:t>4</a:t>
                </a:r>
                <a:r>
                  <a:rPr lang="en-US" dirty="0"/>
                  <a:t> – 8x</a:t>
                </a:r>
                <a:r>
                  <a:rPr lang="en-US" baseline="30000" dirty="0"/>
                  <a:t>2</a:t>
                </a:r>
                <a:r>
                  <a:rPr lang="en-US" dirty="0"/>
                  <a:t> + 5x – 7 divided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0"/>
                <a:ext cx="9601200" cy="1485900"/>
              </a:xfrm>
              <a:blipFill rotWithShape="0">
                <a:blip r:embed="rId2"/>
                <a:stretch>
                  <a:fillRect l="-2222" t="-1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85900"/>
            <a:ext cx="6602990" cy="3848100"/>
          </a:xfrm>
        </p:spPr>
      </p:pic>
      <p:sp>
        <p:nvSpPr>
          <p:cNvPr id="5" name="Rectangle 4"/>
          <p:cNvSpPr/>
          <p:nvPr/>
        </p:nvSpPr>
        <p:spPr>
          <a:xfrm>
            <a:off x="1371600" y="5879247"/>
            <a:ext cx="10134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2x</a:t>
            </a:r>
            <a:r>
              <a:rPr lang="en-US" sz="3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8x</a:t>
            </a:r>
            <a:r>
              <a:rPr lang="en-US" sz="3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+ 5x – </a:t>
            </a:r>
            <a:r>
              <a:rPr lang="en-US" sz="3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 = </a:t>
            </a:r>
            <a:r>
              <a:rPr lang="en-US" sz="3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2x</a:t>
            </a:r>
            <a:r>
              <a:rPr lang="en-US" sz="3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+6x</a:t>
            </a:r>
            <a:r>
              <a:rPr lang="en-US" sz="3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3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+ 10x +35)(x-3) </a:t>
            </a:r>
            <a:r>
              <a:rPr lang="en-US" sz="3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R: 98</a:t>
            </a:r>
            <a:endParaRPr lang="en-US" sz="3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Remainder Theorem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If a polynomial f(x) is divided by x – k, then the remainder is r = f(k)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Based on the last problem… 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By </a:t>
            </a:r>
            <a:r>
              <a:rPr lang="en-US" sz="3400" dirty="0"/>
              <a:t>the Remainder Theorem, f(3) is the remainder when you </a:t>
            </a:r>
            <a:r>
              <a:rPr lang="en-US" sz="3400" dirty="0" smtClean="0"/>
              <a:t>divide f(x) by x – 3 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b="1" dirty="0" smtClean="0"/>
              <a:t>f(3) = 98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30248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7066</TotalTime>
  <Words>493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Franklin Gothic Book</vt:lpstr>
      <vt:lpstr>montserrat-medium</vt:lpstr>
      <vt:lpstr>montserrat-medium-italic</vt:lpstr>
      <vt:lpstr>Times New Roman</vt:lpstr>
      <vt:lpstr>Wingdings</vt:lpstr>
      <vt:lpstr>Crop</vt:lpstr>
      <vt:lpstr>ALGEBRA 4</vt:lpstr>
      <vt:lpstr>Bell Work</vt:lpstr>
      <vt:lpstr>5.4 Dividing Polynomials</vt:lpstr>
      <vt:lpstr>To Divide Polynomials:</vt:lpstr>
      <vt:lpstr>Long Division</vt:lpstr>
      <vt:lpstr>Synthetic Division: simplifies long-division by dividing by a linear expression x-a</vt:lpstr>
      <vt:lpstr>Example:  f(x) = 2x4 – 8x2 + 5x – 7 divided by x-3 </vt:lpstr>
      <vt:lpstr>Example:  f(x) = 2x4 – 8x2 + 5x – 7 divided by x-3 </vt:lpstr>
      <vt:lpstr>Remainder Theorem; If a polynomial f(x) is divided by x – k, then the remainder is r = f(k)</vt:lpstr>
      <vt:lpstr>Is (x+5) a factor of x3 +7x2 -38x – 240? If yes, what are the other factors? If no, what is the remainder? </vt:lpstr>
      <vt:lpstr>Is (x+5) a factor of x3 +7x2 -38x – 240? If yes, what are the other factors? If no, what is the remainder? </vt:lpstr>
      <vt:lpstr>Thinking Ahead… Solve</vt:lpstr>
      <vt:lpstr>For Next Time</vt:lpstr>
      <vt:lpstr>5.5 Theorems About Roots of Polynomial Equations </vt:lpstr>
      <vt:lpstr>We are going to skip this because of time with the snow days… </vt:lpstr>
      <vt:lpstr>Conjugate Root Theorem: </vt:lpstr>
      <vt:lpstr>Example: What are the other roots?</vt:lpstr>
      <vt:lpstr>Example: What are the other roots?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181</cp:revision>
  <cp:lastPrinted>2017-11-01T17:18:10Z</cp:lastPrinted>
  <dcterms:created xsi:type="dcterms:W3CDTF">2017-08-31T14:11:29Z</dcterms:created>
  <dcterms:modified xsi:type="dcterms:W3CDTF">2018-01-31T17:21:29Z</dcterms:modified>
</cp:coreProperties>
</file>