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6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6" r:id="rId21"/>
    <p:sldId id="282" r:id="rId22"/>
    <p:sldId id="283" r:id="rId23"/>
    <p:sldId id="284" r:id="rId24"/>
    <p:sldId id="285" r:id="rId2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The standard configuration for a New York license plate is 3 digits followed by 3 letters.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043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3600" dirty="0" smtClean="0"/>
              <a:t/>
            </a:r>
            <a:br>
              <a:rPr lang="en-US" sz="13600" dirty="0" smtClean="0"/>
            </a:br>
            <a:r>
              <a:rPr lang="en-US" sz="13600" dirty="0" smtClean="0"/>
              <a:t>1) </a:t>
            </a:r>
            <a:r>
              <a:rPr lang="en-US" sz="13600" dirty="0"/>
              <a:t>How many different license plates are possible if digits and letters can be repeated?</a:t>
            </a:r>
          </a:p>
          <a:p>
            <a:pPr marL="0" indent="0">
              <a:buNone/>
            </a:pPr>
            <a:r>
              <a:rPr lang="en-US" sz="13600" b="1" dirty="0"/>
              <a:t> </a:t>
            </a:r>
            <a:r>
              <a:rPr lang="en-US" sz="13600" b="1" dirty="0" smtClean="0"/>
              <a:t>(10)(10)(10)(26)(26)(26) = _________</a:t>
            </a:r>
            <a:endParaRPr lang="en-US" sz="13600" b="1" dirty="0"/>
          </a:p>
          <a:p>
            <a:pPr marL="0" indent="0">
              <a:buNone/>
            </a:pPr>
            <a:endParaRPr lang="en-US" sz="13600" dirty="0"/>
          </a:p>
          <a:p>
            <a:pPr marL="0" indent="0">
              <a:buNone/>
            </a:pPr>
            <a:r>
              <a:rPr lang="en-US" sz="13600" dirty="0"/>
              <a:t>2</a:t>
            </a:r>
            <a:r>
              <a:rPr lang="en-US" sz="13600" dirty="0" smtClean="0"/>
              <a:t>) </a:t>
            </a:r>
            <a:r>
              <a:rPr lang="en-US" sz="13600" dirty="0"/>
              <a:t>How many different license plates are possible if digits and letters cannot be repeated</a:t>
            </a:r>
            <a:r>
              <a:rPr lang="en-US" sz="13600" dirty="0" smtClean="0"/>
              <a:t>?</a:t>
            </a:r>
          </a:p>
          <a:p>
            <a:pPr marL="0" indent="0">
              <a:buNone/>
            </a:pPr>
            <a:endParaRPr lang="en-US" sz="13600" dirty="0"/>
          </a:p>
          <a:p>
            <a:pPr marL="0" indent="0">
              <a:buNone/>
            </a:pPr>
            <a:r>
              <a:rPr lang="en-US" sz="13600" b="1" dirty="0"/>
              <a:t> (10</a:t>
            </a:r>
            <a:r>
              <a:rPr lang="en-US" sz="13600" b="1" dirty="0" smtClean="0"/>
              <a:t>)(</a:t>
            </a:r>
            <a:r>
              <a:rPr lang="en-US" sz="13600" b="1" dirty="0"/>
              <a:t>9</a:t>
            </a:r>
            <a:r>
              <a:rPr lang="en-US" sz="13600" b="1" dirty="0" smtClean="0"/>
              <a:t>)(8)(</a:t>
            </a:r>
            <a:r>
              <a:rPr lang="en-US" sz="13600" b="1" dirty="0"/>
              <a:t>26)(</a:t>
            </a:r>
            <a:r>
              <a:rPr lang="en-US" sz="13600" b="1" dirty="0" smtClean="0"/>
              <a:t>25)(24) </a:t>
            </a:r>
            <a:r>
              <a:rPr lang="en-US" sz="13600" b="1" dirty="0"/>
              <a:t>= _________</a:t>
            </a:r>
          </a:p>
          <a:p>
            <a:pPr marL="0" indent="0">
              <a:buNone/>
            </a:pPr>
            <a:endParaRPr lang="en-US" sz="1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685800"/>
            <a:ext cx="1066800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Factorial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the product of all integers from 1 to </a:t>
            </a:r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/>
              <a:t>denoted by !  (ex: 3! = 3*2*1 = 6)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400" dirty="0" smtClean="0"/>
                  <a:t>Examples: Evaluate </a:t>
                </a:r>
                <a:r>
                  <a:rPr lang="en-US" sz="3400" dirty="0"/>
                  <a:t>the factorial:</a:t>
                </a:r>
              </a:p>
              <a:p>
                <a:pPr marL="0" indent="0">
                  <a:buNone/>
                </a:pPr>
                <a:r>
                  <a:rPr lang="en-US" sz="3400" dirty="0" smtClean="0"/>
                  <a:t/>
                </a:r>
                <a:br>
                  <a:rPr lang="en-US" sz="3400" dirty="0" smtClean="0"/>
                </a:br>
                <a:r>
                  <a:rPr lang="en-US" sz="3400" dirty="0" smtClean="0"/>
                  <a:t>4</a:t>
                </a:r>
                <a:r>
                  <a:rPr lang="en-US" sz="3400" dirty="0"/>
                  <a:t>!			</a:t>
                </a:r>
                <a:r>
                  <a:rPr lang="en-US" sz="3400" dirty="0" smtClean="0"/>
                  <a:t> </a:t>
                </a:r>
                <a:r>
                  <a:rPr lang="en-US" sz="3400" dirty="0"/>
                  <a:t>6</a:t>
                </a:r>
                <a:r>
                  <a:rPr lang="en-US" sz="3400" dirty="0" smtClean="0"/>
                  <a:t>!			0!</a:t>
                </a:r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3! x 4!</a:t>
                </a:r>
                <a:r>
                  <a:rPr lang="en-US" sz="3400" dirty="0"/>
                  <a:t>	</a:t>
                </a:r>
                <a:r>
                  <a:rPr lang="en-US" sz="3400" dirty="0" smtClean="0"/>
                  <a:t>	 </a:t>
                </a:r>
                <a:r>
                  <a:rPr lang="en-US" sz="3400" dirty="0"/>
                  <a:t>1</a:t>
                </a:r>
                <a:r>
                  <a:rPr lang="en-US" sz="3400" dirty="0" smtClean="0"/>
                  <a:t>!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8!</m:t>
                        </m:r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</m:oMath>
                </a14:m>
                <a:endParaRPr lang="en-US" sz="3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2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Permutation</a:t>
            </a:r>
            <a:r>
              <a:rPr lang="en-US" dirty="0"/>
              <a:t>: an ordering of n objects </a:t>
            </a:r>
            <a:br>
              <a:rPr lang="en-US" dirty="0"/>
            </a:br>
            <a:r>
              <a:rPr lang="en-US" dirty="0"/>
              <a:t>(Each different </a:t>
            </a:r>
            <a:r>
              <a:rPr lang="en-US" dirty="0" smtClean="0"/>
              <a:t>order is </a:t>
            </a:r>
            <a:r>
              <a:rPr lang="en-US" dirty="0"/>
              <a:t>a new permutation)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400" i="1" u="sng" dirty="0"/>
              <a:t>Example</a:t>
            </a:r>
            <a:r>
              <a:rPr lang="en-US" sz="3400" dirty="0"/>
              <a:t>: </a:t>
            </a:r>
            <a:r>
              <a:rPr lang="en-US" sz="3400" i="1" dirty="0"/>
              <a:t>How many permutations are there for the letters A, B, and C?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41280" cy="14859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Number of Permutations of n Distinct Objects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n! = n*(n – 1)*(n – 2)*…*3*2*1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07040" cy="4328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400" i="1" u="sng" dirty="0"/>
              <a:t>Example</a:t>
            </a:r>
            <a:r>
              <a:rPr lang="en-US" sz="3400" dirty="0"/>
              <a:t>: </a:t>
            </a:r>
            <a:r>
              <a:rPr lang="en-US" sz="3400" i="1" dirty="0"/>
              <a:t>Twelve skiers are competing in the final round of the Olympic freestyle skiing aerial competition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a) In how many different ways can the skiers finish the competition?</a:t>
            </a:r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pPr marL="0" indent="0">
              <a:buNone/>
            </a:pPr>
            <a:r>
              <a:rPr lang="en-US" sz="3400" dirty="0"/>
              <a:t>b) In how many different ways can 3 of the skiers finish first, second, and third to win gold, silver, and bronze?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4859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Permutations of n Objects Taken r at a Time</a:t>
            </a:r>
            <a:r>
              <a:rPr lang="en-US" u="sng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number of permutations of r objects taken from a group of n distinct objects is denoted by</a:t>
            </a:r>
            <a:r>
              <a:rPr lang="en-US" baseline="-25000" dirty="0"/>
              <a:t> </a:t>
            </a:r>
            <a:r>
              <a:rPr lang="en-US" baseline="-25000" dirty="0" err="1"/>
              <a:t>n</a:t>
            </a:r>
            <a:r>
              <a:rPr lang="en-US" dirty="0" err="1"/>
              <a:t>P</a:t>
            </a:r>
            <a:r>
              <a:rPr lang="en-US" baseline="-25000" dirty="0" err="1"/>
              <a:t>r</a:t>
            </a:r>
            <a:r>
              <a:rPr lang="en-US" dirty="0"/>
              <a:t> and is given by</a:t>
            </a:r>
            <a:r>
              <a:rPr lang="en-US" i="1" dirty="0"/>
              <a:t>: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404781"/>
              </p:ext>
            </p:extLst>
          </p:nvPr>
        </p:nvGraphicFramePr>
        <p:xfrm>
          <a:off x="3447449" y="2873893"/>
          <a:ext cx="4953000" cy="2384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889000" imgH="431800" progId="Equation.3">
                  <p:embed/>
                </p:oleObj>
              </mc:Choice>
              <mc:Fallback>
                <p:oleObj r:id="rId3" imgW="8890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449" y="2873893"/>
                        <a:ext cx="4953000" cy="2384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1327" y="5780782"/>
            <a:ext cx="8747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Note: n is the total number of objects, and r is the number of objects selected from the total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39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3040"/>
            <a:ext cx="10637520" cy="522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700" i="1" dirty="0"/>
              <a:t>Find the number of permutations:</a:t>
            </a:r>
            <a:endParaRPr lang="en-US" sz="3700" dirty="0"/>
          </a:p>
          <a:p>
            <a:pPr marL="0" indent="0">
              <a:buNone/>
            </a:pPr>
            <a:r>
              <a:rPr lang="en-US" sz="3700" baseline="-25000" dirty="0"/>
              <a:t>10</a:t>
            </a:r>
            <a:r>
              <a:rPr lang="en-US" sz="3700" dirty="0"/>
              <a:t>P</a:t>
            </a:r>
            <a:r>
              <a:rPr lang="en-US" sz="3700" baseline="-25000" dirty="0"/>
              <a:t>6</a:t>
            </a:r>
            <a:r>
              <a:rPr lang="en-US" sz="3700" dirty="0"/>
              <a:t>								</a:t>
            </a:r>
            <a:r>
              <a:rPr lang="en-US" sz="3700" baseline="-25000" dirty="0"/>
              <a:t>5</a:t>
            </a:r>
            <a:r>
              <a:rPr lang="en-US" sz="3700" dirty="0"/>
              <a:t>P</a:t>
            </a:r>
            <a:r>
              <a:rPr lang="en-US" sz="3700" baseline="-25000" dirty="0"/>
              <a:t>1</a:t>
            </a:r>
            <a:endParaRPr lang="en-US" sz="3700" dirty="0"/>
          </a:p>
          <a:p>
            <a:endParaRPr lang="en-US" sz="3700" dirty="0" smtClean="0"/>
          </a:p>
          <a:p>
            <a:endParaRPr lang="en-US" sz="3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Permutations with Repetition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The number of distinguishable permutations of n objects where one object is repeated q</a:t>
            </a:r>
            <a:r>
              <a:rPr lang="en-US" baseline="-25000" dirty="0"/>
              <a:t>1</a:t>
            </a:r>
            <a:r>
              <a:rPr lang="en-US" dirty="0"/>
              <a:t> times, another is repeated q</a:t>
            </a:r>
            <a:r>
              <a:rPr lang="en-US" baseline="-25000" dirty="0"/>
              <a:t>2</a:t>
            </a:r>
            <a:r>
              <a:rPr lang="en-US" dirty="0"/>
              <a:t> times, and so on is: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229336"/>
              </p:ext>
            </p:extLst>
          </p:nvPr>
        </p:nvGraphicFramePr>
        <p:xfrm>
          <a:off x="3566160" y="3756660"/>
          <a:ext cx="4942840" cy="247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863622" imgH="432009" progId="Equation.3">
                  <p:embed/>
                </p:oleObj>
              </mc:Choice>
              <mc:Fallback>
                <p:oleObj name="Equation" r:id="rId3" imgW="863622" imgH="43200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160" y="3756660"/>
                        <a:ext cx="4942840" cy="2471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4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i="1" u="sng" dirty="0"/>
              <a:t>Example</a:t>
            </a:r>
            <a:r>
              <a:rPr lang="en-US" sz="3400" i="1" dirty="0"/>
              <a:t>: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Find the number of distinguishable permutations of the letters in the word.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a) PENCIL					b) LETTER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192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Combination</a:t>
            </a:r>
            <a:r>
              <a:rPr lang="en-US" dirty="0"/>
              <a:t>: a selection of r objects from a group of n objects where the </a:t>
            </a:r>
            <a:r>
              <a:rPr lang="en-US" u="sng" dirty="0"/>
              <a:t>order is not important</a:t>
            </a:r>
            <a:r>
              <a:rPr lang="en-US" dirty="0"/>
              <a:t> (ex: hand of cards)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b="1" u="sng" dirty="0" smtClean="0"/>
              <a:t>Combinations </a:t>
            </a:r>
            <a:r>
              <a:rPr lang="en-US" sz="3400" b="1" u="sng" dirty="0"/>
              <a:t>of n Objects Taken r at a Time</a:t>
            </a:r>
            <a:r>
              <a:rPr lang="en-US" sz="3400" u="sng" dirty="0"/>
              <a:t>;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The number of combinations of r objects taken from a group of n distinct objects is denoted by </a:t>
            </a:r>
            <a:r>
              <a:rPr lang="en-US" sz="3400" baseline="-25000" dirty="0" err="1"/>
              <a:t>n</a:t>
            </a:r>
            <a:r>
              <a:rPr lang="en-US" sz="3400" dirty="0" err="1"/>
              <a:t>C</a:t>
            </a:r>
            <a:r>
              <a:rPr lang="en-US" sz="3400" baseline="-25000" dirty="0" err="1"/>
              <a:t>r</a:t>
            </a:r>
            <a:r>
              <a:rPr lang="en-US" sz="3400" dirty="0"/>
              <a:t> and is given by: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425365"/>
              </p:ext>
            </p:extLst>
          </p:nvPr>
        </p:nvGraphicFramePr>
        <p:xfrm>
          <a:off x="3708133" y="4076700"/>
          <a:ext cx="4163060" cy="1696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3" imgW="1066800" imgH="431800" progId="Equation.3">
                  <p:embed/>
                </p:oleObj>
              </mc:Choice>
              <mc:Fallback>
                <p:oleObj r:id="rId3" imgW="10668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133" y="4076700"/>
                        <a:ext cx="4163060" cy="1696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49033" y="5773409"/>
            <a:ext cx="8747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Note: n is the total number of objects, and r is the number of objects selected from the total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49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/>
              <a:t>Find the number of </a:t>
            </a:r>
            <a:r>
              <a:rPr lang="en-US" sz="3400" i="1" dirty="0" smtClean="0"/>
              <a:t>combinations:</a:t>
            </a:r>
            <a:endParaRPr lang="en-US" sz="3400" dirty="0"/>
          </a:p>
          <a:p>
            <a:pPr marL="0" indent="0">
              <a:buNone/>
            </a:pPr>
            <a:r>
              <a:rPr lang="en-US" sz="3400" baseline="-25000" dirty="0" smtClean="0"/>
              <a:t>10</a:t>
            </a:r>
            <a:r>
              <a:rPr lang="en-US" sz="3400" dirty="0"/>
              <a:t>C</a:t>
            </a:r>
            <a:r>
              <a:rPr lang="en-US" sz="3400" baseline="-25000" dirty="0" smtClean="0"/>
              <a:t>6</a:t>
            </a:r>
            <a:r>
              <a:rPr lang="en-US" sz="3400" dirty="0"/>
              <a:t>								</a:t>
            </a:r>
            <a:r>
              <a:rPr lang="en-US" sz="3400" baseline="-25000" dirty="0" smtClean="0"/>
              <a:t>5</a:t>
            </a:r>
            <a:r>
              <a:rPr lang="en-US" sz="3400" dirty="0"/>
              <a:t>C</a:t>
            </a:r>
            <a:r>
              <a:rPr lang="en-US" sz="3400" baseline="-25000" dirty="0" smtClean="0"/>
              <a:t>1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415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70" y="1508262"/>
            <a:ext cx="11019690" cy="481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or Combination?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i="1" u="sng" dirty="0"/>
              <a:t>Example:</a:t>
            </a:r>
            <a:r>
              <a:rPr lang="en-US" sz="3600" i="1" dirty="0"/>
              <a:t> You are considering 10 different colleges.  Before you decide to apply to the colleges, you want to visit some of them.  In how many ways can you visit,</a:t>
            </a: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i="1" dirty="0"/>
              <a:t>6 of the colleges?			4 of the colleges?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Multiple Events: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Event A </a:t>
            </a:r>
            <a:r>
              <a:rPr lang="en-US" u="sng" dirty="0"/>
              <a:t>and</a:t>
            </a:r>
            <a:r>
              <a:rPr lang="en-US" dirty="0"/>
              <a:t> Event 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u="sng" dirty="0"/>
              <a:t>Multiply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Event A </a:t>
            </a:r>
            <a:r>
              <a:rPr lang="en-US" u="sng" dirty="0"/>
              <a:t>or</a:t>
            </a:r>
            <a:r>
              <a:rPr lang="en-US" dirty="0"/>
              <a:t> Event 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u="sng" dirty="0"/>
              <a:t>Add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A restaurant serves omelets that can be ordered with any of the ingredients shown.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 fontScale="92500" lnSpcReduction="10000"/>
          </a:bodyPr>
          <a:lstStyle/>
          <a:p>
            <a:endParaRPr lang="en-US" sz="3400" i="1" u="sng" dirty="0" smtClean="0"/>
          </a:p>
          <a:p>
            <a:r>
              <a:rPr lang="en-US" sz="3400" i="1" u="sng" dirty="0" smtClean="0"/>
              <a:t>Vegetarian</a:t>
            </a:r>
            <a:r>
              <a:rPr lang="en-US" sz="3400" i="1" dirty="0"/>
              <a:t>				</a:t>
            </a:r>
            <a:r>
              <a:rPr lang="en-US" sz="3400" i="1" u="sng" dirty="0"/>
              <a:t>Meat</a:t>
            </a:r>
            <a:endParaRPr lang="en-US" sz="3400" dirty="0"/>
          </a:p>
          <a:p>
            <a:r>
              <a:rPr lang="en-US" sz="3400" i="1" dirty="0"/>
              <a:t>Green Pepper			</a:t>
            </a:r>
            <a:r>
              <a:rPr lang="en-US" sz="3400" i="1" dirty="0" smtClean="0"/>
              <a:t>	Ham</a:t>
            </a:r>
            <a:endParaRPr lang="en-US" sz="3400" dirty="0"/>
          </a:p>
          <a:p>
            <a:r>
              <a:rPr lang="en-US" sz="3400" i="1" dirty="0"/>
              <a:t>Red Pepper			</a:t>
            </a:r>
            <a:r>
              <a:rPr lang="en-US" sz="3400" i="1" dirty="0" smtClean="0"/>
              <a:t>	Bacon</a:t>
            </a:r>
            <a:endParaRPr lang="en-US" sz="3400" dirty="0"/>
          </a:p>
          <a:p>
            <a:r>
              <a:rPr lang="en-US" sz="3400" i="1" dirty="0"/>
              <a:t>Onion				</a:t>
            </a:r>
            <a:r>
              <a:rPr lang="en-US" sz="3400" i="1" dirty="0" smtClean="0"/>
              <a:t>	Sausage</a:t>
            </a:r>
            <a:endParaRPr lang="en-US" sz="3400" dirty="0"/>
          </a:p>
          <a:p>
            <a:r>
              <a:rPr lang="en-US" sz="3400" i="1" dirty="0"/>
              <a:t>Mushroom				Steak</a:t>
            </a:r>
            <a:endParaRPr lang="en-US" sz="3400" dirty="0"/>
          </a:p>
          <a:p>
            <a:r>
              <a:rPr lang="en-US" sz="3400" i="1" dirty="0"/>
              <a:t>Tomato</a:t>
            </a:r>
            <a:endParaRPr lang="en-US" sz="3400" dirty="0"/>
          </a:p>
          <a:p>
            <a:r>
              <a:rPr lang="en-US" sz="3400" i="1" dirty="0"/>
              <a:t>Cheese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a) Suppose you want exactly 2 vegetarian ingredients and 1 meat ingredient in your omelet.  How many different types of omelets can you order? </a:t>
            </a:r>
          </a:p>
          <a:p>
            <a:r>
              <a:rPr lang="en-US" sz="3400" dirty="0"/>
              <a:t>b) Suppose you can afford at most 3 ingredients in your omelet.  How many different omelets can you order</a:t>
            </a:r>
            <a:r>
              <a:rPr lang="en-US" sz="3400" dirty="0" smtClean="0"/>
              <a:t>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124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Page </a:t>
            </a:r>
            <a:r>
              <a:rPr lang="en-US" sz="3400" dirty="0"/>
              <a:t>678 #1-6, 9-11, 13-19 (odd</a:t>
            </a:r>
            <a:r>
              <a:rPr lang="en-US" sz="3400"/>
              <a:t>), </a:t>
            </a:r>
            <a:r>
              <a:rPr lang="en-US" sz="3400" smtClean="0"/>
              <a:t/>
            </a:r>
            <a:br>
              <a:rPr lang="en-US" sz="3400" smtClean="0"/>
            </a:br>
            <a:r>
              <a:rPr lang="en-US" sz="3400" smtClean="0"/>
              <a:t>                   20</a:t>
            </a:r>
            <a:r>
              <a:rPr lang="en-US" sz="3400" dirty="0"/>
              <a:t>, 21-37 (odd), 38-41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over 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11.1 Permutations and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Objective: To count permutations and combinations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i="1" u="sng" dirty="0"/>
              <a:t>Scenario</a:t>
            </a:r>
            <a:r>
              <a:rPr lang="en-US" sz="3400" dirty="0"/>
              <a:t>: </a:t>
            </a:r>
            <a:r>
              <a:rPr lang="en-US" sz="3400" i="1" dirty="0"/>
              <a:t>You go to a deli.  There are 4 types of meat (Turkey, Ham, Roast Beef, and Pastrami) and 3 types of bread (White, Wheat, and Rye).  How many different sandwich combinations do you have to choose from?</a:t>
            </a:r>
            <a:endParaRPr lang="en-US" sz="3400" dirty="0"/>
          </a:p>
          <a:p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4297680" cy="2209800"/>
          </a:xfrm>
        </p:spPr>
        <p:txBody>
          <a:bodyPr>
            <a:normAutofit fontScale="90000"/>
          </a:bodyPr>
          <a:lstStyle/>
          <a:p>
            <a:pPr lvl="0"/>
            <a:r>
              <a:rPr lang="en-US" u="sng" dirty="0"/>
              <a:t>Method 1</a:t>
            </a:r>
            <a:r>
              <a:rPr lang="en-US" dirty="0"/>
              <a:t>, </a:t>
            </a:r>
            <a:r>
              <a:rPr lang="en-US" b="1" dirty="0"/>
              <a:t>Tree Diagram</a:t>
            </a:r>
            <a:r>
              <a:rPr lang="en-US" dirty="0"/>
              <a:t>: charting every possible combination of multiple sets of data as a </a:t>
            </a:r>
            <a:r>
              <a:rPr lang="en-US" dirty="0" smtClean="0"/>
              <a:t>web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800" dirty="0"/>
              <a:t>Count the number of options on the final column (12 combination)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1" y="685800"/>
            <a:ext cx="6888480" cy="5773204"/>
          </a:xfrm>
        </p:spPr>
      </p:pic>
    </p:spTree>
    <p:extLst>
      <p:ext uri="{BB962C8B-B14F-4D97-AF65-F5344CB8AC3E}">
        <p14:creationId xmlns:p14="http://schemas.microsoft.com/office/powerpoint/2010/main" val="2316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Method 2</a:t>
            </a:r>
            <a:r>
              <a:rPr lang="en-US" b="1" u="sng" dirty="0"/>
              <a:t>, Fundamental Counting Principle</a:t>
            </a:r>
            <a:r>
              <a:rPr lang="en-US" u="sng" dirty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400" b="1" dirty="0"/>
              <a:t>Two Events</a:t>
            </a:r>
            <a:r>
              <a:rPr lang="en-US" sz="3400" dirty="0"/>
              <a:t>: If one event can occur in m ways and another event can occur in n ways, then the number of ways that both events can occur is </a:t>
            </a:r>
            <a:r>
              <a:rPr lang="en-US" sz="3400" b="1" dirty="0"/>
              <a:t>m*n</a:t>
            </a:r>
            <a:endParaRPr lang="en-US" sz="3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i="1" u="sng" dirty="0"/>
              <a:t>Example</a:t>
            </a:r>
            <a:r>
              <a:rPr lang="en-US" sz="3400" dirty="0"/>
              <a:t>: 4 meat choices, 3 bread choices; (4)(3)=12 combinations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method would be better if we added…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276600" cy="3581400"/>
          </a:xfrm>
        </p:spPr>
        <p:txBody>
          <a:bodyPr/>
          <a:lstStyle/>
          <a:p>
            <a:r>
              <a:rPr lang="en-US" sz="3400" dirty="0"/>
              <a:t>5</a:t>
            </a:r>
            <a:r>
              <a:rPr lang="en-US" sz="3400" dirty="0" smtClean="0"/>
              <a:t> Cheeses</a:t>
            </a:r>
          </a:p>
          <a:p>
            <a:r>
              <a:rPr lang="en-US" sz="3400" dirty="0" smtClean="0"/>
              <a:t>8 Vegetables</a:t>
            </a:r>
          </a:p>
          <a:p>
            <a:r>
              <a:rPr lang="en-US" sz="3400" dirty="0" smtClean="0"/>
              <a:t>6 Dressings</a:t>
            </a:r>
          </a:p>
          <a:p>
            <a:r>
              <a:rPr lang="en-US" sz="3400" dirty="0" smtClean="0"/>
              <a:t>Etc…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4360" y="4149566"/>
            <a:ext cx="39776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How would this change the outcome if we could select more than one of each item?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072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The standard configuration for a New York license plate is 3 digits followed by 3 letters.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3600" dirty="0" smtClean="0"/>
              <a:t/>
            </a:r>
            <a:br>
              <a:rPr lang="en-US" sz="13600" dirty="0" smtClean="0"/>
            </a:br>
            <a:r>
              <a:rPr lang="en-US" sz="13600" dirty="0" smtClean="0"/>
              <a:t>1) </a:t>
            </a:r>
            <a:r>
              <a:rPr lang="en-US" sz="13600" dirty="0"/>
              <a:t>How many different license plates are possible if digits and letters can be repeated?</a:t>
            </a:r>
          </a:p>
          <a:p>
            <a:pPr marL="0" indent="0">
              <a:buNone/>
            </a:pPr>
            <a:r>
              <a:rPr lang="en-US" sz="13600" dirty="0"/>
              <a:t> </a:t>
            </a:r>
          </a:p>
          <a:p>
            <a:pPr marL="0" indent="0">
              <a:buNone/>
            </a:pPr>
            <a:endParaRPr lang="en-US" sz="13600" dirty="0"/>
          </a:p>
          <a:p>
            <a:pPr marL="0" indent="0">
              <a:buNone/>
            </a:pPr>
            <a:r>
              <a:rPr lang="en-US" sz="13600" dirty="0"/>
              <a:t>2</a:t>
            </a:r>
            <a:r>
              <a:rPr lang="en-US" sz="13600" dirty="0" smtClean="0"/>
              <a:t>) </a:t>
            </a:r>
            <a:r>
              <a:rPr lang="en-US" sz="13600" dirty="0"/>
              <a:t>How many different license plates are possible if digits and letters cannot be repeated?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14884</TotalTime>
  <Words>554</Words>
  <Application>Microsoft Office PowerPoint</Application>
  <PresentationFormat>Widescreen</PresentationFormat>
  <Paragraphs>82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Cambria Math</vt:lpstr>
      <vt:lpstr>Franklin Gothic Book</vt:lpstr>
      <vt:lpstr>Symbol</vt:lpstr>
      <vt:lpstr>Crop</vt:lpstr>
      <vt:lpstr>Microsoft Equation 3.0</vt:lpstr>
      <vt:lpstr>Equation</vt:lpstr>
      <vt:lpstr>ALGEBRA 4</vt:lpstr>
      <vt:lpstr>Bell Work</vt:lpstr>
      <vt:lpstr>Go over Test </vt:lpstr>
      <vt:lpstr>11.1 Permutations and Combinations</vt:lpstr>
      <vt:lpstr>PowerPoint Presentation</vt:lpstr>
      <vt:lpstr>Method 1, Tree Diagram: charting every possible combination of multiple sets of data as a web  Count the number of options on the final column (12 combination) </vt:lpstr>
      <vt:lpstr>Method 2, Fundamental Counting Principle;</vt:lpstr>
      <vt:lpstr>Which method would be better if we added… </vt:lpstr>
      <vt:lpstr>The standard configuration for a New York license plate is 3 digits followed by 3 letters. </vt:lpstr>
      <vt:lpstr>The standard configuration for a New York license plate is 3 digits followed by 3 letters. </vt:lpstr>
      <vt:lpstr>Factorial: the product of all integers from 1 to n denoted by !  (ex: 3! = 3*2*1 = 6)  </vt:lpstr>
      <vt:lpstr>Permutation: an ordering of n objects  (Each different order is a new permutation)</vt:lpstr>
      <vt:lpstr>Number of Permutations of n Distinct Objects; n! = n*(n – 1)*(n – 2)*…*3*2*1 </vt:lpstr>
      <vt:lpstr>Permutations of n Objects Taken r at a Time; The number of permutations of r objects taken from a group of n distinct objects is denoted by nPr and is given by:</vt:lpstr>
      <vt:lpstr>Examples</vt:lpstr>
      <vt:lpstr>Permutations with Repetition; The number of distinguishable permutations of n objects where one object is repeated q1 times, another is repeated q2 times, and so on is: </vt:lpstr>
      <vt:lpstr>PowerPoint Presentation</vt:lpstr>
      <vt:lpstr>Combination: a selection of r objects from a group of n objects where the order is not important (ex: hand of cards) </vt:lpstr>
      <vt:lpstr>Example</vt:lpstr>
      <vt:lpstr>Permutation or Combination?</vt:lpstr>
      <vt:lpstr>Multiple Events: Event A and Event B  Multiply Event A or Event B  Add </vt:lpstr>
      <vt:lpstr>Example: A restaurant serves omelets that can be ordered with any of the ingredients shown.</vt:lpstr>
      <vt:lpstr>PowerPoint Presentation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200</cp:revision>
  <cp:lastPrinted>2017-11-01T17:18:10Z</cp:lastPrinted>
  <dcterms:created xsi:type="dcterms:W3CDTF">2017-08-31T14:11:29Z</dcterms:created>
  <dcterms:modified xsi:type="dcterms:W3CDTF">2018-02-14T18:52:20Z</dcterms:modified>
</cp:coreProperties>
</file>