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63" r:id="rId2"/>
    <p:sldId id="264" r:id="rId3"/>
    <p:sldId id="287" r:id="rId4"/>
    <p:sldId id="281" r:id="rId5"/>
    <p:sldId id="286" r:id="rId6"/>
    <p:sldId id="282" r:id="rId7"/>
    <p:sldId id="283" r:id="rId8"/>
    <p:sldId id="284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11.2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1991"/>
            <a:ext cx="9601200" cy="1744675"/>
          </a:xfrm>
        </p:spPr>
        <p:txBody>
          <a:bodyPr>
            <a:normAutofit/>
          </a:bodyPr>
          <a:lstStyle/>
          <a:p>
            <a:r>
              <a:rPr lang="en-US" sz="3400" dirty="0"/>
              <a:t>Objective: To find the probability of an event using theoretical, experimental, and simulation methods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371600" y="4257419"/>
            <a:ext cx="101132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Probability: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likelihood an event will occur indicated by a number between 0 and 1 </a:t>
            </a: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(Can be written as a fraction, decimal, or percentage)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000" dirty="0"/>
              <a:t>1 = will always occur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000" dirty="0"/>
              <a:t>0 = will never occur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69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Experimental Probability: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The number of times an event occurs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compared </a:t>
                </a:r>
                <a:r>
                  <a:rPr lang="en-US" sz="3200" dirty="0"/>
                  <a:t>to the number of trials;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/>
                        <m:t>𝑃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𝐴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𝑛𝑢𝑚𝑏𝑒𝑟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𝑜𝑓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𝑡𝑖𝑚𝑒𝑠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𝑡h𝑒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𝑒𝑣𝑒𝑛𝑡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𝑜𝑐𝑐𝑢𝑟𝑠</m:t>
                          </m:r>
                        </m:num>
                        <m:den>
                          <m:r>
                            <a:rPr lang="en-US" sz="3200" i="1"/>
                            <m:t>𝑛𝑢𝑚𝑏𝑒𝑟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𝑜𝑓</m:t>
                          </m:r>
                          <m:r>
                            <a:rPr lang="en-US" sz="3200" i="1"/>
                            <m:t> </m:t>
                          </m:r>
                          <m:r>
                            <a:rPr lang="en-US" sz="3200" i="1"/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  <a:blipFill rotWithShape="0">
                <a:blip r:embed="rId2"/>
                <a:stretch>
                  <a:fillRect l="-1408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69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Theoretical Probability: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1665585"/>
            <a:ext cx="965240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probability that an event will occur can be represented by;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19657"/>
              </p:ext>
            </p:extLst>
          </p:nvPr>
        </p:nvGraphicFramePr>
        <p:xfrm>
          <a:off x="1371600" y="3679545"/>
          <a:ext cx="5522081" cy="11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2057400" imgH="431800" progId="Equation.DSMT4">
                  <p:embed/>
                </p:oleObj>
              </mc:Choice>
              <mc:Fallback>
                <p:oleObj r:id="rId3" imgW="2057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9545"/>
                        <a:ext cx="5522081" cy="1171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8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Experimental or Theoretical?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1.) </a:t>
            </a:r>
            <a:r>
              <a:rPr lang="en-US" sz="3000" dirty="0"/>
              <a:t>Roll a die 30 times and record the amount of times each number shows </a:t>
            </a:r>
            <a:r>
              <a:rPr lang="en-US" sz="3000" dirty="0" smtClean="0"/>
              <a:t>up. What </a:t>
            </a:r>
            <a:r>
              <a:rPr lang="en-US" sz="3000" dirty="0"/>
              <a:t>do you find? How does it compare to what you’d expect?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2.) </a:t>
            </a:r>
            <a:r>
              <a:rPr lang="en-US" sz="3000" i="1" dirty="0"/>
              <a:t>You roll a six-sided die whose sides are numbered from 1 through 6.  Find the probability of: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 smtClean="0"/>
              <a:t>a.) Rolling </a:t>
            </a:r>
            <a:r>
              <a:rPr lang="en-US" sz="3000" i="1" dirty="0"/>
              <a:t>a </a:t>
            </a:r>
            <a:r>
              <a:rPr lang="en-US" sz="3000" i="1" dirty="0" smtClean="0"/>
              <a:t>4</a:t>
            </a:r>
            <a:r>
              <a:rPr lang="en-US" sz="3000" dirty="0"/>
              <a:t>	</a:t>
            </a:r>
            <a:r>
              <a:rPr lang="en-US" sz="3000" dirty="0" smtClean="0"/>
              <a:t>b.) </a:t>
            </a:r>
            <a:r>
              <a:rPr lang="en-US" sz="3000" i="1" dirty="0" smtClean="0"/>
              <a:t> </a:t>
            </a:r>
            <a:r>
              <a:rPr lang="en-US" sz="3000" i="1" dirty="0"/>
              <a:t>Rolling an odd number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5880"/>
            <a:ext cx="10405872" cy="4436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i="1" dirty="0"/>
              <a:t>A jar contains 2 red marbles, 3 blue marbles, and 1 green marble.  Find the probability of randomly drawing the given type of marble.</a:t>
            </a:r>
            <a:endParaRPr lang="en-US" sz="3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1) A red marble					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2</a:t>
            </a:r>
            <a:r>
              <a:rPr lang="en-US" sz="3000" i="1" dirty="0"/>
              <a:t>) A green </a:t>
            </a:r>
            <a:r>
              <a:rPr lang="en-US" sz="3000" i="1" dirty="0" smtClean="0"/>
              <a:t>marble</a:t>
            </a:r>
            <a:r>
              <a:rPr lang="en-US" sz="3000" i="1" dirty="0"/>
              <a:t> 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3) A yellow marble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4</a:t>
            </a:r>
            <a:r>
              <a:rPr lang="en-US" sz="3000" i="1" dirty="0" smtClean="0"/>
              <a:t>) </a:t>
            </a:r>
            <a:r>
              <a:rPr lang="en-US" sz="3000" i="1" dirty="0"/>
              <a:t>A blue or a green </a:t>
            </a:r>
            <a:r>
              <a:rPr lang="en-US" sz="3000" i="1" dirty="0" smtClean="0"/>
              <a:t>marble</a:t>
            </a:r>
          </a:p>
          <a:p>
            <a:pPr marL="0" indent="0">
              <a:buNone/>
            </a:pPr>
            <a:r>
              <a:rPr lang="en-US" sz="3000" i="1" dirty="0"/>
              <a:t>5</a:t>
            </a:r>
            <a:r>
              <a:rPr lang="en-US" sz="3000" i="1" dirty="0" smtClean="0"/>
              <a:t>) </a:t>
            </a:r>
            <a:r>
              <a:rPr lang="en-US" sz="3000" i="1" dirty="0"/>
              <a:t>A red or a blue </a:t>
            </a:r>
            <a:r>
              <a:rPr lang="en-US" sz="3000" i="1" dirty="0" smtClean="0"/>
              <a:t>marble</a:t>
            </a:r>
          </a:p>
          <a:p>
            <a:pPr marL="0" indent="0">
              <a:buNone/>
            </a:pPr>
            <a:r>
              <a:rPr lang="en-US" sz="3000" i="1" dirty="0" smtClean="0"/>
              <a:t>6) A red or blue or green marble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Deeper…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0822"/>
            <a:ext cx="9601200" cy="5127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300" i="1" dirty="0"/>
              <a:t>You put a CD that has 8 songs in your CD player.  You set the player to play the songs at random.  The player plays all 8 songs without repeating any song</a:t>
            </a:r>
            <a:r>
              <a:rPr lang="en-US" sz="4300" i="1" dirty="0" smtClean="0"/>
              <a:t>.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1</a:t>
            </a:r>
            <a:r>
              <a:rPr lang="en-US" sz="4300" dirty="0" smtClean="0"/>
              <a:t>) </a:t>
            </a:r>
            <a:r>
              <a:rPr lang="en-US" sz="4300" dirty="0"/>
              <a:t>What is the probability that the songs are played in the same order they are listed on the CD</a:t>
            </a:r>
            <a:r>
              <a:rPr lang="en-US" sz="4300" dirty="0" smtClean="0"/>
              <a:t>?</a:t>
            </a:r>
            <a:r>
              <a:rPr lang="en-US" sz="4300" dirty="0"/>
              <a:t> </a:t>
            </a:r>
          </a:p>
          <a:p>
            <a:pPr marL="0" indent="0">
              <a:buNone/>
            </a:pPr>
            <a:r>
              <a:rPr lang="en-US" sz="4300" dirty="0"/>
              <a:t> </a:t>
            </a:r>
          </a:p>
          <a:p>
            <a:pPr marL="0" indent="0">
              <a:buNone/>
            </a:pPr>
            <a:r>
              <a:rPr lang="en-US" sz="4300" dirty="0" smtClean="0"/>
              <a:t>2) </a:t>
            </a:r>
            <a:r>
              <a:rPr lang="en-US" sz="4300" dirty="0"/>
              <a:t>You have 4 favorite songs on the CD.  What is the probability that 2 of your favorite songs are played first, in any order?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8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685 #1-5, 7-9, 13-24, 29-33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07" y="1508262"/>
            <a:ext cx="8177932" cy="51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6" y="222657"/>
            <a:ext cx="9601200" cy="1485900"/>
          </a:xfrm>
        </p:spPr>
        <p:txBody>
          <a:bodyPr/>
          <a:lstStyle/>
          <a:p>
            <a:r>
              <a:rPr lang="en-US" dirty="0" smtClean="0"/>
              <a:t>Review from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26" y="965607"/>
            <a:ext cx="11265408" cy="577900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Fundamental Counting Principle: </a:t>
            </a:r>
          </a:p>
          <a:p>
            <a:pPr lvl="2"/>
            <a:r>
              <a:rPr lang="en-US" sz="3000" dirty="0" smtClean="0"/>
              <a:t>Event 1: 8 ways	Event 2: 12 ways		Event 3: 10 ways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Factorial: </a:t>
            </a:r>
            <a:endParaRPr lang="en-US" sz="3000" dirty="0"/>
          </a:p>
          <a:p>
            <a:pPr lvl="2"/>
            <a:r>
              <a:rPr lang="en-US" sz="3000" dirty="0" smtClean="0"/>
              <a:t>9!			0!		3! x 5!</a:t>
            </a:r>
            <a:endParaRPr lang="en-US" sz="3000" dirty="0"/>
          </a:p>
          <a:p>
            <a:pPr lvl="2"/>
            <a:endParaRPr lang="en-US" sz="3000" dirty="0" smtClean="0"/>
          </a:p>
          <a:p>
            <a:r>
              <a:rPr lang="en-US" sz="3000" dirty="0" smtClean="0"/>
              <a:t>Permutation: order does matters</a:t>
            </a:r>
          </a:p>
          <a:p>
            <a:pPr lvl="2"/>
            <a:r>
              <a:rPr lang="en-US" sz="2800" dirty="0" smtClean="0"/>
              <a:t>Example: phone number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3000" dirty="0" smtClean="0"/>
              <a:t>Combinations: order does NOT matter</a:t>
            </a:r>
            <a:endParaRPr lang="en-US" sz="3000" dirty="0"/>
          </a:p>
          <a:p>
            <a:pPr lvl="2"/>
            <a:r>
              <a:rPr lang="en-US" sz="3000" dirty="0" smtClean="0"/>
              <a:t>Example: order at </a:t>
            </a:r>
            <a:r>
              <a:rPr lang="en-US" sz="3000" dirty="0" err="1" smtClean="0"/>
              <a:t>mcdonalds</a:t>
            </a:r>
            <a:r>
              <a:rPr lang="en-US" sz="3000" dirty="0" smtClean="0"/>
              <a:t> </a:t>
            </a:r>
            <a:endParaRPr lang="en-US" sz="3000" dirty="0"/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87466"/>
              </p:ext>
            </p:extLst>
          </p:nvPr>
        </p:nvGraphicFramePr>
        <p:xfrm>
          <a:off x="7706929" y="3897358"/>
          <a:ext cx="2278751" cy="109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889000" imgH="431800" progId="Equation.3">
                  <p:embed/>
                </p:oleObj>
              </mc:Choice>
              <mc:Fallback>
                <p:oleObj r:id="rId3" imgW="88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929" y="3897358"/>
                        <a:ext cx="2278751" cy="1097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98190"/>
              </p:ext>
            </p:extLst>
          </p:nvPr>
        </p:nvGraphicFramePr>
        <p:xfrm>
          <a:off x="7596770" y="5366009"/>
          <a:ext cx="2499071" cy="101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1066800" imgH="431800" progId="Equation.3">
                  <p:embed/>
                </p:oleObj>
              </mc:Choice>
              <mc:Fallback>
                <p:oleObj r:id="rId5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770" y="5366009"/>
                        <a:ext cx="2499071" cy="1018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6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i="1" dirty="0"/>
              <a:t>Find the number of </a:t>
            </a:r>
            <a:r>
              <a:rPr lang="en-US" sz="3400" i="1" dirty="0" smtClean="0"/>
              <a:t>permutations:</a:t>
            </a:r>
            <a:endParaRPr lang="en-US" sz="3400" dirty="0"/>
          </a:p>
          <a:p>
            <a:pPr marL="0" indent="0">
              <a:buNone/>
            </a:pPr>
            <a:r>
              <a:rPr lang="en-US" sz="3400" baseline="-25000" dirty="0" smtClean="0"/>
              <a:t>10</a:t>
            </a:r>
            <a:r>
              <a:rPr lang="en-US" sz="3400" dirty="0" smtClean="0"/>
              <a:t>P</a:t>
            </a:r>
            <a:r>
              <a:rPr lang="en-US" sz="3400" baseline="-25000" dirty="0" smtClean="0"/>
              <a:t>6</a:t>
            </a:r>
            <a:r>
              <a:rPr lang="en-US" sz="3400" dirty="0"/>
              <a:t>								</a:t>
            </a:r>
            <a:r>
              <a:rPr lang="en-US" sz="3400" baseline="-25000" dirty="0" smtClean="0"/>
              <a:t>5</a:t>
            </a:r>
            <a:r>
              <a:rPr lang="en-US" sz="3400" dirty="0" smtClean="0"/>
              <a:t>P</a:t>
            </a:r>
            <a:r>
              <a:rPr lang="en-US" sz="3400" baseline="-25000" dirty="0"/>
              <a:t>2</a:t>
            </a:r>
            <a:endParaRPr lang="en-US" sz="3400" dirty="0"/>
          </a:p>
          <a:p>
            <a:pPr marL="0" indent="0">
              <a:buNone/>
            </a:pP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endParaRPr lang="en-US" sz="3400" i="1" dirty="0" smtClean="0"/>
          </a:p>
          <a:p>
            <a:pPr marL="0" indent="0">
              <a:buNone/>
            </a:pPr>
            <a:r>
              <a:rPr lang="en-US" sz="3400" i="1" dirty="0" smtClean="0"/>
              <a:t>Find </a:t>
            </a:r>
            <a:r>
              <a:rPr lang="en-US" sz="3400" i="1" dirty="0"/>
              <a:t>the number of </a:t>
            </a:r>
            <a:r>
              <a:rPr lang="en-US" sz="3400" i="1" dirty="0" smtClean="0"/>
              <a:t>combinations:</a:t>
            </a:r>
            <a:endParaRPr lang="en-US" sz="3400" dirty="0"/>
          </a:p>
          <a:p>
            <a:pPr marL="0" indent="0">
              <a:buNone/>
            </a:pPr>
            <a:r>
              <a:rPr lang="en-US" sz="3400" baseline="-25000" dirty="0" smtClean="0"/>
              <a:t>10</a:t>
            </a:r>
            <a:r>
              <a:rPr lang="en-US" sz="3400" dirty="0"/>
              <a:t>C</a:t>
            </a:r>
            <a:r>
              <a:rPr lang="en-US" sz="3400" baseline="-25000" dirty="0" smtClean="0"/>
              <a:t>6</a:t>
            </a:r>
            <a:r>
              <a:rPr lang="en-US" sz="3400" dirty="0"/>
              <a:t>								</a:t>
            </a:r>
            <a:r>
              <a:rPr lang="en-US" sz="3400" baseline="-25000" dirty="0" smtClean="0"/>
              <a:t>9</a:t>
            </a:r>
            <a:r>
              <a:rPr lang="en-US" sz="3400" dirty="0" smtClean="0"/>
              <a:t>C</a:t>
            </a:r>
            <a:r>
              <a:rPr lang="en-US" sz="3400" baseline="-25000" dirty="0"/>
              <a:t>3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415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or Combination?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u="sng" dirty="0"/>
              <a:t>Example:</a:t>
            </a:r>
            <a:r>
              <a:rPr lang="en-US" sz="3600" i="1" dirty="0"/>
              <a:t> You are considering 10 different colleges.  Before you decide to apply to the colleges, you want to visit some of them.  In how many ways can you visit,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6 of the colleges?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Multiple Events: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and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Multiply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or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 restaurant serves omelets that can be ordered with any of the ingredients shown.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endParaRPr lang="en-US" sz="3400" i="1" u="sng" dirty="0" smtClean="0"/>
          </a:p>
          <a:p>
            <a:r>
              <a:rPr lang="en-US" sz="3400" i="1" u="sng" dirty="0" smtClean="0"/>
              <a:t>Vegetarian</a:t>
            </a:r>
            <a:r>
              <a:rPr lang="en-US" sz="3400" i="1" dirty="0"/>
              <a:t>				</a:t>
            </a:r>
            <a:r>
              <a:rPr lang="en-US" sz="3400" i="1" u="sng" dirty="0"/>
              <a:t>Meat</a:t>
            </a:r>
            <a:endParaRPr lang="en-US" sz="3400" dirty="0"/>
          </a:p>
          <a:p>
            <a:r>
              <a:rPr lang="en-US" sz="3400" i="1" dirty="0"/>
              <a:t>Green Pepper			</a:t>
            </a:r>
            <a:r>
              <a:rPr lang="en-US" sz="3400" i="1" dirty="0" smtClean="0"/>
              <a:t>	Ham</a:t>
            </a:r>
            <a:endParaRPr lang="en-US" sz="3400" dirty="0"/>
          </a:p>
          <a:p>
            <a:r>
              <a:rPr lang="en-US" sz="3400" i="1" dirty="0"/>
              <a:t>Red Pepper			</a:t>
            </a:r>
            <a:r>
              <a:rPr lang="en-US" sz="3400" i="1" dirty="0" smtClean="0"/>
              <a:t>	Bacon</a:t>
            </a:r>
            <a:endParaRPr lang="en-US" sz="3400" dirty="0"/>
          </a:p>
          <a:p>
            <a:r>
              <a:rPr lang="en-US" sz="3400" i="1" dirty="0"/>
              <a:t>Onion				</a:t>
            </a:r>
            <a:r>
              <a:rPr lang="en-US" sz="3400" i="1" dirty="0" smtClean="0"/>
              <a:t>	Sausage</a:t>
            </a:r>
            <a:endParaRPr lang="en-US" sz="3400" dirty="0"/>
          </a:p>
          <a:p>
            <a:r>
              <a:rPr lang="en-US" sz="3400" i="1" dirty="0"/>
              <a:t>Mushroom				Steak</a:t>
            </a:r>
            <a:endParaRPr lang="en-US" sz="3400" dirty="0"/>
          </a:p>
          <a:p>
            <a:r>
              <a:rPr lang="en-US" sz="3400" i="1" dirty="0"/>
              <a:t>Tomato</a:t>
            </a:r>
            <a:endParaRPr lang="en-US" sz="3400" dirty="0"/>
          </a:p>
          <a:p>
            <a:r>
              <a:rPr lang="en-US" sz="3400" i="1" dirty="0"/>
              <a:t>Cheese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a) Suppose you want exactly 2 vegetarian ingredients and 1 meat ingredient in your omelet.  How many different types of omelets can you order? </a:t>
            </a:r>
          </a:p>
          <a:p>
            <a:r>
              <a:rPr lang="en-US" sz="3400" dirty="0"/>
              <a:t>b) Suppose you can afford at most 3 ingredients in your omelet.  How many different omelets can you order</a:t>
            </a:r>
            <a:r>
              <a:rPr lang="en-US" sz="3400" dirty="0" smtClean="0"/>
              <a:t>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124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Page </a:t>
            </a:r>
            <a:r>
              <a:rPr lang="en-US" sz="3400" dirty="0"/>
              <a:t>678 #1-6, 9-11, 13-19 (odd</a:t>
            </a:r>
            <a:r>
              <a:rPr lang="en-US" sz="3400"/>
              <a:t>), </a:t>
            </a:r>
            <a:r>
              <a:rPr lang="en-US" sz="3400" smtClean="0"/>
              <a:t/>
            </a:r>
            <a:br>
              <a:rPr lang="en-US" sz="3400" smtClean="0"/>
            </a:br>
            <a:r>
              <a:rPr lang="en-US" sz="3400" smtClean="0"/>
              <a:t>                   20</a:t>
            </a:r>
            <a:r>
              <a:rPr lang="en-US" sz="3400" dirty="0"/>
              <a:t>, 21-37 (odd), 38-41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14901</TotalTime>
  <Words>399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Franklin Gothic Book</vt:lpstr>
      <vt:lpstr>Symbol</vt:lpstr>
      <vt:lpstr>Times New Roman</vt:lpstr>
      <vt:lpstr>Crop</vt:lpstr>
      <vt:lpstr>Microsoft Equation 3.0</vt:lpstr>
      <vt:lpstr>Equation.DSMT4</vt:lpstr>
      <vt:lpstr>ALGEBRA 4</vt:lpstr>
      <vt:lpstr>Bell Work</vt:lpstr>
      <vt:lpstr>Review from 11.1</vt:lpstr>
      <vt:lpstr>Example</vt:lpstr>
      <vt:lpstr>Permutation or Combination?</vt:lpstr>
      <vt:lpstr>Multiple Events: Event A and Event B  Multiply Event A or Event B  Add </vt:lpstr>
      <vt:lpstr>Example: A restaurant serves omelets that can be ordered with any of the ingredients shown.</vt:lpstr>
      <vt:lpstr>Answer the following: </vt:lpstr>
      <vt:lpstr>For Next Time</vt:lpstr>
      <vt:lpstr>11.2 Probability</vt:lpstr>
      <vt:lpstr>Experimental Probability:</vt:lpstr>
      <vt:lpstr>Theoretical Probability: </vt:lpstr>
      <vt:lpstr>Example: Experimental or Theoretical? </vt:lpstr>
      <vt:lpstr>Answer the following:</vt:lpstr>
      <vt:lpstr>Think Deeper…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204</cp:revision>
  <cp:lastPrinted>2017-11-01T17:18:10Z</cp:lastPrinted>
  <dcterms:created xsi:type="dcterms:W3CDTF">2017-08-31T14:11:29Z</dcterms:created>
  <dcterms:modified xsi:type="dcterms:W3CDTF">2018-02-20T20:11:44Z</dcterms:modified>
</cp:coreProperties>
</file>