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22"/>
  </p:handoutMasterIdLst>
  <p:sldIdLst>
    <p:sldId id="263" r:id="rId2"/>
    <p:sldId id="264" r:id="rId3"/>
    <p:sldId id="309" r:id="rId4"/>
    <p:sldId id="308" r:id="rId5"/>
    <p:sldId id="298" r:id="rId6"/>
    <p:sldId id="299" r:id="rId7"/>
    <p:sldId id="300" r:id="rId8"/>
    <p:sldId id="301" r:id="rId9"/>
    <p:sldId id="302" r:id="rId10"/>
    <p:sldId id="303" r:id="rId11"/>
    <p:sldId id="305" r:id="rId12"/>
    <p:sldId id="304" r:id="rId13"/>
    <p:sldId id="306" r:id="rId14"/>
    <p:sldId id="307" r:id="rId15"/>
    <p:sldId id="310" r:id="rId16"/>
    <p:sldId id="311" r:id="rId17"/>
    <p:sldId id="312" r:id="rId18"/>
    <p:sldId id="313" r:id="rId19"/>
    <p:sldId id="314" r:id="rId20"/>
    <p:sldId id="315" r:id="rId21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40" d="100"/>
          <a:sy n="40" d="100"/>
        </p:scale>
        <p:origin x="52" y="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C4242D-6570-4D26-878C-5DE8AD62D39F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8128AE3-49DD-490B-9D73-9CA464A9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29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ALGEBRA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56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10347960" cy="3581400"/>
          </a:xfrm>
        </p:spPr>
        <p:txBody>
          <a:bodyPr/>
          <a:lstStyle/>
          <a:p>
            <a:pPr marL="0" indent="0">
              <a:buNone/>
            </a:pPr>
            <a:r>
              <a:rPr lang="en-US" sz="3400" i="1" dirty="0"/>
              <a:t>Events A and B are independent.  Find the indicated probability.</a:t>
            </a:r>
            <a:endParaRPr lang="en-US" sz="3400" dirty="0"/>
          </a:p>
          <a:p>
            <a:pPr marL="0" indent="0">
              <a:buNone/>
            </a:pPr>
            <a:r>
              <a:rPr lang="en-US" sz="3400" i="1" dirty="0"/>
              <a:t>a) P(A) = 0.3				</a:t>
            </a:r>
            <a:r>
              <a:rPr lang="en-US" sz="3400" i="1" dirty="0" smtClean="0"/>
              <a:t>	b</a:t>
            </a:r>
            <a:r>
              <a:rPr lang="en-US" sz="3400" i="1" dirty="0"/>
              <a:t>) P(A) = _.2__</a:t>
            </a:r>
            <a:endParaRPr lang="en-US" sz="3400" dirty="0"/>
          </a:p>
          <a:p>
            <a:pPr marL="0" indent="0">
              <a:buNone/>
            </a:pPr>
            <a:r>
              <a:rPr lang="en-US" sz="3400" i="1" dirty="0"/>
              <a:t>   P(B) = 0.9				</a:t>
            </a:r>
            <a:r>
              <a:rPr lang="en-US" sz="3400" i="1" dirty="0" smtClean="0"/>
              <a:t>	   </a:t>
            </a:r>
            <a:r>
              <a:rPr lang="en-US" sz="3400" i="1" dirty="0"/>
              <a:t>P(B) = 0.3</a:t>
            </a:r>
            <a:endParaRPr lang="en-US" sz="3400" dirty="0"/>
          </a:p>
          <a:p>
            <a:pPr marL="0" indent="0">
              <a:buNone/>
            </a:pPr>
            <a:r>
              <a:rPr lang="en-US" sz="3400" i="1" dirty="0"/>
              <a:t>  P(A and B) = __.27__		</a:t>
            </a:r>
            <a:r>
              <a:rPr lang="en-US" sz="3400" i="1" dirty="0" smtClean="0"/>
              <a:t>	  </a:t>
            </a:r>
            <a:r>
              <a:rPr lang="en-US" sz="3400" i="1" dirty="0"/>
              <a:t>P(A and B) = 0.06</a:t>
            </a:r>
            <a:endParaRPr lang="en-US" sz="3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76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22960"/>
            <a:ext cx="11506200" cy="589788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10500" b="1" i="1" dirty="0"/>
              <a:t>A jar contains 12 red marbles, 16 blue marbles, and 18 </a:t>
            </a:r>
            <a:r>
              <a:rPr lang="en-US" sz="10500" b="1" i="1" dirty="0" smtClean="0"/>
              <a:t>white marbles</a:t>
            </a:r>
            <a:r>
              <a:rPr lang="en-US" sz="10500" b="1" i="1" dirty="0"/>
              <a:t>.</a:t>
            </a:r>
            <a:endParaRPr lang="en-US" sz="10500" b="1" dirty="0"/>
          </a:p>
          <a:p>
            <a:pPr marL="0" indent="0">
              <a:buNone/>
            </a:pPr>
            <a:r>
              <a:rPr lang="en-US" sz="10500" i="1" dirty="0" smtClean="0"/>
              <a:t>a</a:t>
            </a:r>
            <a:r>
              <a:rPr lang="en-US" sz="10500" i="1" dirty="0"/>
              <a:t>) Find the probability of choosing a red marble and then a white marble is chosen with replacement</a:t>
            </a:r>
            <a:r>
              <a:rPr lang="en-US" sz="10500" i="1" dirty="0" smtClean="0"/>
              <a:t>.</a:t>
            </a:r>
            <a:r>
              <a:rPr lang="en-US" sz="10500" i="1" dirty="0"/>
              <a:t> </a:t>
            </a:r>
            <a:endParaRPr lang="en-US" sz="10500" dirty="0"/>
          </a:p>
          <a:p>
            <a:endParaRPr lang="en-US" sz="10500" dirty="0"/>
          </a:p>
          <a:p>
            <a:pPr marL="0" indent="0">
              <a:buNone/>
            </a:pPr>
            <a:r>
              <a:rPr lang="en-US" sz="10500" i="1" dirty="0"/>
              <a:t>b) Three marbles are chosen from the jar with replacement.  What is </a:t>
            </a:r>
            <a:r>
              <a:rPr lang="en-US" sz="10500" i="1" dirty="0" smtClean="0"/>
              <a:t>the </a:t>
            </a:r>
            <a:r>
              <a:rPr lang="en-US" sz="10500" i="1" dirty="0"/>
              <a:t>probability that all are white?</a:t>
            </a:r>
            <a:endParaRPr lang="en-US" sz="10500" dirty="0"/>
          </a:p>
          <a:p>
            <a:pPr marL="0" indent="0">
              <a:buNone/>
            </a:pPr>
            <a:r>
              <a:rPr lang="en-US" sz="10500" i="1" dirty="0"/>
              <a:t> </a:t>
            </a:r>
            <a:endParaRPr lang="en-US" sz="10500" dirty="0"/>
          </a:p>
          <a:p>
            <a:pPr marL="0" indent="0">
              <a:buNone/>
            </a:pPr>
            <a:endParaRPr lang="en-US" sz="10500" dirty="0"/>
          </a:p>
          <a:p>
            <a:pPr marL="0" indent="0">
              <a:buNone/>
            </a:pPr>
            <a:r>
              <a:rPr lang="en-US" sz="10500" i="1" dirty="0"/>
              <a:t>c) Four marbles are chosen from the jar with replacement.  What is the probability that none are blue?</a:t>
            </a:r>
            <a:endParaRPr lang="en-US" sz="10500" dirty="0"/>
          </a:p>
          <a:p>
            <a:pPr marL="0" indent="0">
              <a:buNone/>
            </a:pPr>
            <a:r>
              <a:rPr lang="en-US" sz="10500" i="1" dirty="0"/>
              <a:t> </a:t>
            </a:r>
            <a:endParaRPr lang="en-US" sz="105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09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0"/>
                <a:ext cx="11506200" cy="5867400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>
                  <a:buNone/>
                </a:pPr>
                <a:r>
                  <a:rPr lang="en-US" sz="10500" b="1" i="1" dirty="0"/>
                  <a:t>A jar contains 12 red marbles, 16 blue marbles, and 18 </a:t>
                </a:r>
                <a:r>
                  <a:rPr lang="en-US" sz="10500" b="1" i="1" dirty="0" smtClean="0"/>
                  <a:t>white marbles</a:t>
                </a:r>
                <a:r>
                  <a:rPr lang="en-US" sz="10500" b="1" i="1" dirty="0"/>
                  <a:t>.</a:t>
                </a:r>
                <a:endParaRPr lang="en-US" sz="10500" b="1" dirty="0"/>
              </a:p>
              <a:p>
                <a:pPr marL="0" indent="0">
                  <a:buNone/>
                </a:pPr>
                <a:r>
                  <a:rPr lang="en-US" sz="10500" i="1" dirty="0" smtClean="0"/>
                  <a:t>a</a:t>
                </a:r>
                <a:r>
                  <a:rPr lang="en-US" sz="10500" i="1" dirty="0"/>
                  <a:t>) Find the probability of choosing a red marble and then a white marble is chosen with replacement</a:t>
                </a:r>
                <a:r>
                  <a:rPr lang="en-US" sz="10500" i="1" dirty="0" smtClean="0"/>
                  <a:t>.</a:t>
                </a:r>
                <a:r>
                  <a:rPr lang="en-US" sz="10500" i="1" dirty="0"/>
                  <a:t> </a:t>
                </a:r>
                <a:endParaRPr lang="en-US" sz="105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0" i="1"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en-US" sz="10500" i="1">
                              <a:latin typeface="Cambria Math" panose="02040503050406030204" pitchFamily="18" charset="0"/>
                            </a:rPr>
                            <m:t>46</m:t>
                          </m:r>
                        </m:den>
                      </m:f>
                      <m:r>
                        <a:rPr lang="en-US" sz="10500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10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0" i="1">
                              <a:latin typeface="Cambria Math" panose="02040503050406030204" pitchFamily="18" charset="0"/>
                            </a:rPr>
                            <m:t>18</m:t>
                          </m:r>
                        </m:num>
                        <m:den>
                          <m:r>
                            <a:rPr lang="en-US" sz="10500" i="1">
                              <a:latin typeface="Cambria Math" panose="02040503050406030204" pitchFamily="18" charset="0"/>
                            </a:rPr>
                            <m:t>46</m:t>
                          </m:r>
                        </m:den>
                      </m:f>
                      <m:r>
                        <a:rPr lang="en-US" sz="105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0" i="1">
                              <a:latin typeface="Cambria Math" panose="02040503050406030204" pitchFamily="18" charset="0"/>
                            </a:rPr>
                            <m:t>216</m:t>
                          </m:r>
                        </m:num>
                        <m:den>
                          <m:r>
                            <a:rPr lang="en-US" sz="10500" i="1">
                              <a:latin typeface="Cambria Math" panose="02040503050406030204" pitchFamily="18" charset="0"/>
                            </a:rPr>
                            <m:t>2116</m:t>
                          </m:r>
                        </m:den>
                      </m:f>
                      <m:r>
                        <a:rPr lang="en-US" sz="10500" i="1">
                          <a:latin typeface="Cambria Math" panose="02040503050406030204" pitchFamily="18" charset="0"/>
                        </a:rPr>
                        <m:t>≈0.102</m:t>
                      </m:r>
                    </m:oMath>
                  </m:oMathPara>
                </a14:m>
                <a:endParaRPr lang="en-US" sz="10500" dirty="0"/>
              </a:p>
              <a:p>
                <a:endParaRPr lang="en-US" sz="10500" dirty="0"/>
              </a:p>
              <a:p>
                <a:pPr marL="0" indent="0">
                  <a:buNone/>
                </a:pPr>
                <a:r>
                  <a:rPr lang="en-US" sz="10500" i="1" dirty="0"/>
                  <a:t>b) Three marbles are chosen from the jar with replacement.  What is </a:t>
                </a:r>
                <a:r>
                  <a:rPr lang="en-US" sz="10500" i="1" dirty="0" smtClean="0"/>
                  <a:t>the </a:t>
                </a:r>
                <a:r>
                  <a:rPr lang="en-US" sz="10500" i="1" dirty="0"/>
                  <a:t>probability that all are white?</a:t>
                </a:r>
                <a:endParaRPr lang="en-US" sz="10500" dirty="0"/>
              </a:p>
              <a:p>
                <a:pPr marL="0" indent="0">
                  <a:buNone/>
                </a:pPr>
                <a:r>
                  <a:rPr lang="en-US" sz="10500" i="1" dirty="0"/>
                  <a:t> </a:t>
                </a:r>
                <a:endParaRPr lang="en-US" sz="105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0" i="1">
                              <a:latin typeface="Cambria Math" panose="02040503050406030204" pitchFamily="18" charset="0"/>
                            </a:rPr>
                            <m:t>16</m:t>
                          </m:r>
                        </m:num>
                        <m:den>
                          <m:r>
                            <a:rPr lang="en-US" sz="10500" i="1">
                              <a:latin typeface="Cambria Math" panose="02040503050406030204" pitchFamily="18" charset="0"/>
                            </a:rPr>
                            <m:t>46</m:t>
                          </m:r>
                        </m:den>
                      </m:f>
                      <m:r>
                        <a:rPr lang="en-US" sz="10500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10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0" i="1">
                              <a:latin typeface="Cambria Math" panose="02040503050406030204" pitchFamily="18" charset="0"/>
                            </a:rPr>
                            <m:t>16</m:t>
                          </m:r>
                        </m:num>
                        <m:den>
                          <m:r>
                            <a:rPr lang="en-US" sz="10500" i="1">
                              <a:latin typeface="Cambria Math" panose="02040503050406030204" pitchFamily="18" charset="0"/>
                            </a:rPr>
                            <m:t>46</m:t>
                          </m:r>
                        </m:den>
                      </m:f>
                      <m:r>
                        <a:rPr lang="en-US" sz="10500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10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0" i="1">
                              <a:latin typeface="Cambria Math" panose="02040503050406030204" pitchFamily="18" charset="0"/>
                            </a:rPr>
                            <m:t>16</m:t>
                          </m:r>
                        </m:num>
                        <m:den>
                          <m:r>
                            <a:rPr lang="en-US" sz="10500" i="1">
                              <a:latin typeface="Cambria Math" panose="02040503050406030204" pitchFamily="18" charset="0"/>
                            </a:rPr>
                            <m:t>46</m:t>
                          </m:r>
                        </m:den>
                      </m:f>
                      <m:r>
                        <a:rPr lang="en-US" sz="105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0" i="1">
                              <a:latin typeface="Cambria Math" panose="02040503050406030204" pitchFamily="18" charset="0"/>
                            </a:rPr>
                            <m:t>4096</m:t>
                          </m:r>
                        </m:num>
                        <m:den>
                          <m:r>
                            <a:rPr lang="en-US" sz="10500" i="1">
                              <a:latin typeface="Cambria Math" panose="02040503050406030204" pitchFamily="18" charset="0"/>
                            </a:rPr>
                            <m:t>97336</m:t>
                          </m:r>
                        </m:den>
                      </m:f>
                      <m:r>
                        <a:rPr lang="en-US" sz="10500" i="1">
                          <a:latin typeface="Cambria Math" panose="02040503050406030204" pitchFamily="18" charset="0"/>
                        </a:rPr>
                        <m:t>≈0.042</m:t>
                      </m:r>
                    </m:oMath>
                  </m:oMathPara>
                </a14:m>
                <a:endParaRPr lang="en-US" sz="10500" dirty="0"/>
              </a:p>
              <a:p>
                <a:pPr marL="0" indent="0">
                  <a:buNone/>
                </a:pPr>
                <a:endParaRPr lang="en-US" sz="10500" dirty="0"/>
              </a:p>
              <a:p>
                <a:pPr marL="0" indent="0">
                  <a:buNone/>
                </a:pPr>
                <a:r>
                  <a:rPr lang="en-US" sz="10500" i="1" dirty="0"/>
                  <a:t>c) Four marbles are chosen from the jar with replacement.  What is the probability that none are blue?</a:t>
                </a:r>
                <a:endParaRPr lang="en-US" sz="10500" dirty="0"/>
              </a:p>
              <a:p>
                <a:pPr marL="0" indent="0">
                  <a:buNone/>
                </a:pPr>
                <a:r>
                  <a:rPr lang="en-US" sz="10500" i="1" dirty="0"/>
                  <a:t> </a:t>
                </a:r>
                <a:endParaRPr lang="en-US" sz="105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0" i="1">
                              <a:latin typeface="Cambria Math" panose="02040503050406030204" pitchFamily="18" charset="0"/>
                            </a:rPr>
                            <m:t>30</m:t>
                          </m:r>
                        </m:num>
                        <m:den>
                          <m:r>
                            <a:rPr lang="en-US" sz="10500" i="1">
                              <a:latin typeface="Cambria Math" panose="02040503050406030204" pitchFamily="18" charset="0"/>
                            </a:rPr>
                            <m:t>46</m:t>
                          </m:r>
                        </m:den>
                      </m:f>
                      <m:r>
                        <a:rPr lang="en-US" sz="10500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10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0" i="1">
                              <a:latin typeface="Cambria Math" panose="02040503050406030204" pitchFamily="18" charset="0"/>
                            </a:rPr>
                            <m:t>30</m:t>
                          </m:r>
                        </m:num>
                        <m:den>
                          <m:r>
                            <a:rPr lang="en-US" sz="10500" i="1">
                              <a:latin typeface="Cambria Math" panose="02040503050406030204" pitchFamily="18" charset="0"/>
                            </a:rPr>
                            <m:t>46</m:t>
                          </m:r>
                        </m:den>
                      </m:f>
                      <m:r>
                        <a:rPr lang="en-US" sz="10500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10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0" i="1">
                              <a:latin typeface="Cambria Math" panose="02040503050406030204" pitchFamily="18" charset="0"/>
                            </a:rPr>
                            <m:t>30</m:t>
                          </m:r>
                        </m:num>
                        <m:den>
                          <m:r>
                            <a:rPr lang="en-US" sz="10500" i="1">
                              <a:latin typeface="Cambria Math" panose="02040503050406030204" pitchFamily="18" charset="0"/>
                            </a:rPr>
                            <m:t>46</m:t>
                          </m:r>
                        </m:den>
                      </m:f>
                      <m:r>
                        <a:rPr lang="en-US" sz="10500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10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0" i="1">
                              <a:latin typeface="Cambria Math" panose="02040503050406030204" pitchFamily="18" charset="0"/>
                            </a:rPr>
                            <m:t>30</m:t>
                          </m:r>
                        </m:num>
                        <m:den>
                          <m:r>
                            <a:rPr lang="en-US" sz="10500" i="1">
                              <a:latin typeface="Cambria Math" panose="02040503050406030204" pitchFamily="18" charset="0"/>
                            </a:rPr>
                            <m:t>46</m:t>
                          </m:r>
                        </m:den>
                      </m:f>
                      <m:r>
                        <a:rPr lang="en-US" sz="105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0" i="1">
                              <a:latin typeface="Cambria Math" panose="02040503050406030204" pitchFamily="18" charset="0"/>
                            </a:rPr>
                            <m:t>810000</m:t>
                          </m:r>
                        </m:num>
                        <m:den>
                          <m:r>
                            <a:rPr lang="en-US" sz="10500" i="1">
                              <a:latin typeface="Cambria Math" panose="02040503050406030204" pitchFamily="18" charset="0"/>
                            </a:rPr>
                            <m:t>4477456</m:t>
                          </m:r>
                        </m:den>
                      </m:f>
                      <m:r>
                        <a:rPr lang="en-US" sz="10500" i="1">
                          <a:latin typeface="Cambria Math" panose="02040503050406030204" pitchFamily="18" charset="0"/>
                        </a:rPr>
                        <m:t>≈0.181</m:t>
                      </m:r>
                    </m:oMath>
                  </m:oMathPara>
                </a14:m>
                <a:endParaRPr lang="en-US" sz="105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0"/>
                <a:ext cx="11506200" cy="5867400"/>
              </a:xfrm>
              <a:blipFill rotWithShape="0">
                <a:blip r:embed="rId2"/>
                <a:stretch>
                  <a:fillRect l="-954" t="-259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289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7160"/>
            <a:ext cx="9601200" cy="57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i="1" dirty="0"/>
              <a:t>In a survey of 200 pet owners, 103 owned dogs, 88 owned cats, 25 owned birds, 18 owned reptiles</a:t>
            </a:r>
            <a:r>
              <a:rPr lang="en-US" sz="3000" i="1" dirty="0" smtClean="0"/>
              <a:t>.</a:t>
            </a:r>
            <a:br>
              <a:rPr lang="en-US" sz="3000" i="1" dirty="0" smtClean="0"/>
            </a:br>
            <a:endParaRPr lang="en-US" sz="3000" dirty="0"/>
          </a:p>
          <a:p>
            <a:pPr marL="0" indent="0">
              <a:buNone/>
            </a:pPr>
            <a:r>
              <a:rPr lang="en-US" sz="3000" i="1" dirty="0"/>
              <a:t> </a:t>
            </a:r>
            <a:r>
              <a:rPr lang="en-US" sz="3000" i="1" dirty="0" smtClean="0"/>
              <a:t>a</a:t>
            </a:r>
            <a:r>
              <a:rPr lang="en-US" sz="3000" i="1" dirty="0"/>
              <a:t>) None of the respondents owned both a cat and a bird.  What is the probability that they owned a cat or a bird?</a:t>
            </a:r>
            <a:endParaRPr lang="en-US" sz="3000" dirty="0"/>
          </a:p>
          <a:p>
            <a:pPr marL="0" indent="0">
              <a:buNone/>
            </a:pPr>
            <a:r>
              <a:rPr lang="en-US" sz="3000" i="1" dirty="0"/>
              <a:t> </a:t>
            </a:r>
            <a:endParaRPr lang="en-US" sz="3000" dirty="0"/>
          </a:p>
          <a:p>
            <a:pPr marL="0" indent="0">
              <a:buNone/>
            </a:pPr>
            <a:r>
              <a:rPr lang="en-US" sz="3000" i="1" dirty="0"/>
              <a:t>b) Of the respondents, 52 owned both a cat and a dog.  What is the probability that a respondent owned a cat or a </a:t>
            </a:r>
            <a:r>
              <a:rPr lang="en-US" sz="3000" i="1" dirty="0" smtClean="0"/>
              <a:t>dog? </a:t>
            </a:r>
            <a:r>
              <a:rPr lang="en-US" sz="3000" i="1" dirty="0"/>
              <a:t>  </a:t>
            </a:r>
            <a:endParaRPr lang="en-US" sz="3000" dirty="0"/>
          </a:p>
          <a:p>
            <a:pPr marL="0" indent="0">
              <a:buNone/>
            </a:pPr>
            <a:endParaRPr lang="en-US" sz="3000" i="1" dirty="0" smtClean="0"/>
          </a:p>
          <a:p>
            <a:pPr marL="0" indent="0">
              <a:buNone/>
            </a:pPr>
            <a:r>
              <a:rPr lang="en-US" sz="3000" i="1" dirty="0" smtClean="0"/>
              <a:t>c</a:t>
            </a:r>
            <a:r>
              <a:rPr lang="en-US" sz="3000" i="1" dirty="0"/>
              <a:t>) Of the respondents, 119 owned a dog or a reptile.  What is the probability that they owned a dog and a reptile?</a:t>
            </a:r>
            <a:endParaRPr lang="en-US" sz="3000" dirty="0"/>
          </a:p>
          <a:p>
            <a:pPr marL="0" indent="0">
              <a:buNone/>
            </a:pPr>
            <a:r>
              <a:rPr lang="en-US" sz="3000" i="1" dirty="0"/>
              <a:t> </a:t>
            </a:r>
            <a:endParaRPr lang="en-US" sz="3000" dirty="0"/>
          </a:p>
          <a:p>
            <a:pPr marL="0" indent="0">
              <a:buNone/>
            </a:pPr>
            <a:r>
              <a:rPr lang="en-US" sz="3000" i="1" dirty="0"/>
              <a:t> 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77780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37160"/>
                <a:ext cx="9601200" cy="573024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3000" i="1" dirty="0"/>
                  <a:t> </a:t>
                </a:r>
                <a:r>
                  <a:rPr lang="en-US" sz="2400" i="1" dirty="0" smtClean="0"/>
                  <a:t>a</a:t>
                </a:r>
                <a:r>
                  <a:rPr lang="en-US" sz="2400" i="1" dirty="0"/>
                  <a:t>) None of the respondents owned both a cat and a bird.  What is the probability that they owned a cat or a bird</a:t>
                </a:r>
                <a:r>
                  <a:rPr lang="en-US" sz="2400" i="1" dirty="0" smtClean="0"/>
                  <a:t>?</a:t>
                </a: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88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200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200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200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113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200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≈0.565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i="1" dirty="0"/>
                  <a:t>b) Of the respondents, 52 owned both a cat and a dog.  What is the probability that a respondent owned a cat or a </a:t>
                </a:r>
                <a:r>
                  <a:rPr lang="en-US" sz="2400" i="1" dirty="0" smtClean="0"/>
                  <a:t>dog? </a:t>
                </a: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103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200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88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200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52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200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139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200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≈0.695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i="1" dirty="0"/>
                  <a:t>c) Of the respondents, 119 owned a dog or a </a:t>
                </a:r>
                <a:r>
                  <a:rPr lang="en-US" sz="2400" i="1" dirty="0" smtClean="0"/>
                  <a:t>reptile.  </a:t>
                </a:r>
                <a:r>
                  <a:rPr lang="en-US" sz="2400" i="1" dirty="0"/>
                  <a:t>What is the probability that they owned a dog and a reptile</a:t>
                </a:r>
                <a:r>
                  <a:rPr lang="en-US" sz="2400" i="1" dirty="0" smtClean="0"/>
                  <a:t>?</a:t>
                </a: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119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200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103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200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18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200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i="1" dirty="0"/>
                  <a:t> </a:t>
                </a:r>
                <a:endParaRPr lang="en-US" sz="2400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=0.01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37160"/>
                <a:ext cx="9601200" cy="5730240"/>
              </a:xfrm>
              <a:blipFill rotWithShape="0">
                <a:blip r:embed="rId2"/>
                <a:stretch>
                  <a:fillRect l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446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11.4 Conditional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400" dirty="0"/>
              <a:t>Objective: To find conditional probabilities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09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Probability: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3400" dirty="0" smtClean="0"/>
                  <a:t>For </a:t>
                </a:r>
                <a:r>
                  <a:rPr lang="en-US" sz="3400" dirty="0"/>
                  <a:t>any two events A and B with P(A)</a:t>
                </a:r>
                <a14:m>
                  <m:oMath xmlns:m="http://schemas.openxmlformats.org/officeDocument/2006/math">
                    <m:r>
                      <a:rPr lang="en-US" sz="3400" i="1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3400" dirty="0"/>
                  <a:t/>
                </a:r>
                <a:br>
                  <a:rPr lang="en-US" sz="3400" dirty="0"/>
                </a:br>
                <a:r>
                  <a:rPr lang="en-US" sz="3400" dirty="0"/>
                  <a:t/>
                </a:r>
                <a:br>
                  <a:rPr lang="en-US" sz="3400" dirty="0"/>
                </a:br>
                <a:r>
                  <a:rPr lang="en-US" sz="3400" b="1" i="1" dirty="0" smtClean="0"/>
                  <a:t> </a:t>
                </a:r>
                <a14:m>
                  <m:oMath xmlns:m="http://schemas.openxmlformats.org/officeDocument/2006/math"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3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e>
                        <m:r>
                          <a:rPr lang="en-US" sz="3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400" b="1" i="1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3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4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34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400" b="1" i="1">
                            <a:latin typeface="Cambria Math" panose="02040503050406030204" pitchFamily="18" charset="0"/>
                          </a:rPr>
                          <m:t>𝒂𝒏𝒅</m:t>
                        </m:r>
                        <m:r>
                          <a:rPr lang="en-US" sz="34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400" b="1" i="1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sz="3400" b="1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400" b="1" i="1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3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4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3400" b="1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3400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The probability of B given that A happens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78" t="-3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807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645920"/>
                <a:ext cx="10485120" cy="5212080"/>
              </a:xfrm>
            </p:spPr>
            <p:txBody>
              <a:bodyPr>
                <a:normAutofit/>
              </a:bodyPr>
              <a:lstStyle/>
              <a:p>
                <a:r>
                  <a:rPr lang="en-US" sz="3400" dirty="0" smtClean="0"/>
                  <a:t>A utility company asked 50 of its customers whether they pay their bills online or by mail. What is the probability that a customer pays the bill online, given that the customer is male? </a:t>
                </a:r>
              </a:p>
              <a:p>
                <a:pPr marL="0" indent="0">
                  <a:buNone/>
                </a:pPr>
                <a:r>
                  <a:rPr lang="en-US" sz="3200" dirty="0"/>
                  <a:t>	</a:t>
                </a:r>
                <a:r>
                  <a:rPr lang="en-US" sz="3400" dirty="0"/>
                  <a:t>		</a:t>
                </a:r>
                <a:r>
                  <a:rPr lang="en-US" sz="3400" dirty="0" smtClean="0"/>
                  <a:t>	    </a:t>
                </a:r>
                <a:r>
                  <a:rPr lang="en-US" sz="3400" u="sng" dirty="0" smtClean="0">
                    <a:effectLst/>
                  </a:rPr>
                  <a:t>Bill </a:t>
                </a:r>
                <a:r>
                  <a:rPr lang="en-US" sz="3400" u="sng" dirty="0">
                    <a:effectLst/>
                  </a:rPr>
                  <a:t>Payments</a:t>
                </a:r>
                <a:endParaRPr lang="en-US" sz="3400" dirty="0">
                  <a:effectLst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34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𝑜𝑛𝑙𝑖𝑛𝑒</m:t>
                            </m:r>
                          </m:e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𝑏𝑦</m:t>
                            </m:r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𝑚𝑎𝑖𝑙</m:t>
                            </m:r>
                          </m:e>
                        </m:mr>
                        <m:mr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𝑚𝑎𝑙𝑒</m:t>
                            </m:r>
                          </m:e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</m:mr>
                        <m:mr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𝑓𝑒𝑚𝑎𝑙𝑒</m:t>
                            </m:r>
                          </m:e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24</m:t>
                            </m:r>
                          </m:e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mr>
                      </m:m>
                    </m:oMath>
                  </m:oMathPara>
                </a14:m>
                <a:endParaRPr lang="en-US" sz="3400" dirty="0">
                  <a:effectLst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645920"/>
                <a:ext cx="10485120" cy="5212080"/>
              </a:xfrm>
              <a:blipFill rotWithShape="0">
                <a:blip r:embed="rId2"/>
                <a:stretch>
                  <a:fillRect l="-1453" t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491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𝑚𝑎𝑙𝑒</m:t>
                          </m:r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𝑜𝑛𝑙𝑖𝑛𝑒</m:t>
                          </m:r>
                        </m:e>
                      </m:d>
                      <m:r>
                        <a:rPr lang="en-US" sz="3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                           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𝑚𝑎𝑙𝑒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</m:oMath>
                  </m:oMathPara>
                </a14:m>
                <a:endParaRPr lang="en-US" sz="3400" dirty="0"/>
              </a:p>
              <a:p>
                <a:pPr marL="0" indent="0">
                  <a:buNone/>
                </a:pPr>
                <a:endParaRPr lang="en-US" sz="3400" dirty="0" smtClean="0"/>
              </a:p>
              <a:p>
                <a:pPr marL="0" indent="0">
                  <a:buNone/>
                </a:pPr>
                <a:endParaRPr lang="en-US" sz="3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𝑜𝑛𝑙𝑖𝑛𝑒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𝑚𝑎𝑙𝑒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𝑚𝑎𝑙𝑒</m:t>
                          </m:r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𝑜𝑛𝑙𝑖𝑛𝑒</m:t>
                          </m:r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𝑚𝑎𝑙𝑒</m:t>
                          </m:r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3400" i="1">
                          <a:latin typeface="Cambria Math" panose="02040503050406030204" pitchFamily="18" charset="0"/>
                        </a:rPr>
                        <m:t>=     </m:t>
                      </m:r>
                      <m:f>
                        <m:f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3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num>
                            <m:den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sz="3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num>
                            <m:den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den>
                          </m:f>
                        </m:den>
                      </m:f>
                      <m:r>
                        <a:rPr lang="en-US" sz="3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en-US" sz="3400" i="1"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en-US" sz="34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371600" y="5867400"/>
            <a:ext cx="10591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probability that a customer pays online given that the customer is male is 60%. </a:t>
            </a:r>
            <a:endParaRPr lang="en-US" sz="3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32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deeper…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400" dirty="0"/>
              <a:t>Could we find the probability of customer paying by mail given that she is a female? </a:t>
            </a:r>
            <a:endParaRPr lang="en-US" sz="3400" dirty="0" smtClean="0"/>
          </a:p>
          <a:p>
            <a:endParaRPr lang="en-US" sz="3400" dirty="0"/>
          </a:p>
          <a:p>
            <a:r>
              <a:rPr lang="en-US" sz="3400" dirty="0" smtClean="0"/>
              <a:t>What other scenarios could we attempt to find? </a:t>
            </a:r>
            <a:endParaRPr lang="en-US" sz="3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57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870" y="818805"/>
            <a:ext cx="9601200" cy="689457"/>
          </a:xfrm>
        </p:spPr>
        <p:txBody>
          <a:bodyPr/>
          <a:lstStyle/>
          <a:p>
            <a:r>
              <a:rPr lang="en-US" dirty="0" smtClean="0"/>
              <a:t>Bell 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790" y="1662965"/>
            <a:ext cx="10299032" cy="495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0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700 #1-5, 9-17 (odd)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58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11.1 – 11.3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11109158" cy="35814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3400" dirty="0" smtClean="0"/>
          </a:p>
          <a:p>
            <a:r>
              <a:rPr lang="en-US" sz="3400" dirty="0" smtClean="0"/>
              <a:t>Level 2: Factorials, Permutations, Combinations, </a:t>
            </a:r>
            <a:br>
              <a:rPr lang="en-US" sz="3400" dirty="0" smtClean="0"/>
            </a:br>
            <a:r>
              <a:rPr lang="en-US" sz="3400" dirty="0" smtClean="0"/>
              <a:t>              Basic Probability</a:t>
            </a:r>
          </a:p>
          <a:p>
            <a:r>
              <a:rPr lang="en-US" sz="3400" dirty="0" smtClean="0"/>
              <a:t>Level 3: Applied Perm/Combo, Probability (with and)</a:t>
            </a:r>
          </a:p>
          <a:p>
            <a:r>
              <a:rPr lang="en-US" sz="3400" dirty="0" smtClean="0"/>
              <a:t>Level 4: Applied Perm/Combo with and/or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55174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/>
              <a:t>page 691 #1-7, 9-12, 13-31 (odd</a:t>
            </a:r>
            <a:r>
              <a:rPr lang="en-US" sz="3200" b="1" dirty="0" smtClean="0"/>
              <a:t>)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73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06680"/>
            <a:ext cx="10652760" cy="6583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b="1" dirty="0"/>
              <a:t>Probability of A and B (Independent):</a:t>
            </a:r>
            <a:endParaRPr lang="en-US" sz="3400" dirty="0"/>
          </a:p>
          <a:p>
            <a:pPr marL="0" indent="0">
              <a:buNone/>
            </a:pPr>
            <a:r>
              <a:rPr lang="en-US" sz="3400" dirty="0"/>
              <a:t>If A and B are independent events, then the probability that both A and B occur is:</a:t>
            </a:r>
          </a:p>
          <a:p>
            <a:pPr marL="0" lvl="0" indent="0">
              <a:buNone/>
            </a:pPr>
            <a:r>
              <a:rPr lang="en-US" sz="3400" dirty="0">
                <a:effectLst/>
              </a:rPr>
              <a:t>P(A and B) = P(A) * P(B)</a:t>
            </a:r>
          </a:p>
          <a:p>
            <a:pPr marL="0" indent="0">
              <a:buNone/>
            </a:pPr>
            <a:r>
              <a:rPr lang="en-US" sz="3400" dirty="0"/>
              <a:t> </a:t>
            </a:r>
          </a:p>
          <a:p>
            <a:pPr marL="0" indent="0">
              <a:buNone/>
            </a:pPr>
            <a:r>
              <a:rPr lang="en-US" sz="3400" dirty="0"/>
              <a:t> </a:t>
            </a:r>
          </a:p>
          <a:p>
            <a:pPr marL="0" indent="0">
              <a:buNone/>
            </a:pPr>
            <a:r>
              <a:rPr lang="en-US" sz="3400" b="1" dirty="0"/>
              <a:t>Probability of A and B (Dependent):</a:t>
            </a:r>
            <a:endParaRPr lang="en-US" sz="3400" dirty="0"/>
          </a:p>
          <a:p>
            <a:pPr marL="0" indent="0">
              <a:buNone/>
            </a:pPr>
            <a:r>
              <a:rPr lang="en-US" sz="3400" dirty="0"/>
              <a:t>The probability that event B will occur given that A has already occurred:</a:t>
            </a:r>
          </a:p>
          <a:p>
            <a:pPr marL="0" lvl="0" indent="0">
              <a:buNone/>
            </a:pPr>
            <a:r>
              <a:rPr lang="en-US" sz="3400" dirty="0">
                <a:effectLst/>
              </a:rPr>
              <a:t>P(A and B) = P(A) * </a:t>
            </a:r>
            <a:r>
              <a:rPr lang="en-US" sz="3400" dirty="0" smtClean="0">
                <a:effectLst/>
              </a:rPr>
              <a:t>P(B|A)    </a:t>
            </a:r>
            <a:r>
              <a:rPr lang="en-US" sz="3400" dirty="0">
                <a:sym typeface="Wingdings" panose="05000000000000000000" pitchFamily="2" charset="2"/>
              </a:rPr>
              <a:t></a:t>
            </a:r>
            <a:r>
              <a:rPr lang="en-US" sz="3400" dirty="0">
                <a:effectLst/>
              </a:rPr>
              <a:t> </a:t>
            </a:r>
            <a:r>
              <a:rPr lang="en-US" sz="3400" dirty="0" err="1">
                <a:effectLst/>
              </a:rPr>
              <a:t>prob</a:t>
            </a:r>
            <a:r>
              <a:rPr lang="en-US" sz="3400" dirty="0">
                <a:effectLst/>
              </a:rPr>
              <a:t> of B given 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1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624840"/>
            <a:ext cx="10363200" cy="6065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b="1" dirty="0"/>
              <a:t>Mutually Exclusive Events: </a:t>
            </a:r>
            <a:r>
              <a:rPr lang="en-US" sz="3400" dirty="0"/>
              <a:t>Event A and Event B share no </a:t>
            </a:r>
            <a:r>
              <a:rPr lang="en-US" sz="3400" dirty="0" smtClean="0"/>
              <a:t>intersection.</a:t>
            </a:r>
          </a:p>
          <a:p>
            <a:pPr marL="0" lvl="0" indent="0">
              <a:buNone/>
            </a:pPr>
            <a:r>
              <a:rPr lang="en-US" sz="3400" dirty="0" smtClean="0"/>
              <a:t>P(A and B) = 0</a:t>
            </a:r>
          </a:p>
          <a:p>
            <a:pPr marL="0" indent="0">
              <a:buNone/>
            </a:pPr>
            <a:r>
              <a:rPr lang="en-US" sz="3400" dirty="0"/>
              <a:t> </a:t>
            </a:r>
          </a:p>
          <a:p>
            <a:pPr marL="0" indent="0">
              <a:buNone/>
            </a:pPr>
            <a:r>
              <a:rPr lang="en-US" sz="3400" b="1" dirty="0"/>
              <a:t> </a:t>
            </a:r>
            <a:endParaRPr lang="en-US" sz="3400" dirty="0"/>
          </a:p>
          <a:p>
            <a:pPr marL="0" indent="0">
              <a:buNone/>
            </a:pPr>
            <a:r>
              <a:rPr lang="en-US" sz="3400" b="1" dirty="0"/>
              <a:t>Probability of A or B:</a:t>
            </a:r>
            <a:endParaRPr lang="en-US" sz="3400" dirty="0"/>
          </a:p>
          <a:p>
            <a:pPr marL="0" indent="0">
              <a:buNone/>
            </a:pPr>
            <a:r>
              <a:rPr lang="en-US" sz="3400" dirty="0"/>
              <a:t>If A and B are independent events, then the probability that both A and B occur is:</a:t>
            </a:r>
          </a:p>
          <a:p>
            <a:pPr marL="0" lvl="0" indent="0">
              <a:buNone/>
            </a:pPr>
            <a:r>
              <a:rPr lang="en-US" sz="3400"/>
              <a:t>P(A </a:t>
            </a:r>
            <a:r>
              <a:rPr lang="en-US" sz="3400" smtClean="0"/>
              <a:t>or B</a:t>
            </a:r>
            <a:r>
              <a:rPr lang="en-US" sz="3400" dirty="0"/>
              <a:t>) = P(A) + P(B) – P(A and B)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48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457200"/>
            <a:ext cx="10058400" cy="6035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i="1" dirty="0" smtClean="0"/>
              <a:t>If </a:t>
            </a:r>
            <a:r>
              <a:rPr lang="en-US" sz="3200" i="1" dirty="0"/>
              <a:t>event A is drawing a queen from a deck of cards and event B is drawing a king from the remaining cards, are the events A and B dependent or independent?</a:t>
            </a:r>
            <a:endParaRPr lang="en-US" sz="3200" dirty="0"/>
          </a:p>
          <a:p>
            <a:pPr marL="0" indent="0">
              <a:buNone/>
            </a:pPr>
            <a:r>
              <a:rPr lang="en-US" sz="3200" i="1" dirty="0"/>
              <a:t> 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i="1" dirty="0"/>
              <a:t> </a:t>
            </a:r>
            <a:endParaRPr lang="en-US" sz="3200" dirty="0"/>
          </a:p>
          <a:p>
            <a:pPr marL="0" indent="0">
              <a:buNone/>
            </a:pPr>
            <a:r>
              <a:rPr lang="en-US" sz="3200" i="1" dirty="0"/>
              <a:t>If event A is rolling a two on a six-sided die and event B is rolling a four on a different six-sided die, are the events A and B dependent or independent?</a:t>
            </a:r>
            <a:endParaRPr lang="en-US" sz="3200" dirty="0"/>
          </a:p>
          <a:p>
            <a:pPr marL="0" indent="0">
              <a:buNone/>
            </a:pPr>
            <a:r>
              <a:rPr lang="en-US" sz="3200" i="1" dirty="0"/>
              <a:t> 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78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457200"/>
            <a:ext cx="10058400" cy="60350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i="1" dirty="0" smtClean="0"/>
              <a:t>If </a:t>
            </a:r>
            <a:r>
              <a:rPr lang="en-US" sz="3200" i="1" dirty="0"/>
              <a:t>event A is drawing a queen from a deck of cards and event B is drawing a king from the remaining cards, are the events A and B dependent or independent?</a:t>
            </a:r>
            <a:endParaRPr lang="en-US" sz="3200" dirty="0"/>
          </a:p>
          <a:p>
            <a:pPr marL="0" indent="0">
              <a:buNone/>
            </a:pPr>
            <a:r>
              <a:rPr lang="en-US" sz="3200" i="1" dirty="0"/>
              <a:t> 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Dependent</a:t>
            </a:r>
          </a:p>
          <a:p>
            <a:pPr marL="0" indent="0">
              <a:buNone/>
            </a:pPr>
            <a:r>
              <a:rPr lang="en-US" sz="3200" i="1" dirty="0"/>
              <a:t> </a:t>
            </a:r>
            <a:endParaRPr lang="en-US" sz="3200" dirty="0"/>
          </a:p>
          <a:p>
            <a:pPr marL="0" indent="0">
              <a:buNone/>
            </a:pPr>
            <a:r>
              <a:rPr lang="en-US" sz="3200" i="1" dirty="0"/>
              <a:t>If event A is rolling a two on a six-sided die and event B is rolling a four on a different six-sided die, are the events A and B dependent or independent?</a:t>
            </a:r>
            <a:endParaRPr lang="en-US" sz="3200" dirty="0"/>
          </a:p>
          <a:p>
            <a:pPr marL="0" indent="0">
              <a:buNone/>
            </a:pPr>
            <a:r>
              <a:rPr lang="en-US" sz="3200" i="1" dirty="0"/>
              <a:t> 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Independent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6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10347960" cy="3581400"/>
          </a:xfrm>
        </p:spPr>
        <p:txBody>
          <a:bodyPr/>
          <a:lstStyle/>
          <a:p>
            <a:pPr marL="0" indent="0">
              <a:buNone/>
            </a:pPr>
            <a:r>
              <a:rPr lang="en-US" sz="3400" i="1" dirty="0"/>
              <a:t>Events A and B are independent.  Find the indicated probability.</a:t>
            </a:r>
            <a:endParaRPr lang="en-US" sz="3400" dirty="0"/>
          </a:p>
          <a:p>
            <a:pPr marL="0" indent="0">
              <a:buNone/>
            </a:pPr>
            <a:r>
              <a:rPr lang="en-US" sz="3400" i="1" dirty="0"/>
              <a:t>a) P(A) = 0.3				</a:t>
            </a:r>
            <a:r>
              <a:rPr lang="en-US" sz="3400" i="1" dirty="0" smtClean="0"/>
              <a:t>	b</a:t>
            </a:r>
            <a:r>
              <a:rPr lang="en-US" sz="3400" i="1" dirty="0"/>
              <a:t>) P(A) = </a:t>
            </a:r>
            <a:r>
              <a:rPr lang="en-US" sz="3400" i="1" dirty="0" smtClean="0"/>
              <a:t>___</a:t>
            </a:r>
            <a:endParaRPr lang="en-US" sz="3400" dirty="0"/>
          </a:p>
          <a:p>
            <a:pPr marL="0" indent="0">
              <a:buNone/>
            </a:pPr>
            <a:r>
              <a:rPr lang="en-US" sz="3400" i="1" dirty="0"/>
              <a:t>   P(B) = 0.9				</a:t>
            </a:r>
            <a:r>
              <a:rPr lang="en-US" sz="3400" i="1" dirty="0" smtClean="0"/>
              <a:t>	   </a:t>
            </a:r>
            <a:r>
              <a:rPr lang="en-US" sz="3400" i="1" dirty="0"/>
              <a:t>P(B) = 0.3</a:t>
            </a:r>
            <a:endParaRPr lang="en-US" sz="3400" dirty="0"/>
          </a:p>
          <a:p>
            <a:pPr marL="0" indent="0">
              <a:buNone/>
            </a:pPr>
            <a:r>
              <a:rPr lang="en-US" sz="3400" i="1" dirty="0"/>
              <a:t>  P(A and B) = </a:t>
            </a:r>
            <a:r>
              <a:rPr lang="en-US" sz="3400" i="1" dirty="0" smtClean="0"/>
              <a:t>____</a:t>
            </a:r>
            <a:r>
              <a:rPr lang="en-US" sz="3400" i="1" dirty="0"/>
              <a:t>	</a:t>
            </a:r>
            <a:r>
              <a:rPr lang="en-US" sz="3400" i="1" dirty="0" smtClean="0"/>
              <a:t>	</a:t>
            </a:r>
            <a:r>
              <a:rPr lang="en-US" sz="3400" i="1" dirty="0"/>
              <a:t>	</a:t>
            </a:r>
            <a:r>
              <a:rPr lang="en-US" sz="3400" i="1" dirty="0" smtClean="0"/>
              <a:t>	  </a:t>
            </a:r>
            <a:r>
              <a:rPr lang="en-US" sz="3400" i="1" dirty="0"/>
              <a:t>P(A and B) = 0.06</a:t>
            </a:r>
            <a:endParaRPr lang="en-US" sz="3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25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15389</TotalTime>
  <Words>412</Words>
  <Application>Microsoft Office PowerPoint</Application>
  <PresentationFormat>Widescreen</PresentationFormat>
  <Paragraphs>107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Cambria Math</vt:lpstr>
      <vt:lpstr>Franklin Gothic Book</vt:lpstr>
      <vt:lpstr>Times New Roman</vt:lpstr>
      <vt:lpstr>Wingdings</vt:lpstr>
      <vt:lpstr>Crop</vt:lpstr>
      <vt:lpstr>ALGEBRA 4</vt:lpstr>
      <vt:lpstr>Bell Work</vt:lpstr>
      <vt:lpstr>Quiz 11.1 – 11.3 </vt:lpstr>
      <vt:lpstr>From Last Time</vt:lpstr>
      <vt:lpstr>PowerPoint Presentation</vt:lpstr>
      <vt:lpstr>PowerPoint Presentation</vt:lpstr>
      <vt:lpstr>PowerPoint Presentation</vt:lpstr>
      <vt:lpstr>PowerPoint Presentation</vt:lpstr>
      <vt:lpstr>Examples</vt:lpstr>
      <vt:lpstr>Examples</vt:lpstr>
      <vt:lpstr>PowerPoint Presentation</vt:lpstr>
      <vt:lpstr>PowerPoint Presentation</vt:lpstr>
      <vt:lpstr>PowerPoint Presentation</vt:lpstr>
      <vt:lpstr>PowerPoint Presentation</vt:lpstr>
      <vt:lpstr>11.4 Conditional Probability</vt:lpstr>
      <vt:lpstr>Conditional Probability: </vt:lpstr>
      <vt:lpstr>Example</vt:lpstr>
      <vt:lpstr>Answer</vt:lpstr>
      <vt:lpstr>Think deeper… </vt:lpstr>
      <vt:lpstr>For Next Time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211</cp:revision>
  <cp:lastPrinted>2017-11-01T17:18:10Z</cp:lastPrinted>
  <dcterms:created xsi:type="dcterms:W3CDTF">2017-08-31T14:11:29Z</dcterms:created>
  <dcterms:modified xsi:type="dcterms:W3CDTF">2018-02-28T18:56:28Z</dcterms:modified>
</cp:coreProperties>
</file>